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667375" cx="8020050"/>
  <p:notesSz cx="6858000" cy="9144000"/>
  <p:embeddedFontLst>
    <p:embeddedFont>
      <p:font typeface="Montserrat SemiBold"/>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
      <p:font typeface="Montserrat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85">
          <p15:clr>
            <a:srgbClr val="A4A3A4"/>
          </p15:clr>
        </p15:guide>
        <p15:guide id="2" pos="2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785" orient="horz"/>
        <p:guide pos="252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regular.fntdata"/><Relationship Id="rId11" Type="http://schemas.openxmlformats.org/officeDocument/2006/relationships/font" Target="fonts/MontserratSemiBold-boldItalic.fntdata"/><Relationship Id="rId22" Type="http://schemas.openxmlformats.org/officeDocument/2006/relationships/font" Target="fonts/MontserratLight-italic.fntdata"/><Relationship Id="rId10" Type="http://schemas.openxmlformats.org/officeDocument/2006/relationships/font" Target="fonts/MontserratSemiBold-italic.fntdata"/><Relationship Id="rId21" Type="http://schemas.openxmlformats.org/officeDocument/2006/relationships/font" Target="fonts/MontserratLight-bold.fntdata"/><Relationship Id="rId13" Type="http://schemas.openxmlformats.org/officeDocument/2006/relationships/font" Target="fonts/Montserrat-bold.fntdata"/><Relationship Id="rId12" Type="http://schemas.openxmlformats.org/officeDocument/2006/relationships/font" Target="fonts/Montserrat-regular.fntdata"/><Relationship Id="rId23"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SemiBold-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notesMaster" Target="notesMasters/notesMaster1.xml"/><Relationship Id="rId19" Type="http://schemas.openxmlformats.org/officeDocument/2006/relationships/font" Target="fonts/MontserratMedium-boldItalic.fntdata"/><Relationship Id="rId6" Type="http://schemas.openxmlformats.org/officeDocument/2006/relationships/slide" Target="slides/slide1.xml"/><Relationship Id="rId18"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003074" y="685800"/>
            <a:ext cx="4852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3074" y="685800"/>
            <a:ext cx="4852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cd7cc9fe0_0_42:notes"/>
          <p:cNvSpPr/>
          <p:nvPr>
            <p:ph idx="2" type="sldImg"/>
          </p:nvPr>
        </p:nvSpPr>
        <p:spPr>
          <a:xfrm>
            <a:off x="1003074" y="685800"/>
            <a:ext cx="48525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cd7cc9fe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73394" y="820411"/>
            <a:ext cx="7473300" cy="22617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73387" y="3122786"/>
            <a:ext cx="7473300" cy="873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73387" y="1218786"/>
            <a:ext cx="7473300" cy="2163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73387" y="3473285"/>
            <a:ext cx="7473300" cy="14334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73387" y="2369918"/>
            <a:ext cx="7473300" cy="9276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73387" y="490352"/>
            <a:ext cx="7473300" cy="630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73387" y="1269857"/>
            <a:ext cx="7473300" cy="3764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73387" y="490352"/>
            <a:ext cx="7473300" cy="630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73387" y="1269857"/>
            <a:ext cx="3508200" cy="3764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238418" y="1269857"/>
            <a:ext cx="3508200" cy="3764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73387" y="490352"/>
            <a:ext cx="7473300" cy="630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73387" y="612189"/>
            <a:ext cx="2463000" cy="832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73387" y="1531133"/>
            <a:ext cx="2463000" cy="3503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29990" y="495999"/>
            <a:ext cx="5585100" cy="4507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010025" y="-138"/>
            <a:ext cx="4010100" cy="566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32866" y="1358776"/>
            <a:ext cx="3548100" cy="1633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32866" y="3088573"/>
            <a:ext cx="3548100" cy="1360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332353" y="797823"/>
            <a:ext cx="3365400" cy="40716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73387" y="4661467"/>
            <a:ext cx="5261400" cy="666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431052" y="5138174"/>
            <a:ext cx="481200" cy="433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73387" y="490352"/>
            <a:ext cx="7473300" cy="630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73387" y="1269857"/>
            <a:ext cx="7473300" cy="3764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431052" y="5138174"/>
            <a:ext cx="481200" cy="433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0" y="0"/>
            <a:ext cx="4010100" cy="5667300"/>
          </a:xfrm>
          <a:prstGeom prst="rect">
            <a:avLst/>
          </a:prstGeom>
          <a:gradFill>
            <a:gsLst>
              <a:gs pos="0">
                <a:srgbClr val="86D4DE"/>
              </a:gs>
              <a:gs pos="100000">
                <a:srgbClr val="B7EEEF"/>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1479275" y="2011713"/>
            <a:ext cx="1051500" cy="337500"/>
          </a:xfrm>
          <a:prstGeom prst="rect">
            <a:avLst/>
          </a:prstGeom>
          <a:noFill/>
          <a:ln cap="flat"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1479250" y="2022528"/>
            <a:ext cx="1051500" cy="30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ontserrat SemiBold"/>
                <a:ea typeface="Montserrat SemiBold"/>
                <a:cs typeface="Montserrat SemiBold"/>
                <a:sym typeface="Montserrat SemiBold"/>
              </a:rPr>
              <a:t>YOUR LOGO</a:t>
            </a:r>
            <a:endParaRPr sz="900">
              <a:solidFill>
                <a:srgbClr val="FFFFFF"/>
              </a:solidFill>
              <a:latin typeface="Montserrat SemiBold"/>
              <a:ea typeface="Montserrat SemiBold"/>
              <a:cs typeface="Montserrat SemiBold"/>
              <a:sym typeface="Montserrat SemiBold"/>
            </a:endParaRPr>
          </a:p>
        </p:txBody>
      </p:sp>
      <p:sp>
        <p:nvSpPr>
          <p:cNvPr id="57" name="Google Shape;57;p13"/>
          <p:cNvSpPr txBox="1"/>
          <p:nvPr/>
        </p:nvSpPr>
        <p:spPr>
          <a:xfrm>
            <a:off x="365200" y="2460428"/>
            <a:ext cx="3279600" cy="661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300">
                <a:solidFill>
                  <a:srgbClr val="000E31"/>
                </a:solidFill>
                <a:latin typeface="Montserrat"/>
                <a:ea typeface="Montserrat"/>
                <a:cs typeface="Montserrat"/>
                <a:sym typeface="Montserrat"/>
              </a:rPr>
              <a:t>Capture More Customers </a:t>
            </a:r>
            <a:endParaRPr sz="1300">
              <a:solidFill>
                <a:srgbClr val="000E3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1300">
                <a:solidFill>
                  <a:srgbClr val="000E31"/>
                </a:solidFill>
                <a:latin typeface="Montserrat"/>
                <a:ea typeface="Montserrat"/>
                <a:cs typeface="Montserrat"/>
                <a:sym typeface="Montserrat"/>
              </a:rPr>
              <a:t>with a Smart &amp; Beautiful Website</a:t>
            </a:r>
            <a:endParaRPr sz="1300">
              <a:solidFill>
                <a:srgbClr val="000E31"/>
              </a:solidFill>
              <a:latin typeface="Montserrat"/>
              <a:ea typeface="Montserrat"/>
              <a:cs typeface="Montserrat"/>
              <a:sym typeface="Montserrat"/>
            </a:endParaRPr>
          </a:p>
        </p:txBody>
      </p:sp>
      <p:sp>
        <p:nvSpPr>
          <p:cNvPr id="58" name="Google Shape;58;p13"/>
          <p:cNvSpPr txBox="1"/>
          <p:nvPr/>
        </p:nvSpPr>
        <p:spPr>
          <a:xfrm>
            <a:off x="365200" y="3055775"/>
            <a:ext cx="3279600" cy="6612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900">
                <a:solidFill>
                  <a:srgbClr val="000E31"/>
                </a:solidFill>
                <a:latin typeface="Montserrat Light"/>
                <a:ea typeface="Montserrat Light"/>
                <a:cs typeface="Montserrat Light"/>
                <a:sym typeface="Montserrat Light"/>
              </a:rPr>
              <a:t>Your customers are searching for you online and a professional, conversion-driving website is the best tool to help them find and engage with your business. Here is how we create yours...  </a:t>
            </a:r>
            <a:endParaRPr sz="900">
              <a:solidFill>
                <a:srgbClr val="000E31"/>
              </a:solidFill>
              <a:latin typeface="Montserrat Light"/>
              <a:ea typeface="Montserrat Light"/>
              <a:cs typeface="Montserrat Light"/>
              <a:sym typeface="Montserrat Light"/>
            </a:endParaRPr>
          </a:p>
        </p:txBody>
      </p:sp>
      <p:sp>
        <p:nvSpPr>
          <p:cNvPr id="59" name="Google Shape;59;p13"/>
          <p:cNvSpPr txBox="1"/>
          <p:nvPr/>
        </p:nvSpPr>
        <p:spPr>
          <a:xfrm>
            <a:off x="231575" y="5078700"/>
            <a:ext cx="9003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015F69"/>
                </a:solidFill>
                <a:latin typeface="Montserrat Medium"/>
                <a:ea typeface="Montserrat Medium"/>
                <a:cs typeface="Montserrat Medium"/>
                <a:sym typeface="Montserrat Medium"/>
              </a:rPr>
              <a:t>Business Name</a:t>
            </a:r>
            <a:endParaRPr sz="600">
              <a:solidFill>
                <a:srgbClr val="015F69"/>
              </a:solidFill>
              <a:latin typeface="Montserrat Medium"/>
              <a:ea typeface="Montserrat Medium"/>
              <a:cs typeface="Montserrat Medium"/>
              <a:sym typeface="Montserrat Medium"/>
            </a:endParaRPr>
          </a:p>
        </p:txBody>
      </p:sp>
      <p:sp>
        <p:nvSpPr>
          <p:cNvPr id="60" name="Google Shape;60;p13"/>
          <p:cNvSpPr txBox="1"/>
          <p:nvPr/>
        </p:nvSpPr>
        <p:spPr>
          <a:xfrm>
            <a:off x="1076492" y="5078700"/>
            <a:ext cx="11475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015F69"/>
                </a:solidFill>
                <a:latin typeface="Montserrat Medium"/>
                <a:ea typeface="Montserrat Medium"/>
                <a:cs typeface="Montserrat Medium"/>
                <a:sym typeface="Montserrat Medium"/>
              </a:rPr>
              <a:t>yourmail@yourmail.com</a:t>
            </a:r>
            <a:endParaRPr sz="600">
              <a:solidFill>
                <a:srgbClr val="015F69"/>
              </a:solidFill>
              <a:latin typeface="Montserrat Medium"/>
              <a:ea typeface="Montserrat Medium"/>
              <a:cs typeface="Montserrat Medium"/>
              <a:sym typeface="Montserrat Medium"/>
            </a:endParaRPr>
          </a:p>
        </p:txBody>
      </p:sp>
      <p:sp>
        <p:nvSpPr>
          <p:cNvPr id="61" name="Google Shape;61;p13"/>
          <p:cNvSpPr txBox="1"/>
          <p:nvPr/>
        </p:nvSpPr>
        <p:spPr>
          <a:xfrm>
            <a:off x="2168609" y="5078700"/>
            <a:ext cx="9003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015F69"/>
                </a:solidFill>
                <a:latin typeface="Montserrat Medium"/>
                <a:ea typeface="Montserrat Medium"/>
                <a:cs typeface="Montserrat Medium"/>
                <a:sym typeface="Montserrat Medium"/>
              </a:rPr>
              <a:t>www.yoursite.co</a:t>
            </a:r>
            <a:r>
              <a:rPr lang="en" sz="600">
                <a:solidFill>
                  <a:srgbClr val="015F69"/>
                </a:solidFill>
                <a:latin typeface="Montserrat Medium"/>
                <a:ea typeface="Montserrat Medium"/>
                <a:cs typeface="Montserrat Medium"/>
                <a:sym typeface="Montserrat Medium"/>
              </a:rPr>
              <a:t>m</a:t>
            </a:r>
            <a:endParaRPr sz="600">
              <a:solidFill>
                <a:srgbClr val="015F69"/>
              </a:solidFill>
              <a:latin typeface="Montserrat Medium"/>
              <a:ea typeface="Montserrat Medium"/>
              <a:cs typeface="Montserrat Medium"/>
              <a:sym typeface="Montserrat Medium"/>
            </a:endParaRPr>
          </a:p>
        </p:txBody>
      </p:sp>
      <p:sp>
        <p:nvSpPr>
          <p:cNvPr id="62" name="Google Shape;62;p13"/>
          <p:cNvSpPr txBox="1"/>
          <p:nvPr/>
        </p:nvSpPr>
        <p:spPr>
          <a:xfrm>
            <a:off x="3013525" y="5078700"/>
            <a:ext cx="7650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015F69"/>
                </a:solidFill>
                <a:latin typeface="Montserrat Medium"/>
                <a:ea typeface="Montserrat Medium"/>
                <a:cs typeface="Montserrat Medium"/>
                <a:sym typeface="Montserrat Medium"/>
              </a:rPr>
              <a:t>+123 456 7890</a:t>
            </a:r>
            <a:endParaRPr sz="600">
              <a:solidFill>
                <a:srgbClr val="015F69"/>
              </a:solidFill>
              <a:latin typeface="Montserrat Medium"/>
              <a:ea typeface="Montserrat Medium"/>
              <a:cs typeface="Montserrat Medium"/>
              <a:sym typeface="Montserrat Medium"/>
            </a:endParaRPr>
          </a:p>
        </p:txBody>
      </p:sp>
      <p:sp>
        <p:nvSpPr>
          <p:cNvPr id="63" name="Google Shape;63;p13"/>
          <p:cNvSpPr/>
          <p:nvPr/>
        </p:nvSpPr>
        <p:spPr>
          <a:xfrm>
            <a:off x="1059933" y="5210425"/>
            <a:ext cx="35100" cy="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2171488" y="5210425"/>
            <a:ext cx="35100" cy="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3036492" y="5210425"/>
            <a:ext cx="35100" cy="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a:off x="5429437" y="513600"/>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Custom Design to Drive Conversion</a:t>
            </a:r>
            <a:endParaRPr sz="1100">
              <a:solidFill>
                <a:srgbClr val="000E31"/>
              </a:solidFill>
              <a:latin typeface="Montserrat Light"/>
              <a:ea typeface="Montserrat Light"/>
              <a:cs typeface="Montserrat Light"/>
              <a:sym typeface="Montserrat Light"/>
            </a:endParaRPr>
          </a:p>
        </p:txBody>
      </p:sp>
      <p:sp>
        <p:nvSpPr>
          <p:cNvPr id="67" name="Google Shape;67;p13"/>
          <p:cNvSpPr txBox="1"/>
          <p:nvPr/>
        </p:nvSpPr>
        <p:spPr>
          <a:xfrm>
            <a:off x="5429437" y="838084"/>
            <a:ext cx="2357700" cy="76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E31"/>
                </a:solidFill>
                <a:latin typeface="Montserrat Light"/>
                <a:ea typeface="Montserrat Light"/>
                <a:cs typeface="Montserrat Light"/>
                <a:sym typeface="Montserrat Light"/>
              </a:rPr>
              <a:t>We bring countless hours of design experience to each website we build and will create a gorgeous layout that drives the types of customer actions you value most — whatever those actions may be. </a:t>
            </a:r>
            <a:endParaRPr sz="700">
              <a:solidFill>
                <a:srgbClr val="000E31"/>
              </a:solidFill>
              <a:latin typeface="Montserrat Light"/>
              <a:ea typeface="Montserrat Light"/>
              <a:cs typeface="Montserrat Light"/>
              <a:sym typeface="Montserrat Light"/>
            </a:endParaRPr>
          </a:p>
        </p:txBody>
      </p:sp>
      <p:pic>
        <p:nvPicPr>
          <p:cNvPr id="68" name="Google Shape;68;p13"/>
          <p:cNvPicPr preferRelativeResize="0"/>
          <p:nvPr/>
        </p:nvPicPr>
        <p:blipFill>
          <a:blip r:embed="rId3">
            <a:alphaModFix/>
          </a:blip>
          <a:stretch>
            <a:fillRect/>
          </a:stretch>
        </p:blipFill>
        <p:spPr>
          <a:xfrm>
            <a:off x="4365900" y="567675"/>
            <a:ext cx="900300" cy="936691"/>
          </a:xfrm>
          <a:prstGeom prst="rect">
            <a:avLst/>
          </a:prstGeom>
          <a:noFill/>
          <a:ln>
            <a:noFill/>
          </a:ln>
        </p:spPr>
      </p:pic>
      <p:sp>
        <p:nvSpPr>
          <p:cNvPr id="69" name="Google Shape;69;p13"/>
          <p:cNvSpPr txBox="1"/>
          <p:nvPr/>
        </p:nvSpPr>
        <p:spPr>
          <a:xfrm>
            <a:off x="5429437" y="1674969"/>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Cutting-Edge Technology</a:t>
            </a:r>
            <a:endParaRPr sz="1100">
              <a:solidFill>
                <a:srgbClr val="000E31"/>
              </a:solidFill>
              <a:latin typeface="Montserrat Light"/>
              <a:ea typeface="Montserrat Light"/>
              <a:cs typeface="Montserrat Light"/>
              <a:sym typeface="Montserrat Light"/>
            </a:endParaRPr>
          </a:p>
        </p:txBody>
      </p:sp>
      <p:sp>
        <p:nvSpPr>
          <p:cNvPr id="70" name="Google Shape;70;p13"/>
          <p:cNvSpPr txBox="1"/>
          <p:nvPr/>
        </p:nvSpPr>
        <p:spPr>
          <a:xfrm>
            <a:off x="5429425" y="1956194"/>
            <a:ext cx="2357700" cy="76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E31"/>
                </a:solidFill>
                <a:latin typeface="Montserrat Light"/>
                <a:ea typeface="Montserrat Light"/>
                <a:cs typeface="Montserrat Light"/>
                <a:sym typeface="Montserrat Light"/>
              </a:rPr>
              <a:t>Our agency offers the most innovative tools in web design, real-time site personalization, eCommerce, Progressive Web Apps, and more to guarantee your site produces great results now and well into the future.</a:t>
            </a:r>
            <a:endParaRPr sz="700">
              <a:solidFill>
                <a:srgbClr val="000E31"/>
              </a:solidFill>
              <a:latin typeface="Montserrat Light"/>
              <a:ea typeface="Montserrat Light"/>
              <a:cs typeface="Montserrat Light"/>
              <a:sym typeface="Montserrat Light"/>
            </a:endParaRPr>
          </a:p>
        </p:txBody>
      </p:sp>
      <p:pic>
        <p:nvPicPr>
          <p:cNvPr id="71" name="Google Shape;71;p13"/>
          <p:cNvPicPr preferRelativeResize="0"/>
          <p:nvPr/>
        </p:nvPicPr>
        <p:blipFill>
          <a:blip r:embed="rId4">
            <a:alphaModFix/>
          </a:blip>
          <a:stretch>
            <a:fillRect/>
          </a:stretch>
        </p:blipFill>
        <p:spPr>
          <a:xfrm>
            <a:off x="4376722" y="1812804"/>
            <a:ext cx="765000" cy="895398"/>
          </a:xfrm>
          <a:prstGeom prst="rect">
            <a:avLst/>
          </a:prstGeom>
          <a:noFill/>
          <a:ln>
            <a:noFill/>
          </a:ln>
        </p:spPr>
      </p:pic>
      <p:sp>
        <p:nvSpPr>
          <p:cNvPr id="72" name="Google Shape;72;p13"/>
          <p:cNvSpPr txBox="1"/>
          <p:nvPr/>
        </p:nvSpPr>
        <p:spPr>
          <a:xfrm>
            <a:off x="5429437" y="2890416"/>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Lightning-Fast Loading</a:t>
            </a:r>
            <a:endParaRPr sz="1100">
              <a:solidFill>
                <a:srgbClr val="000E31"/>
              </a:solidFill>
              <a:latin typeface="Montserrat Light"/>
              <a:ea typeface="Montserrat Light"/>
              <a:cs typeface="Montserrat Light"/>
              <a:sym typeface="Montserrat Light"/>
            </a:endParaRPr>
          </a:p>
        </p:txBody>
      </p:sp>
      <p:sp>
        <p:nvSpPr>
          <p:cNvPr id="73" name="Google Shape;73;p13"/>
          <p:cNvSpPr txBox="1"/>
          <p:nvPr/>
        </p:nvSpPr>
        <p:spPr>
          <a:xfrm>
            <a:off x="5429425" y="3204088"/>
            <a:ext cx="2357700" cy="76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E31"/>
                </a:solidFill>
                <a:latin typeface="Montserrat Light"/>
                <a:ea typeface="Montserrat Light"/>
                <a:cs typeface="Montserrat Light"/>
                <a:sym typeface="Montserrat Light"/>
              </a:rPr>
              <a:t>Every website built by our team is optimized to load at breakneck speed according to Google’s best practices. This improves your search ranking and ensures potential customers get the information they need as quickly as possible.</a:t>
            </a:r>
            <a:endParaRPr sz="700">
              <a:solidFill>
                <a:srgbClr val="000E31"/>
              </a:solidFill>
              <a:latin typeface="Montserrat Light"/>
              <a:ea typeface="Montserrat Light"/>
              <a:cs typeface="Montserrat Light"/>
              <a:sym typeface="Montserrat Light"/>
            </a:endParaRPr>
          </a:p>
        </p:txBody>
      </p:sp>
      <p:sp>
        <p:nvSpPr>
          <p:cNvPr id="74" name="Google Shape;74;p13"/>
          <p:cNvSpPr txBox="1"/>
          <p:nvPr/>
        </p:nvSpPr>
        <p:spPr>
          <a:xfrm>
            <a:off x="5429437" y="4138313"/>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Ironclad Security &amp; Hosting</a:t>
            </a:r>
            <a:endParaRPr sz="1100">
              <a:solidFill>
                <a:srgbClr val="000E31"/>
              </a:solidFill>
              <a:latin typeface="Montserrat Light"/>
              <a:ea typeface="Montserrat Light"/>
              <a:cs typeface="Montserrat Light"/>
              <a:sym typeface="Montserrat Light"/>
            </a:endParaRPr>
          </a:p>
        </p:txBody>
      </p:sp>
      <p:sp>
        <p:nvSpPr>
          <p:cNvPr id="75" name="Google Shape;75;p13"/>
          <p:cNvSpPr txBox="1"/>
          <p:nvPr/>
        </p:nvSpPr>
        <p:spPr>
          <a:xfrm>
            <a:off x="5429425" y="4451985"/>
            <a:ext cx="2357700" cy="768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rgbClr val="000E31"/>
                </a:solidFill>
                <a:latin typeface="Montserrat Light"/>
                <a:ea typeface="Montserrat Light"/>
                <a:cs typeface="Montserrat Light"/>
                <a:sym typeface="Montserrat Light"/>
              </a:rPr>
              <a:t>All of our websites are hosted on Amazon Web Services (AWS) and maintain a 99.9% uptime. We also offer HTTPS encryption via SSL certificates for an added layer of security for you and your online customers.</a:t>
            </a:r>
            <a:endParaRPr sz="700">
              <a:solidFill>
                <a:srgbClr val="000E31"/>
              </a:solidFill>
              <a:latin typeface="Montserrat Light"/>
              <a:ea typeface="Montserrat Light"/>
              <a:cs typeface="Montserrat Light"/>
              <a:sym typeface="Montserrat Light"/>
            </a:endParaRPr>
          </a:p>
        </p:txBody>
      </p:sp>
      <p:pic>
        <p:nvPicPr>
          <p:cNvPr id="76" name="Google Shape;76;p13"/>
          <p:cNvPicPr preferRelativeResize="0"/>
          <p:nvPr/>
        </p:nvPicPr>
        <p:blipFill>
          <a:blip r:embed="rId5">
            <a:alphaModFix/>
          </a:blip>
          <a:stretch>
            <a:fillRect/>
          </a:stretch>
        </p:blipFill>
        <p:spPr>
          <a:xfrm>
            <a:off x="4416875" y="4291458"/>
            <a:ext cx="900300" cy="838515"/>
          </a:xfrm>
          <a:prstGeom prst="rect">
            <a:avLst/>
          </a:prstGeom>
          <a:noFill/>
          <a:ln>
            <a:noFill/>
          </a:ln>
        </p:spPr>
      </p:pic>
      <p:pic>
        <p:nvPicPr>
          <p:cNvPr id="77" name="Google Shape;77;p13"/>
          <p:cNvPicPr preferRelativeResize="0"/>
          <p:nvPr/>
        </p:nvPicPr>
        <p:blipFill>
          <a:blip r:embed="rId6">
            <a:alphaModFix/>
          </a:blip>
          <a:stretch>
            <a:fillRect/>
          </a:stretch>
        </p:blipFill>
        <p:spPr>
          <a:xfrm>
            <a:off x="4316453" y="3115684"/>
            <a:ext cx="964647" cy="76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4"/>
          <p:cNvSpPr/>
          <p:nvPr/>
        </p:nvSpPr>
        <p:spPr>
          <a:xfrm>
            <a:off x="4020632" y="0"/>
            <a:ext cx="4010100" cy="5667300"/>
          </a:xfrm>
          <a:prstGeom prst="rect">
            <a:avLst/>
          </a:prstGeom>
          <a:gradFill>
            <a:gsLst>
              <a:gs pos="0">
                <a:srgbClr val="EA80AF"/>
              </a:gs>
              <a:gs pos="100000">
                <a:srgbClr val="FFB3D5"/>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3" name="Google Shape;83;p14"/>
          <p:cNvSpPr/>
          <p:nvPr/>
        </p:nvSpPr>
        <p:spPr>
          <a:xfrm>
            <a:off x="5508019" y="1783113"/>
            <a:ext cx="1051500" cy="337500"/>
          </a:xfrm>
          <a:prstGeom prst="rect">
            <a:avLst/>
          </a:prstGeom>
          <a:noFill/>
          <a:ln cap="flat"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5507994" y="1793928"/>
            <a:ext cx="1051500" cy="30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FFFFFF"/>
                </a:solidFill>
                <a:latin typeface="Montserrat SemiBold"/>
                <a:ea typeface="Montserrat SemiBold"/>
                <a:cs typeface="Montserrat SemiBold"/>
                <a:sym typeface="Montserrat SemiBold"/>
              </a:rPr>
              <a:t>YOUR LOGO</a:t>
            </a:r>
            <a:endParaRPr sz="900">
              <a:solidFill>
                <a:srgbClr val="FFFFFF"/>
              </a:solidFill>
              <a:latin typeface="Montserrat SemiBold"/>
              <a:ea typeface="Montserrat SemiBold"/>
              <a:cs typeface="Montserrat SemiBold"/>
              <a:sym typeface="Montserrat SemiBold"/>
            </a:endParaRPr>
          </a:p>
        </p:txBody>
      </p:sp>
      <p:sp>
        <p:nvSpPr>
          <p:cNvPr id="85" name="Google Shape;85;p14"/>
          <p:cNvSpPr txBox="1"/>
          <p:nvPr/>
        </p:nvSpPr>
        <p:spPr>
          <a:xfrm>
            <a:off x="4393944" y="2231828"/>
            <a:ext cx="3279600" cy="661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300">
                <a:solidFill>
                  <a:srgbClr val="000E31"/>
                </a:solidFill>
                <a:latin typeface="Montserrat"/>
                <a:ea typeface="Montserrat"/>
                <a:cs typeface="Montserrat"/>
                <a:sym typeface="Montserrat"/>
              </a:rPr>
              <a:t>Create 1-to-1, Customer </a:t>
            </a:r>
            <a:endParaRPr sz="1300">
              <a:solidFill>
                <a:srgbClr val="000E31"/>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1300">
                <a:solidFill>
                  <a:srgbClr val="000E31"/>
                </a:solidFill>
                <a:latin typeface="Montserrat"/>
                <a:ea typeface="Montserrat"/>
                <a:cs typeface="Montserrat"/>
                <a:sym typeface="Montserrat"/>
              </a:rPr>
              <a:t>Converting Experiences</a:t>
            </a:r>
            <a:endParaRPr sz="1300">
              <a:solidFill>
                <a:srgbClr val="000E31"/>
              </a:solidFill>
              <a:latin typeface="Montserrat"/>
              <a:ea typeface="Montserrat"/>
              <a:cs typeface="Montserrat"/>
              <a:sym typeface="Montserrat"/>
            </a:endParaRPr>
          </a:p>
        </p:txBody>
      </p:sp>
      <p:sp>
        <p:nvSpPr>
          <p:cNvPr id="86" name="Google Shape;86;p14"/>
          <p:cNvSpPr txBox="1"/>
          <p:nvPr/>
        </p:nvSpPr>
        <p:spPr>
          <a:xfrm>
            <a:off x="4393881" y="2894025"/>
            <a:ext cx="3279600" cy="8973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900">
                <a:solidFill>
                  <a:srgbClr val="000E31"/>
                </a:solidFill>
                <a:latin typeface="Montserrat Light"/>
                <a:ea typeface="Montserrat Light"/>
                <a:cs typeface="Montserrat Light"/>
                <a:sym typeface="Montserrat Light"/>
              </a:rPr>
              <a:t>A personalized experience online is what has made Amazon so successful. So to help skyrocket your revenue, we employ real-time website personalization technology that delivers individualized user experiences based on date, time of day, number of previous visits, visitor geo-location and more.</a:t>
            </a:r>
            <a:endParaRPr sz="900">
              <a:solidFill>
                <a:srgbClr val="000E31"/>
              </a:solidFill>
              <a:latin typeface="Montserrat Light"/>
              <a:ea typeface="Montserrat Light"/>
              <a:cs typeface="Montserrat Light"/>
              <a:sym typeface="Montserrat Light"/>
            </a:endParaRPr>
          </a:p>
        </p:txBody>
      </p:sp>
      <p:sp>
        <p:nvSpPr>
          <p:cNvPr id="87" name="Google Shape;87;p14"/>
          <p:cNvSpPr txBox="1"/>
          <p:nvPr/>
        </p:nvSpPr>
        <p:spPr>
          <a:xfrm>
            <a:off x="4260319" y="5078700"/>
            <a:ext cx="9003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B30F59"/>
                </a:solidFill>
                <a:latin typeface="Montserrat Medium"/>
                <a:ea typeface="Montserrat Medium"/>
                <a:cs typeface="Montserrat Medium"/>
                <a:sym typeface="Montserrat Medium"/>
              </a:rPr>
              <a:t>Business Name</a:t>
            </a:r>
            <a:endParaRPr sz="600">
              <a:solidFill>
                <a:srgbClr val="B30F59"/>
              </a:solidFill>
              <a:latin typeface="Montserrat Medium"/>
              <a:ea typeface="Montserrat Medium"/>
              <a:cs typeface="Montserrat Medium"/>
              <a:sym typeface="Montserrat Medium"/>
            </a:endParaRPr>
          </a:p>
        </p:txBody>
      </p:sp>
      <p:sp>
        <p:nvSpPr>
          <p:cNvPr id="88" name="Google Shape;88;p14"/>
          <p:cNvSpPr txBox="1"/>
          <p:nvPr/>
        </p:nvSpPr>
        <p:spPr>
          <a:xfrm>
            <a:off x="5105235" y="5078700"/>
            <a:ext cx="11475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B30F59"/>
                </a:solidFill>
                <a:latin typeface="Montserrat Medium"/>
                <a:ea typeface="Montserrat Medium"/>
                <a:cs typeface="Montserrat Medium"/>
                <a:sym typeface="Montserrat Medium"/>
              </a:rPr>
              <a:t>yourmail@yourmail.com</a:t>
            </a:r>
            <a:endParaRPr sz="600">
              <a:solidFill>
                <a:srgbClr val="B30F59"/>
              </a:solidFill>
              <a:latin typeface="Montserrat Medium"/>
              <a:ea typeface="Montserrat Medium"/>
              <a:cs typeface="Montserrat Medium"/>
              <a:sym typeface="Montserrat Medium"/>
            </a:endParaRPr>
          </a:p>
        </p:txBody>
      </p:sp>
      <p:sp>
        <p:nvSpPr>
          <p:cNvPr id="89" name="Google Shape;89;p14"/>
          <p:cNvSpPr txBox="1"/>
          <p:nvPr/>
        </p:nvSpPr>
        <p:spPr>
          <a:xfrm>
            <a:off x="6197352" y="5078700"/>
            <a:ext cx="9003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B30F59"/>
                </a:solidFill>
                <a:latin typeface="Montserrat Medium"/>
                <a:ea typeface="Montserrat Medium"/>
                <a:cs typeface="Montserrat Medium"/>
                <a:sym typeface="Montserrat Medium"/>
              </a:rPr>
              <a:t>www.yoursite.com</a:t>
            </a:r>
            <a:endParaRPr sz="600">
              <a:solidFill>
                <a:srgbClr val="B30F59"/>
              </a:solidFill>
              <a:latin typeface="Montserrat Medium"/>
              <a:ea typeface="Montserrat Medium"/>
              <a:cs typeface="Montserrat Medium"/>
              <a:sym typeface="Montserrat Medium"/>
            </a:endParaRPr>
          </a:p>
        </p:txBody>
      </p:sp>
      <p:sp>
        <p:nvSpPr>
          <p:cNvPr id="90" name="Google Shape;90;p14"/>
          <p:cNvSpPr txBox="1"/>
          <p:nvPr/>
        </p:nvSpPr>
        <p:spPr>
          <a:xfrm>
            <a:off x="7042269" y="5078700"/>
            <a:ext cx="765000" cy="302700"/>
          </a:xfrm>
          <a:prstGeom prst="rect">
            <a:avLst/>
          </a:prstGeom>
          <a:noFill/>
          <a:ln>
            <a:noFill/>
          </a:ln>
        </p:spPr>
        <p:txBody>
          <a:bodyPr anchorCtr="0" anchor="ctr" bIns="91425" lIns="91425" spcFirstLastPara="1" rIns="91425" wrap="square" tIns="91425">
            <a:noAutofit/>
          </a:bodyPr>
          <a:lstStyle/>
          <a:p>
            <a:pPr indent="0" lvl="0" marL="0" rtl="0" algn="ctr">
              <a:lnSpc>
                <a:spcPct val="110000"/>
              </a:lnSpc>
              <a:spcBef>
                <a:spcPts val="0"/>
              </a:spcBef>
              <a:spcAft>
                <a:spcPts val="0"/>
              </a:spcAft>
              <a:buNone/>
            </a:pPr>
            <a:r>
              <a:rPr lang="en" sz="600">
                <a:solidFill>
                  <a:srgbClr val="B30F59"/>
                </a:solidFill>
                <a:latin typeface="Montserrat Medium"/>
                <a:ea typeface="Montserrat Medium"/>
                <a:cs typeface="Montserrat Medium"/>
                <a:sym typeface="Montserrat Medium"/>
              </a:rPr>
              <a:t>+123 456 7890</a:t>
            </a:r>
            <a:endParaRPr sz="600">
              <a:solidFill>
                <a:srgbClr val="B30F59"/>
              </a:solidFill>
              <a:latin typeface="Montserrat Medium"/>
              <a:ea typeface="Montserrat Medium"/>
              <a:cs typeface="Montserrat Medium"/>
              <a:sym typeface="Montserrat Medium"/>
            </a:endParaRPr>
          </a:p>
        </p:txBody>
      </p:sp>
      <p:sp>
        <p:nvSpPr>
          <p:cNvPr id="91" name="Google Shape;91;p14"/>
          <p:cNvSpPr/>
          <p:nvPr/>
        </p:nvSpPr>
        <p:spPr>
          <a:xfrm>
            <a:off x="5088676" y="5210425"/>
            <a:ext cx="35100" cy="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6200232" y="5210425"/>
            <a:ext cx="35100" cy="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7065236" y="5210425"/>
            <a:ext cx="35100" cy="35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txBox="1"/>
          <p:nvPr/>
        </p:nvSpPr>
        <p:spPr>
          <a:xfrm>
            <a:off x="1482716" y="1442425"/>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Visit Store</a:t>
            </a:r>
            <a:endParaRPr sz="1100">
              <a:solidFill>
                <a:srgbClr val="000E31"/>
              </a:solidFill>
              <a:latin typeface="Montserrat Light"/>
              <a:ea typeface="Montserrat Light"/>
              <a:cs typeface="Montserrat Light"/>
              <a:sym typeface="Montserrat Light"/>
            </a:endParaRPr>
          </a:p>
        </p:txBody>
      </p:sp>
      <p:sp>
        <p:nvSpPr>
          <p:cNvPr id="95" name="Google Shape;95;p14"/>
          <p:cNvSpPr txBox="1"/>
          <p:nvPr/>
        </p:nvSpPr>
        <p:spPr>
          <a:xfrm>
            <a:off x="1482716" y="1783125"/>
            <a:ext cx="2401200" cy="583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Trigger:</a:t>
            </a:r>
            <a:r>
              <a:rPr lang="en" sz="700">
                <a:solidFill>
                  <a:srgbClr val="000E31"/>
                </a:solidFill>
                <a:latin typeface="Montserrat Light"/>
                <a:ea typeface="Montserrat Light"/>
                <a:cs typeface="Montserrat Light"/>
                <a:sym typeface="Montserrat Light"/>
              </a:rPr>
              <a:t> Visitor arrives on site from a mobile device</a:t>
            </a:r>
            <a:endParaRPr sz="700">
              <a:solidFill>
                <a:srgbClr val="000E31"/>
              </a:solidFill>
              <a:latin typeface="Montserrat Light"/>
              <a:ea typeface="Montserrat Light"/>
              <a:cs typeface="Montserrat Light"/>
              <a:sym typeface="Montserrat Light"/>
            </a:endParaRPr>
          </a:p>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Action:</a:t>
            </a:r>
            <a:r>
              <a:rPr lang="en" sz="700">
                <a:solidFill>
                  <a:srgbClr val="000E31"/>
                </a:solidFill>
                <a:latin typeface="Montserrat Light"/>
                <a:ea typeface="Montserrat Light"/>
                <a:cs typeface="Montserrat Light"/>
                <a:sym typeface="Montserrat Light"/>
              </a:rPr>
              <a:t> Save 25% on lunch specials</a:t>
            </a:r>
            <a:endParaRPr sz="700">
              <a:solidFill>
                <a:srgbClr val="000E31"/>
              </a:solidFill>
              <a:latin typeface="Montserrat Light"/>
              <a:ea typeface="Montserrat Light"/>
              <a:cs typeface="Montserrat Light"/>
              <a:sym typeface="Montserrat Light"/>
            </a:endParaRPr>
          </a:p>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Value:</a:t>
            </a:r>
            <a:r>
              <a:rPr lang="en" sz="700">
                <a:solidFill>
                  <a:srgbClr val="000E31"/>
                </a:solidFill>
                <a:latin typeface="Montserrat Light"/>
                <a:ea typeface="Montserrat Light"/>
                <a:cs typeface="Montserrat Light"/>
                <a:sym typeface="Montserrat Light"/>
              </a:rPr>
              <a:t> Visitor comes directly to business</a:t>
            </a:r>
            <a:endParaRPr sz="700">
              <a:solidFill>
                <a:srgbClr val="000E31"/>
              </a:solidFill>
              <a:latin typeface="Montserrat Light"/>
              <a:ea typeface="Montserrat Light"/>
              <a:cs typeface="Montserrat Light"/>
              <a:sym typeface="Montserrat Light"/>
            </a:endParaRPr>
          </a:p>
        </p:txBody>
      </p:sp>
      <p:sp>
        <p:nvSpPr>
          <p:cNvPr id="96" name="Google Shape;96;p14"/>
          <p:cNvSpPr txBox="1"/>
          <p:nvPr/>
        </p:nvSpPr>
        <p:spPr>
          <a:xfrm>
            <a:off x="247759" y="807575"/>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Real-World Examples</a:t>
            </a:r>
            <a:endParaRPr sz="1100">
              <a:solidFill>
                <a:srgbClr val="000E31"/>
              </a:solidFill>
              <a:latin typeface="Montserrat Light"/>
              <a:ea typeface="Montserrat Light"/>
              <a:cs typeface="Montserrat Light"/>
              <a:sym typeface="Montserrat Light"/>
            </a:endParaRPr>
          </a:p>
        </p:txBody>
      </p:sp>
      <p:sp>
        <p:nvSpPr>
          <p:cNvPr id="97" name="Google Shape;97;p14"/>
          <p:cNvSpPr txBox="1"/>
          <p:nvPr/>
        </p:nvSpPr>
        <p:spPr>
          <a:xfrm>
            <a:off x="1482716" y="2585616"/>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Order Online</a:t>
            </a:r>
            <a:endParaRPr sz="1100">
              <a:solidFill>
                <a:srgbClr val="000E31"/>
              </a:solidFill>
              <a:latin typeface="Montserrat Light"/>
              <a:ea typeface="Montserrat Light"/>
              <a:cs typeface="Montserrat Light"/>
              <a:sym typeface="Montserrat Light"/>
            </a:endParaRPr>
          </a:p>
        </p:txBody>
      </p:sp>
      <p:sp>
        <p:nvSpPr>
          <p:cNvPr id="98" name="Google Shape;98;p14"/>
          <p:cNvSpPr txBox="1"/>
          <p:nvPr/>
        </p:nvSpPr>
        <p:spPr>
          <a:xfrm>
            <a:off x="1482716" y="2932200"/>
            <a:ext cx="2357700" cy="583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Trigger: </a:t>
            </a:r>
            <a:r>
              <a:rPr lang="en" sz="700">
                <a:solidFill>
                  <a:srgbClr val="000E31"/>
                </a:solidFill>
                <a:latin typeface="Montserrat Light"/>
                <a:ea typeface="Montserrat Light"/>
                <a:cs typeface="Montserrat Light"/>
                <a:sym typeface="Montserrat Light"/>
              </a:rPr>
              <a:t>Visitor arrives on site on Mother’s Day</a:t>
            </a:r>
            <a:endParaRPr sz="700">
              <a:solidFill>
                <a:srgbClr val="000E31"/>
              </a:solidFill>
              <a:latin typeface="Montserrat Light"/>
              <a:ea typeface="Montserrat Light"/>
              <a:cs typeface="Montserrat Light"/>
              <a:sym typeface="Montserrat Light"/>
            </a:endParaRPr>
          </a:p>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Action: </a:t>
            </a:r>
            <a:r>
              <a:rPr lang="en" sz="700">
                <a:solidFill>
                  <a:srgbClr val="000E31"/>
                </a:solidFill>
                <a:latin typeface="Montserrat Light"/>
                <a:ea typeface="Montserrat Light"/>
                <a:cs typeface="Montserrat Light"/>
                <a:sym typeface="Montserrat Light"/>
              </a:rPr>
              <a:t>Banner promoting free delivery</a:t>
            </a:r>
            <a:endParaRPr sz="700">
              <a:solidFill>
                <a:srgbClr val="000E31"/>
              </a:solidFill>
              <a:latin typeface="Montserrat Light"/>
              <a:ea typeface="Montserrat Light"/>
              <a:cs typeface="Montserrat Light"/>
              <a:sym typeface="Montserrat Light"/>
            </a:endParaRPr>
          </a:p>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Value: </a:t>
            </a:r>
            <a:r>
              <a:rPr lang="en" sz="700">
                <a:solidFill>
                  <a:srgbClr val="000E31"/>
                </a:solidFill>
                <a:latin typeface="Montserrat Light"/>
                <a:ea typeface="Montserrat Light"/>
                <a:cs typeface="Montserrat Light"/>
                <a:sym typeface="Montserrat Light"/>
              </a:rPr>
              <a:t>Visitor has incentive to order flowers</a:t>
            </a:r>
            <a:endParaRPr sz="700">
              <a:solidFill>
                <a:srgbClr val="000E31"/>
              </a:solidFill>
              <a:latin typeface="Montserrat Light"/>
              <a:ea typeface="Montserrat Light"/>
              <a:cs typeface="Montserrat Light"/>
              <a:sym typeface="Montserrat Light"/>
            </a:endParaRPr>
          </a:p>
        </p:txBody>
      </p:sp>
      <p:sp>
        <p:nvSpPr>
          <p:cNvPr id="99" name="Google Shape;99;p14"/>
          <p:cNvSpPr txBox="1"/>
          <p:nvPr/>
        </p:nvSpPr>
        <p:spPr>
          <a:xfrm>
            <a:off x="1482716" y="3833513"/>
            <a:ext cx="2357700" cy="421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E31"/>
                </a:solidFill>
                <a:latin typeface="Montserrat Light"/>
                <a:ea typeface="Montserrat Light"/>
                <a:cs typeface="Montserrat Light"/>
                <a:sym typeface="Montserrat Light"/>
              </a:rPr>
              <a:t>Flash Sale</a:t>
            </a:r>
            <a:endParaRPr sz="1100">
              <a:solidFill>
                <a:srgbClr val="000E31"/>
              </a:solidFill>
              <a:latin typeface="Montserrat Light"/>
              <a:ea typeface="Montserrat Light"/>
              <a:cs typeface="Montserrat Light"/>
              <a:sym typeface="Montserrat Light"/>
            </a:endParaRPr>
          </a:p>
        </p:txBody>
      </p:sp>
      <p:sp>
        <p:nvSpPr>
          <p:cNvPr id="100" name="Google Shape;100;p14"/>
          <p:cNvSpPr txBox="1"/>
          <p:nvPr/>
        </p:nvSpPr>
        <p:spPr>
          <a:xfrm>
            <a:off x="1482716" y="4210484"/>
            <a:ext cx="2357700" cy="5532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Trigger: </a:t>
            </a:r>
            <a:r>
              <a:rPr lang="en" sz="700">
                <a:solidFill>
                  <a:srgbClr val="000E31"/>
                </a:solidFill>
                <a:latin typeface="Montserrat Light"/>
                <a:ea typeface="Montserrat Light"/>
                <a:cs typeface="Montserrat Light"/>
                <a:sym typeface="Montserrat Light"/>
              </a:rPr>
              <a:t>Third time visitor goes to the site</a:t>
            </a:r>
            <a:endParaRPr sz="700">
              <a:solidFill>
                <a:srgbClr val="000E31"/>
              </a:solidFill>
              <a:latin typeface="Montserrat Light"/>
              <a:ea typeface="Montserrat Light"/>
              <a:cs typeface="Montserrat Light"/>
              <a:sym typeface="Montserrat Light"/>
            </a:endParaRPr>
          </a:p>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Action:</a:t>
            </a:r>
            <a:r>
              <a:rPr lang="en" sz="700">
                <a:solidFill>
                  <a:srgbClr val="000E31"/>
                </a:solidFill>
                <a:latin typeface="Montserrat Light"/>
                <a:ea typeface="Montserrat Light"/>
                <a:cs typeface="Montserrat Light"/>
                <a:sym typeface="Montserrat Light"/>
              </a:rPr>
              <a:t> Popup for buy one, get one free</a:t>
            </a:r>
            <a:endParaRPr sz="700">
              <a:solidFill>
                <a:srgbClr val="000E31"/>
              </a:solidFill>
              <a:latin typeface="Montserrat Light"/>
              <a:ea typeface="Montserrat Light"/>
              <a:cs typeface="Montserrat Light"/>
              <a:sym typeface="Montserrat Light"/>
            </a:endParaRPr>
          </a:p>
          <a:p>
            <a:pPr indent="0" lvl="0" marL="0" rtl="0" algn="l">
              <a:lnSpc>
                <a:spcPct val="150000"/>
              </a:lnSpc>
              <a:spcBef>
                <a:spcPts val="0"/>
              </a:spcBef>
              <a:spcAft>
                <a:spcPts val="0"/>
              </a:spcAft>
              <a:buNone/>
            </a:pPr>
            <a:r>
              <a:rPr lang="en" sz="700">
                <a:solidFill>
                  <a:srgbClr val="000E31"/>
                </a:solidFill>
                <a:latin typeface="Montserrat Medium"/>
                <a:ea typeface="Montserrat Medium"/>
                <a:cs typeface="Montserrat Medium"/>
                <a:sym typeface="Montserrat Medium"/>
              </a:rPr>
              <a:t>Value:</a:t>
            </a:r>
            <a:r>
              <a:rPr lang="en" sz="700">
                <a:solidFill>
                  <a:srgbClr val="000E31"/>
                </a:solidFill>
                <a:latin typeface="Montserrat Light"/>
                <a:ea typeface="Montserrat Light"/>
                <a:cs typeface="Montserrat Light"/>
                <a:sym typeface="Montserrat Light"/>
              </a:rPr>
              <a:t> Return visitor is encouraged to buy</a:t>
            </a:r>
            <a:endParaRPr sz="700">
              <a:solidFill>
                <a:srgbClr val="000E31"/>
              </a:solidFill>
              <a:latin typeface="Montserrat Light"/>
              <a:ea typeface="Montserrat Light"/>
              <a:cs typeface="Montserrat Light"/>
              <a:sym typeface="Montserrat Light"/>
            </a:endParaRPr>
          </a:p>
        </p:txBody>
      </p:sp>
      <p:pic>
        <p:nvPicPr>
          <p:cNvPr id="101" name="Google Shape;101;p14"/>
          <p:cNvPicPr preferRelativeResize="0"/>
          <p:nvPr/>
        </p:nvPicPr>
        <p:blipFill>
          <a:blip r:embed="rId3">
            <a:alphaModFix/>
          </a:blip>
          <a:stretch>
            <a:fillRect/>
          </a:stretch>
        </p:blipFill>
        <p:spPr>
          <a:xfrm>
            <a:off x="298302" y="4014989"/>
            <a:ext cx="1147500" cy="846517"/>
          </a:xfrm>
          <a:prstGeom prst="rect">
            <a:avLst/>
          </a:prstGeom>
          <a:noFill/>
          <a:ln>
            <a:noFill/>
          </a:ln>
        </p:spPr>
      </p:pic>
      <p:pic>
        <p:nvPicPr>
          <p:cNvPr id="102" name="Google Shape;102;p14"/>
          <p:cNvPicPr preferRelativeResize="0"/>
          <p:nvPr/>
        </p:nvPicPr>
        <p:blipFill>
          <a:blip r:embed="rId4">
            <a:alphaModFix/>
          </a:blip>
          <a:stretch>
            <a:fillRect/>
          </a:stretch>
        </p:blipFill>
        <p:spPr>
          <a:xfrm>
            <a:off x="281594" y="2673224"/>
            <a:ext cx="1232200" cy="868745"/>
          </a:xfrm>
          <a:prstGeom prst="rect">
            <a:avLst/>
          </a:prstGeom>
          <a:noFill/>
          <a:ln>
            <a:noFill/>
          </a:ln>
        </p:spPr>
      </p:pic>
      <p:pic>
        <p:nvPicPr>
          <p:cNvPr id="103" name="Google Shape;103;p14"/>
          <p:cNvPicPr preferRelativeResize="0"/>
          <p:nvPr/>
        </p:nvPicPr>
        <p:blipFill>
          <a:blip r:embed="rId5">
            <a:alphaModFix/>
          </a:blip>
          <a:stretch>
            <a:fillRect/>
          </a:stretch>
        </p:blipFill>
        <p:spPr>
          <a:xfrm>
            <a:off x="501728" y="1518143"/>
            <a:ext cx="685855" cy="86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