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elvetica Neue" panose="020B0604020202020204" charset="0"/>
      <p:regular r:id="rId21"/>
      <p:bold r:id="rId22"/>
      <p:italic r:id="rId23"/>
      <p:boldItalic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  <p:embeddedFont>
      <p:font typeface="Montserrat Medium" panose="020B0604020202020204" charset="0"/>
      <p:regular r:id="rId29"/>
      <p:bold r:id="rId30"/>
      <p:italic r:id="rId31"/>
      <p:boldItalic r:id="rId32"/>
    </p:embeddedFont>
    <p:embeddedFont>
      <p:font typeface="Montserrat SemiBold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-8890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marR="0" lvl="5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marR="0" lvl="6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marR="0" lvl="7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marR="0" lvl="8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a46c6416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a46c6416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a7c9d446d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a7c9d446d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5a7c9d446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5a7c9d446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a7c9d446d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a7c9d446d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a7c9d446d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5a7c9d446d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Uber image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5a7c9d446d_0_2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5a46c6416e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5a46c6416e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a7c9d44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a7c9d44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4cc42389b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4cc42389b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4cc42389b2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Uber image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Uber image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a46c6416e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5a46c6416e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Uber image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g5a46c6416e_0_2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a6f524f8e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5a6f524f8e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Uber image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5a6f524f8e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a7c9d446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5a7c9d446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rtl="0">
              <a:spcBef>
                <a:spcPts val="560"/>
              </a:spcBef>
              <a:spcAft>
                <a:spcPts val="0"/>
              </a:spcAft>
              <a:buSzPts val="1400"/>
              <a:buChar char="–"/>
              <a:defRPr/>
            </a:lvl2pPr>
            <a:lvl3pPr marL="1371600" lvl="2" indent="-317500" rtl="0"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–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»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28600" rtl="0">
              <a:spcBef>
                <a:spcPts val="640"/>
              </a:spcBef>
              <a:spcAft>
                <a:spcPts val="0"/>
              </a:spcAft>
              <a:buSzPts val="1400"/>
              <a:buFont typeface="Calibri"/>
              <a:buNone/>
              <a:defRPr/>
            </a:lvl1pPr>
            <a:lvl2pPr marL="914400" lvl="1" indent="-228600" rtl="0">
              <a:spcBef>
                <a:spcPts val="56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marL="1371600" lvl="2" indent="-228600" rtl="0">
              <a:spcBef>
                <a:spcPts val="48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marL="2743200" lvl="5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marL="3200400" lvl="6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marL="3657600" lvl="7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marL="4114800" lvl="8" indent="-228600" rtl="0">
              <a:spcBef>
                <a:spcPts val="40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marL="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2pPr>
            <a:lvl3pPr marL="1371600" marR="0" lvl="2" indent="-317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3pPr>
            <a:lvl4pPr marL="1828800" marR="0" lvl="3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/>
            </a:lvl4pPr>
            <a:lvl5pPr marL="2286000" marR="0" lvl="4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/>
            </a:lvl5pPr>
            <a:lvl6pPr marL="2743200" marR="0" lvl="5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6pPr>
            <a:lvl7pPr marL="3200400" marR="0" lvl="6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7pPr>
            <a:lvl8pPr marL="3657600" marR="0" lvl="7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8pPr>
            <a:lvl9pPr marL="4114800" marR="0" lvl="8" indent="-3175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-889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457200" marR="0" lvl="1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914400" marR="0" lvl="2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marR="0" lvl="3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828800" marR="0" lvl="4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286000" marR="0" lvl="5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743200" marR="0" lvl="6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200400" marR="0" lvl="7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657600" marR="0" lvl="8" indent="-889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s.epsilon.com/pressroom/new-epsilon-research-indicates-80-of-consumers-are-more-likely-to-make-a-purchase-when-brands-offer-personalized-experience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hyperlink" Target="https://blog.hubspot.com/marketing/personalized-calls-to-action-convert-better-data" TargetMode="External"/><Relationship Id="rId4" Type="http://schemas.openxmlformats.org/officeDocument/2006/relationships/hyperlink" Target="http://info.redeye.com/hubfs/White%20Papers%20and%20Reports%202017/Econsultancy-2017-CRO-Report.pdf?submissionGuid=20215eb8-2816-4860-a96c-be612ce8b7a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EFFA"/>
            </a:gs>
            <a:gs pos="100000">
              <a:srgbClr val="E4FCFF"/>
            </a:gs>
          </a:gsLst>
          <a:lin ang="16200038" scaled="0"/>
        </a:gra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/>
          <p:nvPr/>
        </p:nvSpPr>
        <p:spPr>
          <a:xfrm>
            <a:off x="1316850" y="3677989"/>
            <a:ext cx="65103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Website Personalization</a:t>
            </a:r>
            <a:endParaRPr sz="3000" b="1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4" name="Google Shape;134;p25"/>
          <p:cNvSpPr txBox="1"/>
          <p:nvPr/>
        </p:nvSpPr>
        <p:spPr>
          <a:xfrm>
            <a:off x="1157250" y="4213300"/>
            <a:ext cx="68295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3131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Increase Conversions with Customized Experiences</a:t>
            </a:r>
            <a:endParaRPr sz="1700">
              <a:solidFill>
                <a:srgbClr val="31313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5" name="Google Shape;135;p25"/>
          <p:cNvSpPr txBox="1"/>
          <p:nvPr/>
        </p:nvSpPr>
        <p:spPr>
          <a:xfrm>
            <a:off x="331575" y="278725"/>
            <a:ext cx="1179000" cy="363000"/>
          </a:xfrm>
          <a:prstGeom prst="rect">
            <a:avLst/>
          </a:prstGeom>
          <a:noFill/>
          <a:ln w="9525" cap="flat" cmpd="sng">
            <a:solidFill>
              <a:srgbClr val="31313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YOUR LOGO</a:t>
            </a:r>
            <a:endParaRPr sz="1200" b="1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1663" y="359725"/>
            <a:ext cx="3320686" cy="337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EFFA"/>
            </a:gs>
            <a:gs pos="100000">
              <a:srgbClr val="E4FCFF"/>
            </a:gs>
          </a:gsLst>
          <a:lin ang="16198662" scaled="0"/>
        </a:gra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 txBox="1"/>
          <p:nvPr/>
        </p:nvSpPr>
        <p:spPr>
          <a:xfrm>
            <a:off x="4296625" y="436650"/>
            <a:ext cx="38580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1313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Site Personalization Works</a:t>
            </a:r>
            <a:endParaRPr sz="3000">
              <a:solidFill>
                <a:srgbClr val="31313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2" name="Google Shape;282;p34"/>
          <p:cNvSpPr txBox="1"/>
          <p:nvPr/>
        </p:nvSpPr>
        <p:spPr>
          <a:xfrm>
            <a:off x="4579825" y="2011325"/>
            <a:ext cx="4009200" cy="21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80% </a:t>
            </a: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of people say they are more likely to do business with companies that offer personalized experiences</a:t>
            </a:r>
            <a:r>
              <a:rPr lang="en-US" sz="1200" baseline="3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(1)</a:t>
            </a:r>
            <a:endParaRPr sz="12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59%</a:t>
            </a: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 of companies plan to use personalization (but aren’t using it yet!)</a:t>
            </a:r>
            <a:r>
              <a:rPr lang="en-US" sz="1200" baseline="3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(2)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Personalized Calls-to-Action (CTAs) perform </a:t>
            </a:r>
            <a:r>
              <a:rPr lang="en-US" sz="13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202%</a:t>
            </a: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 better than other CTAs</a:t>
            </a:r>
            <a:r>
              <a:rPr lang="en-US" sz="1200" baseline="3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(3)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3" name="Google Shape;283;p34"/>
          <p:cNvSpPr/>
          <p:nvPr/>
        </p:nvSpPr>
        <p:spPr>
          <a:xfrm>
            <a:off x="4433325" y="2124724"/>
            <a:ext cx="59100" cy="577500"/>
          </a:xfrm>
          <a:prstGeom prst="rect">
            <a:avLst/>
          </a:prstGeom>
          <a:gradFill>
            <a:gsLst>
              <a:gs pos="0">
                <a:srgbClr val="00A2BA"/>
              </a:gs>
              <a:gs pos="100000">
                <a:srgbClr val="00CFDE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284;p34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285" name="Google Shape;285;p34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31313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6" name="Google Shape;286;p34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7" name="Google Shape;287;p34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88" name="Google Shape;288;p34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89" name="Google Shape;289;p34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34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31313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1" name="Google Shape;291;p34"/>
          <p:cNvSpPr/>
          <p:nvPr/>
        </p:nvSpPr>
        <p:spPr>
          <a:xfrm>
            <a:off x="4433325" y="3008300"/>
            <a:ext cx="59100" cy="402600"/>
          </a:xfrm>
          <a:prstGeom prst="rect">
            <a:avLst/>
          </a:prstGeom>
          <a:gradFill>
            <a:gsLst>
              <a:gs pos="0">
                <a:srgbClr val="00A2BA"/>
              </a:gs>
              <a:gs pos="100000">
                <a:srgbClr val="00CFDE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4"/>
          <p:cNvSpPr/>
          <p:nvPr/>
        </p:nvSpPr>
        <p:spPr>
          <a:xfrm>
            <a:off x="4433325" y="3674675"/>
            <a:ext cx="59100" cy="402600"/>
          </a:xfrm>
          <a:prstGeom prst="rect">
            <a:avLst/>
          </a:prstGeom>
          <a:gradFill>
            <a:gsLst>
              <a:gs pos="0">
                <a:srgbClr val="00A2BA"/>
              </a:gs>
              <a:gs pos="100000">
                <a:srgbClr val="00CFDE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4"/>
          <p:cNvSpPr txBox="1"/>
          <p:nvPr/>
        </p:nvSpPr>
        <p:spPr>
          <a:xfrm>
            <a:off x="4347250" y="4428363"/>
            <a:ext cx="4009200" cy="7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1. </a:t>
            </a:r>
            <a:r>
              <a:rPr lang="en-US" sz="800" u="sng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Epsilon 2018</a:t>
            </a:r>
            <a:r>
              <a:rPr lang="en-US" sz="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   2. </a:t>
            </a:r>
            <a:r>
              <a:rPr lang="en-US" sz="800" u="sng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Econsultancy 2017</a:t>
            </a:r>
            <a:r>
              <a:rPr lang="en-US" sz="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   3. </a:t>
            </a:r>
            <a:r>
              <a:rPr lang="en-US" sz="800" u="sng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  <a:hlinkClick r:id="rId5"/>
              </a:rPr>
              <a:t>Hubspot 2018</a:t>
            </a:r>
            <a:endParaRPr sz="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755" y="436662"/>
            <a:ext cx="3697825" cy="3607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EFFA"/>
            </a:gs>
            <a:gs pos="100000">
              <a:srgbClr val="E4FCFF"/>
            </a:gs>
          </a:gsLst>
          <a:lin ang="16198662" scaled="0"/>
        </a:gra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5"/>
          <p:cNvSpPr txBox="1"/>
          <p:nvPr/>
        </p:nvSpPr>
        <p:spPr>
          <a:xfrm>
            <a:off x="673525" y="479350"/>
            <a:ext cx="7797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1313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And Gives You a Competitive Edge</a:t>
            </a:r>
            <a:endParaRPr sz="3000">
              <a:solidFill>
                <a:srgbClr val="31313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0" name="Google Shape;300;p35"/>
          <p:cNvSpPr txBox="1"/>
          <p:nvPr/>
        </p:nvSpPr>
        <p:spPr>
          <a:xfrm>
            <a:off x="1931100" y="1101965"/>
            <a:ext cx="52818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With personalization, you can push highly relevant products and offers front and center.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01" name="Google Shape;301;p35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302" name="Google Shape;302;p35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31313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3" name="Google Shape;303;p35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4" name="Google Shape;304;p35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5" name="Google Shape;305;p35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306" name="Google Shape;306;p35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35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31313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8" name="Google Shape;308;p35"/>
          <p:cNvSpPr txBox="1"/>
          <p:nvPr/>
        </p:nvSpPr>
        <p:spPr>
          <a:xfrm>
            <a:off x="673525" y="3190600"/>
            <a:ext cx="25215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Boost conversions among site visitors that are on your site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35"/>
          <p:cNvSpPr txBox="1"/>
          <p:nvPr/>
        </p:nvSpPr>
        <p:spPr>
          <a:xfrm>
            <a:off x="3516450" y="3190600"/>
            <a:ext cx="25215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Give yourself an edge with highly relevant offers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35"/>
          <p:cNvSpPr txBox="1"/>
          <p:nvPr/>
        </p:nvSpPr>
        <p:spPr>
          <a:xfrm>
            <a:off x="6227350" y="3190600"/>
            <a:ext cx="25689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Make sales and promotions more dynamic and engaging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1" name="Google Shape;3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5100" y="2267495"/>
            <a:ext cx="793400" cy="64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5300" y="2144601"/>
            <a:ext cx="793408" cy="89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5"/>
          <p:cNvPicPr preferRelativeResize="0"/>
          <p:nvPr/>
        </p:nvPicPr>
        <p:blipFill rotWithShape="1">
          <a:blip r:embed="rId5">
            <a:alphaModFix/>
          </a:blip>
          <a:srcRect l="377" r="377"/>
          <a:stretch/>
        </p:blipFill>
        <p:spPr>
          <a:xfrm>
            <a:off x="1563450" y="2144601"/>
            <a:ext cx="465450" cy="89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EFFA"/>
            </a:gs>
            <a:gs pos="100000">
              <a:srgbClr val="E4FCFF"/>
            </a:gs>
          </a:gsLst>
          <a:lin ang="16198662" scaled="0"/>
        </a:gra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"/>
          <p:cNvSpPr txBox="1"/>
          <p:nvPr/>
        </p:nvSpPr>
        <p:spPr>
          <a:xfrm>
            <a:off x="821550" y="589050"/>
            <a:ext cx="31275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1313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Ready to Skyrocket Your ROI?</a:t>
            </a:r>
            <a:endParaRPr sz="3000">
              <a:solidFill>
                <a:srgbClr val="31313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19" name="Google Shape;319;p36"/>
          <p:cNvSpPr txBox="1"/>
          <p:nvPr/>
        </p:nvSpPr>
        <p:spPr>
          <a:xfrm>
            <a:off x="856328" y="2134108"/>
            <a:ext cx="29445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We’ll work with you to create a comprehensive personalization strategy to maximize conversions.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20" name="Google Shape;320;p36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321" name="Google Shape;321;p36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31313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2" name="Google Shape;322;p36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3" name="Google Shape;323;p36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24" name="Google Shape;324;p36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325" name="Google Shape;325;p36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36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31313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7" name="Google Shape;327;p36"/>
          <p:cNvSpPr/>
          <p:nvPr/>
        </p:nvSpPr>
        <p:spPr>
          <a:xfrm>
            <a:off x="958250" y="3143305"/>
            <a:ext cx="59100" cy="216600"/>
          </a:xfrm>
          <a:prstGeom prst="rect">
            <a:avLst/>
          </a:prstGeom>
          <a:gradFill>
            <a:gsLst>
              <a:gs pos="0">
                <a:srgbClr val="00A2BA"/>
              </a:gs>
              <a:gs pos="100000">
                <a:srgbClr val="00CFDE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6"/>
          <p:cNvSpPr txBox="1"/>
          <p:nvPr/>
        </p:nvSpPr>
        <p:spPr>
          <a:xfrm>
            <a:off x="1111825" y="2888452"/>
            <a:ext cx="2944500" cy="16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Track personalization successes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Revise &amp; optimize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36"/>
          <p:cNvSpPr/>
          <p:nvPr/>
        </p:nvSpPr>
        <p:spPr>
          <a:xfrm>
            <a:off x="958250" y="3616105"/>
            <a:ext cx="59100" cy="216600"/>
          </a:xfrm>
          <a:prstGeom prst="rect">
            <a:avLst/>
          </a:prstGeom>
          <a:gradFill>
            <a:gsLst>
              <a:gs pos="0">
                <a:srgbClr val="00A2BA"/>
              </a:gs>
              <a:gs pos="100000">
                <a:srgbClr val="00CFDE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0" name="Google Shape;3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4075" y="950075"/>
            <a:ext cx="3763776" cy="304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2BA"/>
            </a:gs>
            <a:gs pos="100000">
              <a:srgbClr val="00CFDE"/>
            </a:gs>
          </a:gsLst>
          <a:lin ang="18900732" scaled="0"/>
        </a:gra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"/>
          <p:cNvSpPr txBox="1"/>
          <p:nvPr/>
        </p:nvSpPr>
        <p:spPr>
          <a:xfrm>
            <a:off x="1316850" y="2337406"/>
            <a:ext cx="65103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Ready to start?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37" name="Google Shape;337;p37"/>
          <p:cNvSpPr txBox="1"/>
          <p:nvPr/>
        </p:nvSpPr>
        <p:spPr>
          <a:xfrm>
            <a:off x="3072000" y="3098609"/>
            <a:ext cx="3000000" cy="10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Contact Name   |   Email 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Phone number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37"/>
          <p:cNvSpPr txBox="1"/>
          <p:nvPr/>
        </p:nvSpPr>
        <p:spPr>
          <a:xfrm>
            <a:off x="3072000" y="4136450"/>
            <a:ext cx="30000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WWW.YOURSITE.COM</a:t>
            </a:r>
            <a:endParaRPr sz="13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37"/>
          <p:cNvSpPr txBox="1"/>
          <p:nvPr/>
        </p:nvSpPr>
        <p:spPr>
          <a:xfrm>
            <a:off x="331575" y="278725"/>
            <a:ext cx="1179000" cy="363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YOUR LOGO</a:t>
            </a:r>
            <a:endParaRPr sz="1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0" name="Google Shape;34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5650" y="740425"/>
            <a:ext cx="992701" cy="1480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2BA"/>
            </a:gs>
            <a:gs pos="100000">
              <a:srgbClr val="00CFDE"/>
            </a:gs>
          </a:gsLst>
          <a:lin ang="18900044" scaled="0"/>
        </a:gra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/>
          <p:nvPr/>
        </p:nvSpPr>
        <p:spPr>
          <a:xfrm>
            <a:off x="1316850" y="479339"/>
            <a:ext cx="65103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Agenda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2062725" y="1336128"/>
            <a:ext cx="2174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is Website Personalization?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399" y="1432224"/>
            <a:ext cx="69474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6"/>
          <p:cNvSpPr txBox="1"/>
          <p:nvPr/>
        </p:nvSpPr>
        <p:spPr>
          <a:xfrm>
            <a:off x="2062725" y="2199325"/>
            <a:ext cx="22569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Examples of Personalization in Action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7400" y="2305219"/>
            <a:ext cx="764455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/>
          <p:nvPr/>
        </p:nvSpPr>
        <p:spPr>
          <a:xfrm>
            <a:off x="2062730" y="3079545"/>
            <a:ext cx="20205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 Personalization Matters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7400" y="3178215"/>
            <a:ext cx="764450" cy="35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/>
        </p:nvSpPr>
        <p:spPr>
          <a:xfrm>
            <a:off x="2062725" y="3959726"/>
            <a:ext cx="20205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Site Personalizations Work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7400" y="4045260"/>
            <a:ext cx="779445" cy="3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5955500" y="1336128"/>
            <a:ext cx="17337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Your Competitive Edge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51" name="Google Shape;151;p26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152" name="Google Shape;152;p26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3" name="Google Shape;153;p26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" name="Google Shape;154;p26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5" name="Google Shape;155;p26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56" name="Google Shape;156;p26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26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8" name="Google Shape;158;p26"/>
          <p:cNvSpPr txBox="1"/>
          <p:nvPr/>
        </p:nvSpPr>
        <p:spPr>
          <a:xfrm>
            <a:off x="5955500" y="2199329"/>
            <a:ext cx="21741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Rock your 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ROI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5955505" y="3079545"/>
            <a:ext cx="2020500" cy="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Let’s 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Start</a:t>
            </a:r>
            <a:endParaRPr sz="1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20175" y="1432225"/>
            <a:ext cx="764450" cy="355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8072" y="2300276"/>
            <a:ext cx="764450" cy="363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20176" y="3176178"/>
            <a:ext cx="764450" cy="35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EFFA"/>
            </a:gs>
            <a:gs pos="100000">
              <a:srgbClr val="E4FCFF"/>
            </a:gs>
          </a:gsLst>
          <a:lin ang="16198662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/>
        </p:nvSpPr>
        <p:spPr>
          <a:xfrm>
            <a:off x="673525" y="479350"/>
            <a:ext cx="7797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1313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What is Website Personalization?</a:t>
            </a:r>
            <a:endParaRPr sz="3000">
              <a:solidFill>
                <a:srgbClr val="31313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68" name="Google Shape;168;p27"/>
          <p:cNvSpPr/>
          <p:nvPr/>
        </p:nvSpPr>
        <p:spPr>
          <a:xfrm>
            <a:off x="-108300" y="2112775"/>
            <a:ext cx="2363100" cy="2363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14313" dist="133350" dir="57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7"/>
          <p:cNvSpPr/>
          <p:nvPr/>
        </p:nvSpPr>
        <p:spPr>
          <a:xfrm>
            <a:off x="2684185" y="2013764"/>
            <a:ext cx="1876500" cy="18765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14313" dist="133350" dir="57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7"/>
          <p:cNvSpPr/>
          <p:nvPr/>
        </p:nvSpPr>
        <p:spPr>
          <a:xfrm>
            <a:off x="7617801" y="2104977"/>
            <a:ext cx="1586100" cy="15864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14313" dist="133350" dir="57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7"/>
          <p:cNvSpPr/>
          <p:nvPr/>
        </p:nvSpPr>
        <p:spPr>
          <a:xfrm>
            <a:off x="4990050" y="2369025"/>
            <a:ext cx="2363100" cy="23631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214313" dist="133350" dir="57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7"/>
          <p:cNvSpPr txBox="1"/>
          <p:nvPr/>
        </p:nvSpPr>
        <p:spPr>
          <a:xfrm>
            <a:off x="1931100" y="1101965"/>
            <a:ext cx="52818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Personalization is accomplished by changing site messaging, content and some design aspects based on: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671075" y="3646550"/>
            <a:ext cx="8043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100">
                <a:solidFill>
                  <a:srgbClr val="3131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Time of day</a:t>
            </a:r>
            <a:endParaRPr sz="1100">
              <a:solidFill>
                <a:srgbClr val="31313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2950435" y="3175454"/>
            <a:ext cx="13440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100">
                <a:solidFill>
                  <a:srgbClr val="3131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Number of previous visits</a:t>
            </a:r>
            <a:endParaRPr sz="1100">
              <a:solidFill>
                <a:srgbClr val="31313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5333139" y="3907801"/>
            <a:ext cx="16710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100">
                <a:solidFill>
                  <a:srgbClr val="3131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Visitor’s physical location</a:t>
            </a:r>
            <a:endParaRPr sz="1100">
              <a:solidFill>
                <a:srgbClr val="31313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7575338" y="3163341"/>
            <a:ext cx="1671000" cy="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100">
                <a:solidFill>
                  <a:srgbClr val="3131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more</a:t>
            </a:r>
            <a:endParaRPr sz="1100">
              <a:solidFill>
                <a:srgbClr val="31313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77" name="Google Shape;177;p27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178" name="Google Shape;178;p27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31313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9" name="Google Shape;179;p27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0" name="Google Shape;180;p27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81" name="Google Shape;181;p27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182" name="Google Shape;182;p27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7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31313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84" name="Google Shape;184;p27"/>
          <p:cNvPicPr preferRelativeResize="0"/>
          <p:nvPr/>
        </p:nvPicPr>
        <p:blipFill rotWithShape="1">
          <a:blip r:embed="rId3">
            <a:alphaModFix/>
          </a:blip>
          <a:srcRect l="9"/>
          <a:stretch/>
        </p:blipFill>
        <p:spPr>
          <a:xfrm>
            <a:off x="805000" y="2720365"/>
            <a:ext cx="652975" cy="857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 rotWithShape="1">
          <a:blip r:embed="rId4">
            <a:alphaModFix/>
          </a:blip>
          <a:srcRect b="10"/>
          <a:stretch/>
        </p:blipFill>
        <p:spPr>
          <a:xfrm>
            <a:off x="3295927" y="2448065"/>
            <a:ext cx="740150" cy="6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 rotWithShape="1">
          <a:blip r:embed="rId5">
            <a:alphaModFix/>
          </a:blip>
          <a:srcRect l="816" r="826"/>
          <a:stretch/>
        </p:blipFill>
        <p:spPr>
          <a:xfrm>
            <a:off x="5786870" y="2856895"/>
            <a:ext cx="804350" cy="9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59688" y="2431117"/>
            <a:ext cx="563750" cy="70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EFFA"/>
            </a:gs>
            <a:gs pos="100000">
              <a:srgbClr val="E4FCFF"/>
            </a:gs>
          </a:gsLst>
          <a:lin ang="16198662" scaled="0"/>
        </a:gra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/>
        </p:nvSpPr>
        <p:spPr>
          <a:xfrm>
            <a:off x="1511822" y="3767084"/>
            <a:ext cx="61401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31313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Website Personalization creates an experience that relates directly to a visitor’s unique situation.</a:t>
            </a:r>
            <a:endParaRPr sz="1700">
              <a:solidFill>
                <a:srgbClr val="31313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07" y="867542"/>
            <a:ext cx="8839197" cy="32865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28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196" name="Google Shape;196;p28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31313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7" name="Google Shape;197;p28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8" name="Google Shape;198;p28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9" name="Google Shape;199;p28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00" name="Google Shape;200;p28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28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31313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2BA"/>
            </a:gs>
            <a:gs pos="100000">
              <a:srgbClr val="00CFDE"/>
            </a:gs>
          </a:gsLst>
          <a:lin ang="18900732" scaled="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/>
        </p:nvSpPr>
        <p:spPr>
          <a:xfrm>
            <a:off x="1316850" y="1907999"/>
            <a:ext cx="6510300" cy="11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Examples of Real-World Customizations that Work</a:t>
            </a:r>
            <a:endParaRPr sz="3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08" name="Google Shape;208;p29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209" name="Google Shape;209;p29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0" name="Google Shape;210;p29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1" name="Google Shape;211;p29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2" name="Google Shape;212;p29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13" name="Google Shape;213;p29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29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EFFA"/>
            </a:gs>
            <a:gs pos="100000">
              <a:srgbClr val="E4FCFF"/>
            </a:gs>
          </a:gsLst>
          <a:lin ang="16198662" scaled="0"/>
        </a:gra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>
            <a:alphaModFix/>
          </a:blip>
          <a:srcRect t="553" b="553"/>
          <a:stretch/>
        </p:blipFill>
        <p:spPr>
          <a:xfrm>
            <a:off x="2235292" y="459672"/>
            <a:ext cx="4791881" cy="322820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 txBox="1"/>
          <p:nvPr/>
        </p:nvSpPr>
        <p:spPr>
          <a:xfrm>
            <a:off x="1316850" y="3518495"/>
            <a:ext cx="65103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1313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Holiday customizations</a:t>
            </a:r>
            <a:endParaRPr sz="3000">
              <a:solidFill>
                <a:srgbClr val="31313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2045725" y="4103168"/>
            <a:ext cx="50526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A restaurant sprinkles its site with special effects for different holidays.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3" name="Google Shape;223;p30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224" name="Google Shape;224;p30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31313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5" name="Google Shape;225;p30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6" name="Google Shape;226;p30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7" name="Google Shape;227;p30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28" name="Google Shape;228;p30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30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31313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EFFA"/>
            </a:gs>
            <a:gs pos="100000">
              <a:srgbClr val="E4FCFF"/>
            </a:gs>
          </a:gsLst>
          <a:lin ang="16198662" scaled="0"/>
        </a:gra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975" y="597670"/>
            <a:ext cx="4916051" cy="362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 txBox="1"/>
          <p:nvPr/>
        </p:nvSpPr>
        <p:spPr>
          <a:xfrm>
            <a:off x="1160100" y="3518500"/>
            <a:ext cx="68238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1313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First-time visitor customizations</a:t>
            </a:r>
            <a:endParaRPr sz="3000">
              <a:solidFill>
                <a:srgbClr val="31313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37" name="Google Shape;237;p31"/>
          <p:cNvSpPr txBox="1"/>
          <p:nvPr/>
        </p:nvSpPr>
        <p:spPr>
          <a:xfrm>
            <a:off x="2045725" y="4103168"/>
            <a:ext cx="50526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A kennel shows first-time visitors a video of their facilities.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38" name="Google Shape;238;p31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239" name="Google Shape;239;p31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31313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0" name="Google Shape;240;p31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1" name="Google Shape;241;p31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2" name="Google Shape;242;p31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43" name="Google Shape;243;p31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4" name="Google Shape;244;p31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31313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EFFA"/>
            </a:gs>
            <a:gs pos="100000">
              <a:srgbClr val="E4FCFF"/>
            </a:gs>
          </a:gsLst>
          <a:lin ang="16198662" scaled="0"/>
        </a:gra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/>
        </p:nvSpPr>
        <p:spPr>
          <a:xfrm>
            <a:off x="1316850" y="3518495"/>
            <a:ext cx="65103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1313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After-hours customizations</a:t>
            </a:r>
            <a:endParaRPr sz="3000">
              <a:solidFill>
                <a:srgbClr val="31313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1700150" y="4053800"/>
            <a:ext cx="57435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A photographer’s site displays a contact form to visitors who arrive after 5 pm so they can leave contact information.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1293" y="607547"/>
            <a:ext cx="4532323" cy="2777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32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254" name="Google Shape;254;p32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31313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5" name="Google Shape;255;p32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6" name="Google Shape;256;p32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7" name="Google Shape;257;p32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58" name="Google Shape;258;p32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32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31313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DEFFA"/>
            </a:gs>
            <a:gs pos="100000">
              <a:srgbClr val="E4FCFF"/>
            </a:gs>
          </a:gsLst>
          <a:lin ang="16198662" scaled="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/>
          <p:nvPr/>
        </p:nvSpPr>
        <p:spPr>
          <a:xfrm>
            <a:off x="821550" y="589045"/>
            <a:ext cx="40257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31313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Why Personalization Matters</a:t>
            </a:r>
            <a:endParaRPr sz="3000">
              <a:solidFill>
                <a:srgbClr val="31313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65" name="Google Shape;265;p33"/>
          <p:cNvSpPr txBox="1"/>
          <p:nvPr/>
        </p:nvSpPr>
        <p:spPr>
          <a:xfrm>
            <a:off x="1104750" y="2163725"/>
            <a:ext cx="2706000" cy="21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Site visitors have short attention spans 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Attracting their attention quickly is important 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rPr>
              <a:t>Visitors want the information they are looking for right away</a:t>
            </a:r>
            <a:endParaRPr sz="1300">
              <a:solidFill>
                <a:srgbClr val="31313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33"/>
          <p:cNvSpPr/>
          <p:nvPr/>
        </p:nvSpPr>
        <p:spPr>
          <a:xfrm>
            <a:off x="958250" y="2377264"/>
            <a:ext cx="59100" cy="377700"/>
          </a:xfrm>
          <a:prstGeom prst="rect">
            <a:avLst/>
          </a:prstGeom>
          <a:gradFill>
            <a:gsLst>
              <a:gs pos="0">
                <a:srgbClr val="00A2BA"/>
              </a:gs>
              <a:gs pos="100000">
                <a:srgbClr val="00CFDE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33"/>
          <p:cNvGrpSpPr/>
          <p:nvPr/>
        </p:nvGrpSpPr>
        <p:grpSpPr>
          <a:xfrm>
            <a:off x="199450" y="4734562"/>
            <a:ext cx="9155499" cy="265275"/>
            <a:chOff x="199450" y="4734562"/>
            <a:chExt cx="9155499" cy="265275"/>
          </a:xfrm>
        </p:grpSpPr>
        <p:sp>
          <p:nvSpPr>
            <p:cNvPr id="268" name="Google Shape;268;p33"/>
            <p:cNvSpPr txBox="1"/>
            <p:nvPr/>
          </p:nvSpPr>
          <p:spPr>
            <a:xfrm>
              <a:off x="242725" y="4779662"/>
              <a:ext cx="556800" cy="195600"/>
            </a:xfrm>
            <a:prstGeom prst="rect">
              <a:avLst/>
            </a:prstGeom>
            <a:noFill/>
            <a:ln w="9525" cap="flat" cmpd="sng">
              <a:solidFill>
                <a:srgbClr val="31313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endParaRPr sz="600" b="1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9" name="Google Shape;269;p33"/>
            <p:cNvSpPr txBox="1"/>
            <p:nvPr/>
          </p:nvSpPr>
          <p:spPr>
            <a:xfrm>
              <a:off x="199450" y="4737037"/>
              <a:ext cx="6792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YOUR LOGO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0" name="Google Shape;270;p33"/>
            <p:cNvSpPr txBox="1"/>
            <p:nvPr/>
          </p:nvSpPr>
          <p:spPr>
            <a:xfrm>
              <a:off x="7289775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www.yourwebsite.com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1" name="Google Shape;271;p33"/>
            <p:cNvSpPr txBox="1"/>
            <p:nvPr/>
          </p:nvSpPr>
          <p:spPr>
            <a:xfrm>
              <a:off x="8300149" y="4734562"/>
              <a:ext cx="1054800" cy="26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600">
                  <a:solidFill>
                    <a:srgbClr val="31313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(201) 555-5555</a:t>
              </a:r>
              <a:endParaRPr sz="600">
                <a:solidFill>
                  <a:srgbClr val="31313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272" name="Google Shape;272;p33"/>
            <p:cNvCxnSpPr/>
            <p:nvPr/>
          </p:nvCxnSpPr>
          <p:spPr>
            <a:xfrm>
              <a:off x="950397" y="4865962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33"/>
            <p:cNvCxnSpPr/>
            <p:nvPr/>
          </p:nvCxnSpPr>
          <p:spPr>
            <a:xfrm>
              <a:off x="8311550" y="4815636"/>
              <a:ext cx="0" cy="112800"/>
            </a:xfrm>
            <a:prstGeom prst="straightConnector1">
              <a:avLst/>
            </a:prstGeom>
            <a:noFill/>
            <a:ln w="9525" cap="flat" cmpd="sng">
              <a:solidFill>
                <a:srgbClr val="31313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4" name="Google Shape;274;p33"/>
          <p:cNvSpPr/>
          <p:nvPr/>
        </p:nvSpPr>
        <p:spPr>
          <a:xfrm>
            <a:off x="958250" y="3043664"/>
            <a:ext cx="59100" cy="377700"/>
          </a:xfrm>
          <a:prstGeom prst="rect">
            <a:avLst/>
          </a:prstGeom>
          <a:gradFill>
            <a:gsLst>
              <a:gs pos="0">
                <a:srgbClr val="00A2BA"/>
              </a:gs>
              <a:gs pos="100000">
                <a:srgbClr val="00CFDE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3"/>
          <p:cNvSpPr/>
          <p:nvPr/>
        </p:nvSpPr>
        <p:spPr>
          <a:xfrm>
            <a:off x="958250" y="3734714"/>
            <a:ext cx="59100" cy="377700"/>
          </a:xfrm>
          <a:prstGeom prst="rect">
            <a:avLst/>
          </a:prstGeom>
          <a:gradFill>
            <a:gsLst>
              <a:gs pos="0">
                <a:srgbClr val="00A2BA"/>
              </a:gs>
              <a:gs pos="100000">
                <a:srgbClr val="00CFDE"/>
              </a:gs>
            </a:gsLst>
            <a:lin ang="189007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6" name="Google Shape;27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783" y="809536"/>
            <a:ext cx="4684023" cy="344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458</Words>
  <Application>Microsoft Office PowerPoint</Application>
  <PresentationFormat>On-screen Show (16:9)</PresentationFormat>
  <Paragraphs>99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Helvetica Neue</vt:lpstr>
      <vt:lpstr>Montserrat SemiBold</vt:lpstr>
      <vt:lpstr>Montserrat</vt:lpstr>
      <vt:lpstr>Montserrat Medium</vt:lpstr>
      <vt:lpstr>Calibri</vt:lpstr>
      <vt:lpstr>Office Theme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DudaLenovo</cp:lastModifiedBy>
  <cp:revision>1</cp:revision>
  <dcterms:modified xsi:type="dcterms:W3CDTF">2019-06-12T09:38:12Z</dcterms:modified>
</cp:coreProperties>
</file>