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Montserrat Light" pitchFamily="2" charset="77"/>
      <p:regular r:id="rId20"/>
      <p:bold r:id="rId21"/>
      <p:italic r:id="rId22"/>
      <p:boldItalic r:id="rId23"/>
    </p:embeddedFont>
    <p:embeddedFont>
      <p:font typeface="Montserrat Medium" pitchFamily="2" charset="77"/>
      <p:regular r:id="rId24"/>
      <p:bold r:id="rId25"/>
      <p:italic r:id="rId26"/>
      <p:boldItalic r:id="rId27"/>
    </p:embeddedFont>
    <p:embeddedFont>
      <p:font typeface="Montserrat SemiBold" pitchFamily="2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0FF6AC-6611-45F7-A1BB-97C56CFB0744}">
  <a:tblStyle styleId="{C10FF6AC-6611-45F7-A1BB-97C56CFB07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178" d="100"/>
          <a:sy n="178" d="100"/>
        </p:scale>
        <p:origin x="2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7992780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17992780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79927800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179927800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179927800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179927800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5654a12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15654a12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15654a12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15654a12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15654a12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15654a12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5654a12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5654a12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17992780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17992780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15654a12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15654a12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17992780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17992780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7992780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179927800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79927800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179927800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nmentor.com/blog/vital-internet-tren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www.bigcommerce.com/blog/ecommerce-presence-increase-revenue/" TargetMode="External"/><Relationship Id="rId4" Type="http://schemas.openxmlformats.org/officeDocument/2006/relationships/hyperlink" Target="https://www.digitalcommerce360.com/article/us-ecommerce-sale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20300" y="4756100"/>
            <a:ext cx="10500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Light"/>
                <a:ea typeface="Montserrat Light"/>
                <a:cs typeface="Montserrat Light"/>
                <a:sym typeface="Montserrat Light"/>
              </a:rPr>
              <a:t>Your email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443125" y="4706450"/>
            <a:ext cx="144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Light"/>
                <a:ea typeface="Montserrat Light"/>
                <a:cs typeface="Montserrat Light"/>
                <a:sym typeface="Montserrat Light"/>
              </a:rPr>
              <a:t>Your Phone #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1575" y="278725"/>
            <a:ext cx="1179000" cy="363000"/>
          </a:xfrm>
          <a:prstGeom prst="rect">
            <a:avLst/>
          </a:prstGeom>
          <a:noFill/>
          <a:ln w="9525" cap="flat" cmpd="sng">
            <a:solidFill>
              <a:srgbClr val="31313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YOUR LOGO</a:t>
            </a:r>
            <a:endParaRPr sz="1200" b="1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382800" y="3331839"/>
            <a:ext cx="65103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Sell More with an Online Store</a:t>
            </a:r>
            <a:endParaRPr sz="3000" b="1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223200" y="3891875"/>
            <a:ext cx="6829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131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Contact us today to find out how.</a:t>
            </a:r>
            <a:endParaRPr sz="1700">
              <a:solidFill>
                <a:srgbClr val="3131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275" y="278725"/>
            <a:ext cx="2608134" cy="302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22"/>
          <p:cNvGraphicFramePr/>
          <p:nvPr/>
        </p:nvGraphicFramePr>
        <p:xfrm>
          <a:off x="910438" y="757316"/>
          <a:ext cx="7323125" cy="2638226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Omnichannel Integrations</a:t>
                      </a:r>
                      <a:endParaRPr sz="1100">
                        <a:solidFill>
                          <a:srgbClr val="00A2BA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Standard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Facebook Integration App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Sell Products on Instagram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Sell on Amazon and eBay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Remarketing with Google Analytics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Google Shopping Feeds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Square POS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9" name="Google Shape;2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38" y="16446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38" y="199933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571" y="129032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571" y="164178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571" y="199326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129198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164178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199540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314605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275866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237893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571" y="237983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571" y="275998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38" y="1291989"/>
            <a:ext cx="162050" cy="162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22"/>
          <p:cNvGraphicFramePr/>
          <p:nvPr/>
        </p:nvGraphicFramePr>
        <p:xfrm>
          <a:off x="910425" y="4007988"/>
          <a:ext cx="7323125" cy="351750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Store Management App for iOS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4" name="Google Shape;244;p22"/>
          <p:cNvSpPr txBox="1"/>
          <p:nvPr/>
        </p:nvSpPr>
        <p:spPr>
          <a:xfrm>
            <a:off x="910425" y="3624888"/>
            <a:ext cx="3000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A2B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Mobile Store Management App</a:t>
            </a:r>
            <a:endParaRPr sz="1100"/>
          </a:p>
        </p:txBody>
      </p:sp>
      <p:pic>
        <p:nvPicPr>
          <p:cNvPr id="245" name="Google Shape;2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558" y="410310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79" y="4108574"/>
            <a:ext cx="162050" cy="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199450" y="197001"/>
            <a:ext cx="3987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eCommerce Features</a:t>
            </a:r>
            <a:r>
              <a:rPr lang="en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(continued)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8" name="Google Shape;248;p22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249" name="Google Shape;249;p22"/>
            <p:cNvSpPr txBox="1"/>
            <p:nvPr/>
          </p:nvSpPr>
          <p:spPr>
            <a:xfrm>
              <a:off x="6810935" y="4734550"/>
              <a:ext cx="125124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0" name="Google Shape;250;p22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51" name="Google Shape;251;p22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2" name="Google Shape;252;p22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p23"/>
          <p:cNvGraphicFramePr/>
          <p:nvPr/>
        </p:nvGraphicFramePr>
        <p:xfrm>
          <a:off x="910438" y="723177"/>
          <a:ext cx="7323125" cy="3727151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Orders</a:t>
                      </a:r>
                      <a:endParaRPr sz="1100">
                        <a:solidFill>
                          <a:srgbClr val="00A2BA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Standard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Customizable Email Notifications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Order History for Customers &amp; Administrator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Order Email Notifications to Multiple Recipients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Edit Order Details After Purchase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Track Payment &amp; Shipping Status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View Abandoned Carts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Order Comments Field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Add Internal Notes to Orders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Low Stock Notification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58" name="Google Shape;2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88" y="160665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88" y="198020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126572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160956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1974618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22" y="126357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22" y="160956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22" y="197675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88" y="126738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88" y="272352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234450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271881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309530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22" y="234997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22" y="271881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22" y="309744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88" y="4222058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347328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384760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951" y="4220278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22" y="347113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22" y="384760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4222415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88" y="3471136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351" y="3095304"/>
            <a:ext cx="162050" cy="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/>
          <p:nvPr/>
        </p:nvSpPr>
        <p:spPr>
          <a:xfrm>
            <a:off x="199450" y="197001"/>
            <a:ext cx="3987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eCommerce Features</a:t>
            </a:r>
            <a:r>
              <a:rPr lang="en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(continued)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84" name="Google Shape;284;p23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285" name="Google Shape;285;p23"/>
            <p:cNvSpPr txBox="1"/>
            <p:nvPr/>
          </p:nvSpPr>
          <p:spPr>
            <a:xfrm>
              <a:off x="6717951" y="4734550"/>
              <a:ext cx="1344224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6" name="Google Shape;286;p23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87" name="Google Shape;287;p23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8" name="Google Shape;288;p23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24"/>
          <p:cNvGraphicFramePr/>
          <p:nvPr/>
        </p:nvGraphicFramePr>
        <p:xfrm>
          <a:off x="910438" y="692633"/>
          <a:ext cx="7323125" cy="1345769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A2BA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Data Management</a:t>
                      </a:r>
                      <a:endParaRPr sz="1100">
                        <a:solidFill>
                          <a:srgbClr val="00A2BA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Standard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CSV Export for Order, Product &amp; Customer Data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CSV Import for Product Data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Configurable Measurement Units, Date/Time Formats &amp; Currency Symbol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4" name="Google Shape;294;p24"/>
          <p:cNvGraphicFramePr/>
          <p:nvPr/>
        </p:nvGraphicFramePr>
        <p:xfrm>
          <a:off x="910438" y="2483130"/>
          <a:ext cx="7323125" cy="926225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Direct Indexing by Google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SEO Fields for Products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Auto-Embedded Product Schema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5" name="Google Shape;295;p24"/>
          <p:cNvSpPr txBox="1"/>
          <p:nvPr/>
        </p:nvSpPr>
        <p:spPr>
          <a:xfrm>
            <a:off x="910450" y="2188474"/>
            <a:ext cx="3000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A2B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SEO</a:t>
            </a:r>
            <a:endParaRPr sz="1000"/>
          </a:p>
        </p:txBody>
      </p:sp>
      <p:graphicFrame>
        <p:nvGraphicFramePr>
          <p:cNvPr id="296" name="Google Shape;296;p24"/>
          <p:cNvGraphicFramePr/>
          <p:nvPr/>
        </p:nvGraphicFramePr>
        <p:xfrm>
          <a:off x="910425" y="3689091"/>
          <a:ext cx="7323125" cy="314175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Custom Tracking Code on Thank You Page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" name="Google Shape;297;p24"/>
          <p:cNvSpPr txBox="1"/>
          <p:nvPr/>
        </p:nvSpPr>
        <p:spPr>
          <a:xfrm>
            <a:off x="910438" y="3380858"/>
            <a:ext cx="3000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A2B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Tracking &amp; Reporting</a:t>
            </a:r>
            <a:endParaRPr sz="1000"/>
          </a:p>
        </p:txBody>
      </p:sp>
      <p:graphicFrame>
        <p:nvGraphicFramePr>
          <p:cNvPr id="298" name="Google Shape;298;p24"/>
          <p:cNvGraphicFramePr/>
          <p:nvPr/>
        </p:nvGraphicFramePr>
        <p:xfrm>
          <a:off x="910425" y="4288744"/>
          <a:ext cx="7323125" cy="314175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40+ Payment Providers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40+</a:t>
                      </a: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40+</a:t>
                      </a: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40+</a:t>
                      </a: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9" name="Google Shape;299;p24"/>
          <p:cNvSpPr txBox="1"/>
          <p:nvPr/>
        </p:nvSpPr>
        <p:spPr>
          <a:xfrm>
            <a:off x="910438" y="3991891"/>
            <a:ext cx="3000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A2B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Payment Gateways</a:t>
            </a:r>
            <a:endParaRPr sz="1000"/>
          </a:p>
        </p:txBody>
      </p:sp>
      <p:pic>
        <p:nvPicPr>
          <p:cNvPr id="300" name="Google Shape;3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883" y="119713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2058" y="119713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663" y="152205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883" y="152206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2058" y="152206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188" y="183067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408" y="183068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583" y="183068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13" y="255605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133" y="25560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7308" y="25560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13" y="286955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133" y="286956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7308" y="2869564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13" y="31743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133" y="317437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7308" y="317437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13" y="376218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133" y="376219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7308" y="376219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283" y="1197137"/>
            <a:ext cx="162050" cy="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4"/>
          <p:cNvSpPr txBox="1"/>
          <p:nvPr/>
        </p:nvSpPr>
        <p:spPr>
          <a:xfrm>
            <a:off x="199450" y="197001"/>
            <a:ext cx="3987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eCommerce Features</a:t>
            </a:r>
            <a:r>
              <a:rPr lang="en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(continued)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323" name="Google Shape;323;p24"/>
            <p:cNvSpPr txBox="1"/>
            <p:nvPr/>
          </p:nvSpPr>
          <p:spPr>
            <a:xfrm>
              <a:off x="6790765" y="4734550"/>
              <a:ext cx="127141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25" name="Google Shape;325;p24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6" name="Google Shape;326;p24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2BA"/>
            </a:gs>
            <a:gs pos="100000">
              <a:srgbClr val="00CFDE"/>
            </a:gs>
          </a:gsLst>
          <a:lin ang="18900732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/>
          <p:nvPr/>
        </p:nvSpPr>
        <p:spPr>
          <a:xfrm>
            <a:off x="150" y="2430075"/>
            <a:ext cx="9144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Ready to Start Selling Online?</a:t>
            </a: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3072000" y="3191285"/>
            <a:ext cx="30000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 Name   |   Email </a:t>
            </a: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Phone number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25"/>
          <p:cNvSpPr txBox="1"/>
          <p:nvPr/>
        </p:nvSpPr>
        <p:spPr>
          <a:xfrm>
            <a:off x="331575" y="278725"/>
            <a:ext cx="1179000" cy="363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LOGO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25"/>
          <p:cNvSpPr txBox="1"/>
          <p:nvPr/>
        </p:nvSpPr>
        <p:spPr>
          <a:xfrm>
            <a:off x="3072000" y="4136450"/>
            <a:ext cx="3000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" name="Google Shape;33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800" y="684813"/>
            <a:ext cx="992701" cy="148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2BA"/>
            </a:gs>
            <a:gs pos="100000">
              <a:srgbClr val="00CFDE"/>
            </a:gs>
          </a:gsLst>
          <a:lin ang="5400012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316850" y="1355700"/>
            <a:ext cx="6510300" cy="1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“Always deliver more than expected.”</a:t>
            </a:r>
            <a:endParaRPr sz="4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658700" y="3115775"/>
            <a:ext cx="36123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Larry Page, co-founder of Google</a:t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777318" y="4734550"/>
            <a:ext cx="1284857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www.yourwebsite.com</a:t>
            </a:r>
            <a:endParaRPr sz="7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78950" y="4761325"/>
            <a:ext cx="679200" cy="238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1" name="Google Shape;71;p14"/>
          <p:cNvCxnSpPr/>
          <p:nvPr/>
        </p:nvCxnSpPr>
        <p:spPr>
          <a:xfrm>
            <a:off x="950397" y="4865962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4"/>
          <p:cNvSpPr txBox="1"/>
          <p:nvPr/>
        </p:nvSpPr>
        <p:spPr>
          <a:xfrm>
            <a:off x="205133" y="4748379"/>
            <a:ext cx="8226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LOGO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69;p14">
            <a:extLst>
              <a:ext uri="{FF2B5EF4-FFF2-40B4-BE49-F238E27FC236}">
                <a16:creationId xmlns:a16="http://schemas.microsoft.com/office/drawing/2014/main" id="{8B0A2F35-FDA7-410B-BC93-7D275CBEA969}"/>
              </a:ext>
            </a:extLst>
          </p:cNvPr>
          <p:cNvSpPr txBox="1"/>
          <p:nvPr/>
        </p:nvSpPr>
        <p:spPr>
          <a:xfrm>
            <a:off x="8062301" y="4734550"/>
            <a:ext cx="8850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(201) 555-5555</a:t>
            </a:r>
            <a:endParaRPr sz="7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2BA"/>
            </a:gs>
            <a:gs pos="100000">
              <a:srgbClr val="00CFDE"/>
            </a:gs>
          </a:gsLst>
          <a:lin ang="5400012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795600"/>
            <a:ext cx="8520600" cy="16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sp>
        <p:nvSpPr>
          <p:cNvPr id="78" name="Google Shape;78;p15"/>
          <p:cNvSpPr txBox="1"/>
          <p:nvPr/>
        </p:nvSpPr>
        <p:spPr>
          <a:xfrm>
            <a:off x="1316850" y="1891524"/>
            <a:ext cx="6510300" cy="11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eCommerce options do exactly that...</a:t>
            </a: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79" name="Google Shape;79;p15"/>
          <p:cNvGrpSpPr/>
          <p:nvPr/>
        </p:nvGrpSpPr>
        <p:grpSpPr>
          <a:xfrm>
            <a:off x="205133" y="4734550"/>
            <a:ext cx="8742168" cy="276629"/>
            <a:chOff x="205133" y="4734550"/>
            <a:chExt cx="8742168" cy="276629"/>
          </a:xfrm>
        </p:grpSpPr>
        <p:sp>
          <p:nvSpPr>
            <p:cNvPr id="80" name="Google Shape;80;p15"/>
            <p:cNvSpPr txBox="1"/>
            <p:nvPr/>
          </p:nvSpPr>
          <p:spPr>
            <a:xfrm>
              <a:off x="6770594" y="4734550"/>
              <a:ext cx="1291581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82;p15"/>
            <p:cNvSpPr txBox="1"/>
            <p:nvPr/>
          </p:nvSpPr>
          <p:spPr>
            <a:xfrm>
              <a:off x="278950" y="4761325"/>
              <a:ext cx="679200" cy="2385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3" name="Google Shape;83;p15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" name="Google Shape;84;p15"/>
            <p:cNvSpPr txBox="1"/>
            <p:nvPr/>
          </p:nvSpPr>
          <p:spPr>
            <a:xfrm>
              <a:off x="205133" y="4748379"/>
              <a:ext cx="8226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1526675" y="1630544"/>
            <a:ext cx="27528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Strong SEO for maximum product page visibility in search engines like Google</a:t>
            </a:r>
            <a:b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300">
              <a:solidFill>
                <a:srgbClr val="3131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Easy store management from anywhere with an on-the-go eCommerce editor for Androids &amp; iPhones</a:t>
            </a:r>
            <a:endParaRPr sz="1300">
              <a:solidFill>
                <a:srgbClr val="3131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5601009" y="1630550"/>
            <a:ext cx="2946900" cy="18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Highly integrated with your social media presence</a:t>
            </a:r>
            <a:b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300">
              <a:solidFill>
                <a:srgbClr val="3131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Gorgeous product layouts that encourage customers to click &amp; buy</a:t>
            </a:r>
            <a:b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300">
              <a:solidFill>
                <a:srgbClr val="3131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73500" y="553678"/>
            <a:ext cx="7797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Sets Our Solution Apart?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725250" y="1678500"/>
            <a:ext cx="602400" cy="60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14313" dist="133350" dir="57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725513" y="2828234"/>
            <a:ext cx="602400" cy="60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14313" dist="133350" dir="57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778130" y="1678488"/>
            <a:ext cx="602400" cy="60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14313" dist="133350" dir="57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4778130" y="2828222"/>
            <a:ext cx="602400" cy="60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14313" dist="133350" dir="57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26" y="1842174"/>
            <a:ext cx="307621" cy="27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6975" y="2991900"/>
            <a:ext cx="418601" cy="27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612" y="2944692"/>
            <a:ext cx="282408" cy="36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892" y="1827163"/>
            <a:ext cx="307621" cy="3099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6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101" name="Google Shape;101;p16"/>
            <p:cNvSpPr txBox="1"/>
            <p:nvPr/>
          </p:nvSpPr>
          <p:spPr>
            <a:xfrm>
              <a:off x="6770594" y="4734550"/>
              <a:ext cx="1291581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03" name="Google Shape;103;p16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Google Shape;104;p16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715175" y="1572200"/>
            <a:ext cx="3460200" cy="22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2018 eCommerce sales accounted for $2.842 billion &amp; is expected to top $3.453 billion in 2019</a:t>
            </a:r>
            <a:r>
              <a:rPr lang="en" sz="800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(1)</a:t>
            </a: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300">
              <a:solidFill>
                <a:srgbClr val="3131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eCommerce represented 14.3% of total retail sales in 2018</a:t>
            </a:r>
            <a:r>
              <a:rPr lang="en" sz="800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(2)</a:t>
            </a: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300">
              <a:solidFill>
                <a:srgbClr val="3131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Omnichannel Retail Brands Increase Revenue 28% via eCommerce Presence</a:t>
            </a:r>
            <a:r>
              <a:rPr lang="en" sz="800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(3)</a:t>
            </a:r>
            <a:b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" sz="1300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300">
              <a:solidFill>
                <a:srgbClr val="3131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3131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58100" y="421800"/>
            <a:ext cx="41979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Big Benefits to Your Business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656075" y="1693549"/>
            <a:ext cx="59100" cy="585900"/>
          </a:xfrm>
          <a:prstGeom prst="rect">
            <a:avLst/>
          </a:prstGeom>
          <a:gradFill>
            <a:gsLst>
              <a:gs pos="0">
                <a:srgbClr val="00A2BA"/>
              </a:gs>
              <a:gs pos="100000">
                <a:srgbClr val="00CFDE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656063" y="2577727"/>
            <a:ext cx="59100" cy="377700"/>
          </a:xfrm>
          <a:prstGeom prst="rect">
            <a:avLst/>
          </a:prstGeom>
          <a:gradFill>
            <a:gsLst>
              <a:gs pos="0">
                <a:srgbClr val="00A2BA"/>
              </a:gs>
              <a:gs pos="100000">
                <a:srgbClr val="00CFDE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656075" y="3253624"/>
            <a:ext cx="59100" cy="585900"/>
          </a:xfrm>
          <a:prstGeom prst="rect">
            <a:avLst/>
          </a:prstGeom>
          <a:gradFill>
            <a:gsLst>
              <a:gs pos="0">
                <a:srgbClr val="00A2BA"/>
              </a:gs>
              <a:gs pos="100000">
                <a:srgbClr val="00CFDE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656075" y="3929525"/>
            <a:ext cx="22659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vpnMentor</a:t>
            </a:r>
            <a:r>
              <a:rPr lang="en" sz="800" baseline="30000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(1)</a:t>
            </a:r>
            <a:endParaRPr sz="800" baseline="30000">
              <a:solidFill>
                <a:srgbClr val="00A2B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DigitalCommerce360</a:t>
            </a:r>
            <a:r>
              <a:rPr lang="en" sz="800" baseline="30000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(2)</a:t>
            </a:r>
            <a:endParaRPr sz="800" baseline="30000">
              <a:solidFill>
                <a:srgbClr val="00A2B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BigCommere</a:t>
            </a:r>
            <a:r>
              <a:rPr lang="en" sz="800" baseline="30000">
                <a:solidFill>
                  <a:srgbClr val="00A2B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(3)</a:t>
            </a:r>
            <a:endParaRPr sz="800" baseline="30000">
              <a:solidFill>
                <a:srgbClr val="00A2B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800" y="887900"/>
            <a:ext cx="2892525" cy="364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7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117" name="Google Shape;117;p17"/>
            <p:cNvSpPr txBox="1"/>
            <p:nvPr/>
          </p:nvSpPr>
          <p:spPr>
            <a:xfrm>
              <a:off x="6784041" y="4734550"/>
              <a:ext cx="1278134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9" name="Google Shape;119;p17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0" name="Google Shape;120;p17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731550" y="441778"/>
            <a:ext cx="7797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eCommerce Features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26" name="Google Shape;126;p18"/>
          <p:cNvGraphicFramePr/>
          <p:nvPr>
            <p:extLst>
              <p:ext uri="{D42A27DB-BD31-4B8C-83A1-F6EECF244321}">
                <p14:modId xmlns:p14="http://schemas.microsoft.com/office/powerpoint/2010/main" val="2017252660"/>
              </p:ext>
            </p:extLst>
          </p:nvPr>
        </p:nvGraphicFramePr>
        <p:xfrm>
          <a:off x="842559" y="1440000"/>
          <a:ext cx="7461000" cy="2646775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469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7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A2BA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Product</a:t>
                      </a:r>
                      <a:endParaRPr sz="1200">
                        <a:solidFill>
                          <a:srgbClr val="00A2BA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Add-on Price</a:t>
                      </a:r>
                      <a:endParaRPr sz="12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Standard</a:t>
                      </a:r>
                      <a:endParaRPr sz="1200">
                        <a:solidFill>
                          <a:srgbClr val="00A2B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$X </a:t>
                      </a:r>
                      <a:r>
                        <a:rPr lang="en" sz="9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/mo</a:t>
                      </a:r>
                      <a:endParaRPr sz="900">
                        <a:solidFill>
                          <a:srgbClr val="00A2B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</a:t>
                      </a:r>
                      <a:r>
                        <a:rPr lang="en-US" sz="1200" dirty="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" sz="1200" dirty="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1200" dirty="0">
                        <a:solidFill>
                          <a:srgbClr val="00A2B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$X </a:t>
                      </a:r>
                      <a:r>
                        <a:rPr lang="en" sz="900" dirty="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/mo</a:t>
                      </a:r>
                      <a:endParaRPr sz="900" dirty="0">
                        <a:solidFill>
                          <a:srgbClr val="00A2B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 sz="1200">
                        <a:solidFill>
                          <a:srgbClr val="00A2B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$X </a:t>
                      </a:r>
                      <a:r>
                        <a:rPr lang="en" sz="9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/mo</a:t>
                      </a:r>
                      <a:endParaRPr sz="900">
                        <a:solidFill>
                          <a:srgbClr val="00A2B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Product Limit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2500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Transaction Fee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Categories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Storage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 sz="8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 sz="800" dirty="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7" name="Google Shape;127;p18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128" name="Google Shape;128;p18"/>
            <p:cNvSpPr txBox="1"/>
            <p:nvPr/>
          </p:nvSpPr>
          <p:spPr>
            <a:xfrm>
              <a:off x="6757147" y="4734550"/>
              <a:ext cx="1305028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18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0" name="Google Shape;130;p18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1" name="Google Shape;131;p18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99450" y="197001"/>
            <a:ext cx="3987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eCommerce Features</a:t>
            </a:r>
            <a:r>
              <a:rPr lang="en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(continued)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37" name="Google Shape;137;p19"/>
          <p:cNvGraphicFramePr/>
          <p:nvPr/>
        </p:nvGraphicFramePr>
        <p:xfrm>
          <a:off x="910425" y="1008886"/>
          <a:ext cx="7323125" cy="2865831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A2BA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Shopping Experience</a:t>
                      </a:r>
                      <a:endParaRPr sz="12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Standard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Adaptive Storefront Widget (Desktop, Tablet, Mobile)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Store Search &amp; Product Display Filters (By Keywords, Attributes, Price Range, Category)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Faceted Search &amp; Product Display Filters by Keyword, Category, etc.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Real-Time Shipping Estimates (Based on Customer IP)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Address Book for Customers with Profiles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Automatic Price Adjustment for Product Options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154351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197211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23988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280460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318938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35741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685" y="154351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685" y="19702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685" y="23988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685" y="280275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685" y="318753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685" y="357612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969" y="154351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969" y="19702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969" y="23988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969" y="280656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969" y="3191349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969" y="3576129"/>
            <a:ext cx="162050" cy="162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9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157" name="Google Shape;157;p19"/>
            <p:cNvSpPr txBox="1"/>
            <p:nvPr/>
          </p:nvSpPr>
          <p:spPr>
            <a:xfrm>
              <a:off x="6817659" y="4734550"/>
              <a:ext cx="1244516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9" name="Google Shape;159;p19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0" name="Google Shape;160;p19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0"/>
          <p:cNvGraphicFramePr/>
          <p:nvPr/>
        </p:nvGraphicFramePr>
        <p:xfrm>
          <a:off x="910425" y="779382"/>
          <a:ext cx="7323125" cy="3439501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A2BA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Catalog Management</a:t>
                      </a:r>
                      <a:endParaRPr sz="12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Standard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Built-In Storefront Translations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Inventory Tracking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Product Options (Dropdown, Radio Buttons, Text, Date Picker, Checkboxes)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Stock Control for Options &amp; Product Combinations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eGoods - Digital Downloads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 to 10GB</a:t>
                      </a: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1313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 to 10GB</a:t>
                      </a:r>
                      <a:endParaRPr sz="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Digital Download Protection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Multi-Currency Support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Multilingual Store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313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1372895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176974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2173938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254813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45" y="365249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25" y="1371045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25" y="177170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25" y="2172088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25" y="254247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25" y="329679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77" y="1367235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77" y="176789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77" y="2164468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77" y="254247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77" y="3292987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25" y="3651482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25" y="400663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77" y="3645540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77" y="4000689"/>
            <a:ext cx="162050" cy="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199450" y="197001"/>
            <a:ext cx="3987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eCommerce Features</a:t>
            </a:r>
            <a:r>
              <a:rPr lang="en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(continued)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86" name="Google Shape;186;p20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187" name="Google Shape;187;p20"/>
            <p:cNvSpPr txBox="1"/>
            <p:nvPr/>
          </p:nvSpPr>
          <p:spPr>
            <a:xfrm>
              <a:off x="6817659" y="4734550"/>
              <a:ext cx="1244516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8" name="Google Shape;188;p20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89" name="Google Shape;189;p20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0" name="Google Shape;190;p20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FFA"/>
            </a:gs>
            <a:gs pos="100000">
              <a:srgbClr val="E4FCFF"/>
            </a:gs>
          </a:gsLst>
          <a:lin ang="5400012" scaled="0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21"/>
          <p:cNvGraphicFramePr/>
          <p:nvPr/>
        </p:nvGraphicFramePr>
        <p:xfrm>
          <a:off x="910438" y="757489"/>
          <a:ext cx="7323125" cy="1609975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Shipping &amp; Tax</a:t>
                      </a:r>
                      <a:endParaRPr sz="1100">
                        <a:solidFill>
                          <a:srgbClr val="00A2BA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Standard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A2B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Unlimited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Automatic Tax Calculations for US, Canada, UK, EU &amp; Australia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Manually Configurable Shipping/Tax Zones, Rates &amp; Rules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Realtime Shipping Quotes for Leading Carriers (UPS, USPS, FedEx, Canada Post, EMS Russian Post, Correios &amp; Australia Post) without Setting Account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58" y="169153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58" y="2050008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761" y="134481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761" y="1688650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761" y="2066798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135409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1688650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2049885"/>
            <a:ext cx="162050" cy="162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21"/>
          <p:cNvGraphicFramePr/>
          <p:nvPr/>
        </p:nvGraphicFramePr>
        <p:xfrm>
          <a:off x="910438" y="2786402"/>
          <a:ext cx="7323125" cy="1817650"/>
        </p:xfrm>
        <a:graphic>
          <a:graphicData uri="http://schemas.openxmlformats.org/drawingml/2006/table">
            <a:tbl>
              <a:tblPr>
                <a:noFill/>
                <a:tableStyleId>{C10FF6AC-6611-45F7-A1BB-97C56CFB0744}</a:tableStyleId>
              </a:tblPr>
              <a:tblGrid>
                <a:gridCol w="43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Discount Coupons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Volume Discounts &amp; Multi-Tier Prices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Sync Store with US or RU eBay</a:t>
                      </a:r>
                      <a:endParaRPr sz="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Discounts for Customer Groups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Share Products, Purchases &amp; More on Social Media</a:t>
                      </a:r>
                      <a:endParaRPr sz="8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2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" name="Google Shape;205;p21"/>
          <p:cNvSpPr txBox="1"/>
          <p:nvPr/>
        </p:nvSpPr>
        <p:spPr>
          <a:xfrm>
            <a:off x="910438" y="2417937"/>
            <a:ext cx="3000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A2B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Promotions</a:t>
            </a:r>
            <a:endParaRPr sz="1100"/>
          </a:p>
        </p:txBody>
      </p:sp>
      <p:pic>
        <p:nvPicPr>
          <p:cNvPr id="206" name="Google Shape;2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38" y="3255310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38" y="361800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700" y="288234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700" y="325532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700" y="434186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2882343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3975850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434186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325533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692" y="3619411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700" y="3615920"/>
            <a:ext cx="162050" cy="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938" y="2885773"/>
            <a:ext cx="162050" cy="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199450" y="197001"/>
            <a:ext cx="3987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1313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eCommerce Features</a:t>
            </a:r>
            <a:r>
              <a:rPr lang="en">
                <a:solidFill>
                  <a:srgbClr val="3131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(continued)</a:t>
            </a:r>
            <a:endParaRPr sz="2800">
              <a:solidFill>
                <a:srgbClr val="31313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19" name="Google Shape;219;p21"/>
          <p:cNvGrpSpPr/>
          <p:nvPr/>
        </p:nvGrpSpPr>
        <p:grpSpPr>
          <a:xfrm>
            <a:off x="207258" y="4734550"/>
            <a:ext cx="8740043" cy="262804"/>
            <a:chOff x="207258" y="4734550"/>
            <a:chExt cx="8740043" cy="262804"/>
          </a:xfrm>
        </p:grpSpPr>
        <p:sp>
          <p:nvSpPr>
            <p:cNvPr id="220" name="Google Shape;220;p21"/>
            <p:cNvSpPr txBox="1"/>
            <p:nvPr/>
          </p:nvSpPr>
          <p:spPr>
            <a:xfrm>
              <a:off x="6777318" y="4734550"/>
              <a:ext cx="1284857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dirty="0">
                  <a:latin typeface="Montserrat"/>
                  <a:ea typeface="Montserrat"/>
                  <a:cs typeface="Montserrat"/>
                  <a:sym typeface="Montserrat"/>
                </a:rPr>
                <a:t>www.yourwebsite.com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1" name="Google Shape;221;p21"/>
            <p:cNvSpPr txBox="1"/>
            <p:nvPr/>
          </p:nvSpPr>
          <p:spPr>
            <a:xfrm>
              <a:off x="8062301" y="4734550"/>
              <a:ext cx="8850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(201) 555-5555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22" name="Google Shape;222;p21"/>
            <p:cNvCxnSpPr/>
            <p:nvPr/>
          </p:nvCxnSpPr>
          <p:spPr>
            <a:xfrm>
              <a:off x="950397" y="486596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3" name="Google Shape;223;p21"/>
            <p:cNvSpPr txBox="1"/>
            <p:nvPr/>
          </p:nvSpPr>
          <p:spPr>
            <a:xfrm>
              <a:off x="207258" y="4734554"/>
              <a:ext cx="822600" cy="262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YOUR LOGO</a:t>
              </a:r>
              <a:endParaRPr sz="7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711</Words>
  <Application>Microsoft Macintosh PowerPoint</Application>
  <PresentationFormat>On-screen Show (16:9)</PresentationFormat>
  <Paragraphs>169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Montserrat Medium</vt:lpstr>
      <vt:lpstr>Montserrat SemiBold</vt:lpstr>
      <vt:lpstr>Montserrat Light</vt:lpstr>
      <vt:lpstr>Arial</vt:lpstr>
      <vt:lpstr>Montserrat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Tom Lombardi</cp:lastModifiedBy>
  <cp:revision>1</cp:revision>
  <dcterms:modified xsi:type="dcterms:W3CDTF">2019-10-23T14:08:58Z</dcterms:modified>
</cp:coreProperties>
</file>