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8020050" cx="5667375"/>
  <p:notesSz cx="6858000" cy="9144000"/>
  <p:embeddedFontLst>
    <p:embeddedFont>
      <p:font typeface="Montserrat"/>
      <p:regular r:id="rId8"/>
      <p:bold r:id="rId9"/>
      <p:italic r:id="rId10"/>
      <p:boldItalic r:id="rId11"/>
    </p:embeddedFont>
    <p:embeddedFont>
      <p:font typeface="Montserrat Medium"/>
      <p:regular r:id="rId12"/>
      <p:bold r:id="rId13"/>
      <p:italic r:id="rId14"/>
      <p:boldItalic r:id="rId15"/>
    </p:embeddedFont>
    <p:embeddedFont>
      <p:font typeface="Montserrat Light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526">
          <p15:clr>
            <a:srgbClr val="A4A3A4"/>
          </p15:clr>
        </p15:guide>
        <p15:guide id="2" pos="17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526" orient="horz"/>
        <p:guide pos="178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boldItalic.fntdata"/><Relationship Id="rId10" Type="http://schemas.openxmlformats.org/officeDocument/2006/relationships/font" Target="fonts/Montserrat-italic.fntdata"/><Relationship Id="rId13" Type="http://schemas.openxmlformats.org/officeDocument/2006/relationships/font" Target="fonts/MontserratMedium-bold.fntdata"/><Relationship Id="rId12" Type="http://schemas.openxmlformats.org/officeDocument/2006/relationships/font" Target="fonts/MontserratMedium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-bold.fntdata"/><Relationship Id="rId15" Type="http://schemas.openxmlformats.org/officeDocument/2006/relationships/font" Target="fonts/MontserratMedium-boldItalic.fntdata"/><Relationship Id="rId14" Type="http://schemas.openxmlformats.org/officeDocument/2006/relationships/font" Target="fonts/MontserratMedium-italic.fntdata"/><Relationship Id="rId17" Type="http://schemas.openxmlformats.org/officeDocument/2006/relationships/font" Target="fonts/MontserratLight-bold.fntdata"/><Relationship Id="rId16" Type="http://schemas.openxmlformats.org/officeDocument/2006/relationships/font" Target="fonts/MontserratLigh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Ligh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Light-italic.fntdata"/><Relationship Id="rId7" Type="http://schemas.openxmlformats.org/officeDocument/2006/relationships/slide" Target="slides/slide2.xml"/><Relationship Id="rId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2217770" y="685800"/>
            <a:ext cx="24231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2217770" y="685800"/>
            <a:ext cx="24231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2217770" y="685800"/>
            <a:ext cx="24231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193194" y="1160985"/>
            <a:ext cx="5280900" cy="3200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193189" y="4419136"/>
            <a:ext cx="5280900" cy="1236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5251159" y="7271164"/>
            <a:ext cx="340200" cy="61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hasCustomPrompt="1" type="title"/>
          </p:nvPr>
        </p:nvSpPr>
        <p:spPr>
          <a:xfrm>
            <a:off x="193189" y="1724736"/>
            <a:ext cx="5280900" cy="3061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193189" y="4915136"/>
            <a:ext cx="5280900" cy="2028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5251159" y="7271164"/>
            <a:ext cx="340200" cy="61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5251159" y="7271164"/>
            <a:ext cx="340200" cy="61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193189" y="3353733"/>
            <a:ext cx="5280900" cy="131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5251159" y="7271164"/>
            <a:ext cx="340200" cy="61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193189" y="693909"/>
            <a:ext cx="5280900" cy="893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193189" y="1797007"/>
            <a:ext cx="5280900" cy="5327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5251159" y="7271164"/>
            <a:ext cx="340200" cy="61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193189" y="693909"/>
            <a:ext cx="5280900" cy="893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193189" y="1797007"/>
            <a:ext cx="2479200" cy="5327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2995081" y="1797007"/>
            <a:ext cx="2479200" cy="5327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5251159" y="7271164"/>
            <a:ext cx="340200" cy="61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193189" y="693909"/>
            <a:ext cx="5280900" cy="893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5251159" y="7271164"/>
            <a:ext cx="340200" cy="61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193189" y="866324"/>
            <a:ext cx="1740300" cy="1178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193189" y="2166747"/>
            <a:ext cx="1740300" cy="495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5251159" y="7271164"/>
            <a:ext cx="340200" cy="61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03853" y="701901"/>
            <a:ext cx="3946800" cy="637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5251159" y="7271164"/>
            <a:ext cx="340200" cy="61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2833688" y="-195"/>
            <a:ext cx="2833800" cy="802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164555" y="1922840"/>
            <a:ext cx="2507100" cy="2311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164555" y="4370721"/>
            <a:ext cx="2507100" cy="1925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3061461" y="1129021"/>
            <a:ext cx="2378100" cy="576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5251159" y="7271164"/>
            <a:ext cx="340200" cy="61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193189" y="6596563"/>
            <a:ext cx="3717900" cy="9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5251159" y="7271164"/>
            <a:ext cx="340200" cy="61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193189" y="693909"/>
            <a:ext cx="5280900" cy="8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193189" y="1797007"/>
            <a:ext cx="5280900" cy="53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5251159" y="7271164"/>
            <a:ext cx="340200" cy="6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9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DFCFA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667375" cy="373380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2372750" y="706770"/>
            <a:ext cx="921900" cy="336300"/>
          </a:xfrm>
          <a:prstGeom prst="rect">
            <a:avLst/>
          </a:prstGeom>
          <a:noFill/>
          <a:ln cap="flat" cmpd="sng" w="9525">
            <a:solidFill>
              <a:srgbClr val="3C3735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3C3735"/>
                </a:solidFill>
                <a:latin typeface="Montserrat"/>
                <a:ea typeface="Montserrat"/>
                <a:cs typeface="Montserrat"/>
                <a:sym typeface="Montserrat"/>
              </a:rPr>
              <a:t>Your Logo</a:t>
            </a:r>
            <a:endParaRPr b="1" sz="800">
              <a:solidFill>
                <a:srgbClr val="3C373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Shape 56"/>
          <p:cNvSpPr txBox="1"/>
          <p:nvPr/>
        </p:nvSpPr>
        <p:spPr>
          <a:xfrm>
            <a:off x="918788" y="1229170"/>
            <a:ext cx="3829800" cy="3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C373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You Deserve</a:t>
            </a:r>
            <a:r>
              <a:rPr lang="en" sz="1800">
                <a:solidFill>
                  <a:srgbClr val="3C373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1800">
                <a:solidFill>
                  <a:srgbClr val="3C3735"/>
                </a:solidFill>
                <a:latin typeface="Montserrat"/>
                <a:ea typeface="Montserrat"/>
                <a:cs typeface="Montserrat"/>
                <a:sym typeface="Montserrat"/>
              </a:rPr>
              <a:t>Better.</a:t>
            </a:r>
            <a:endParaRPr sz="1800">
              <a:solidFill>
                <a:srgbClr val="3C373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Shape 57"/>
          <p:cNvSpPr txBox="1"/>
          <p:nvPr/>
        </p:nvSpPr>
        <p:spPr>
          <a:xfrm>
            <a:off x="735750" y="1540428"/>
            <a:ext cx="4082700" cy="3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3C373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You could have your website built on WordPress, but it wouldn’t be worth it.</a:t>
            </a:r>
            <a:endParaRPr sz="700">
              <a:solidFill>
                <a:srgbClr val="3C373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8" name="Shape 58"/>
          <p:cNvSpPr txBox="1"/>
          <p:nvPr/>
        </p:nvSpPr>
        <p:spPr>
          <a:xfrm>
            <a:off x="794700" y="1844328"/>
            <a:ext cx="3964800" cy="7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3C3735"/>
                </a:solidFill>
                <a:latin typeface="Montserrat"/>
                <a:ea typeface="Montserrat"/>
                <a:cs typeface="Montserrat"/>
                <a:sym typeface="Montserrat"/>
              </a:rPr>
              <a:t>WordPress was built for blogs, not small businesses. A good small business website can’t be built on WordPress without the use of unstable plugins that will break your website every time WordPress runs an update. We are a better choice because small businesses are our specialty.</a:t>
            </a:r>
            <a:endParaRPr sz="700">
              <a:solidFill>
                <a:srgbClr val="3C373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" name="Shape 59"/>
          <p:cNvSpPr txBox="1"/>
          <p:nvPr/>
        </p:nvSpPr>
        <p:spPr>
          <a:xfrm>
            <a:off x="918793" y="4234074"/>
            <a:ext cx="1710000" cy="3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C373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Better</a:t>
            </a:r>
            <a:r>
              <a:rPr lang="en" sz="1100">
                <a:solidFill>
                  <a:srgbClr val="3C373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1100">
                <a:solidFill>
                  <a:srgbClr val="3C3735"/>
                </a:solidFill>
                <a:latin typeface="Montserrat"/>
                <a:ea typeface="Montserrat"/>
                <a:cs typeface="Montserrat"/>
                <a:sym typeface="Montserrat"/>
              </a:rPr>
              <a:t>SEO</a:t>
            </a:r>
            <a:endParaRPr sz="1800">
              <a:solidFill>
                <a:srgbClr val="3C373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0" name="Shape 60"/>
          <p:cNvSpPr txBox="1"/>
          <p:nvPr/>
        </p:nvSpPr>
        <p:spPr>
          <a:xfrm>
            <a:off x="551350" y="4464700"/>
            <a:ext cx="2085300" cy="8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3C3735"/>
                </a:solidFill>
                <a:latin typeface="Montserrat"/>
                <a:ea typeface="Montserrat"/>
                <a:cs typeface="Montserrat"/>
                <a:sym typeface="Montserrat"/>
              </a:rPr>
              <a:t>Right from the start, our websites’ innovative, built in architecture improves SEO automatically. Our entire platform is aligned with Google protocol to raise your website’s Google ranking.</a:t>
            </a:r>
            <a:endParaRPr sz="700">
              <a:solidFill>
                <a:srgbClr val="3C373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Shape 61"/>
          <p:cNvSpPr txBox="1"/>
          <p:nvPr/>
        </p:nvSpPr>
        <p:spPr>
          <a:xfrm>
            <a:off x="3038976" y="6266314"/>
            <a:ext cx="2085300" cy="3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C373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Better</a:t>
            </a:r>
            <a:r>
              <a:rPr lang="en" sz="1100">
                <a:solidFill>
                  <a:srgbClr val="3C373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1100">
                <a:solidFill>
                  <a:srgbClr val="3C3735"/>
                </a:solidFill>
                <a:latin typeface="Montserrat"/>
                <a:ea typeface="Montserrat"/>
                <a:cs typeface="Montserrat"/>
                <a:sym typeface="Montserrat"/>
              </a:rPr>
              <a:t>Performance</a:t>
            </a:r>
            <a:endParaRPr sz="1100">
              <a:solidFill>
                <a:srgbClr val="3C373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Shape 62"/>
          <p:cNvSpPr txBox="1"/>
          <p:nvPr/>
        </p:nvSpPr>
        <p:spPr>
          <a:xfrm>
            <a:off x="3046825" y="6496940"/>
            <a:ext cx="2085300" cy="8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3C3735"/>
                </a:solidFill>
                <a:latin typeface="Montserrat"/>
                <a:ea typeface="Montserrat"/>
                <a:cs typeface="Montserrat"/>
                <a:sym typeface="Montserrat"/>
              </a:rPr>
              <a:t>We optimize our websites to load faster</a:t>
            </a:r>
            <a:endParaRPr sz="700">
              <a:solidFill>
                <a:srgbClr val="3C373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3C3735"/>
                </a:solidFill>
                <a:latin typeface="Montserrat"/>
                <a:ea typeface="Montserrat"/>
                <a:cs typeface="Montserrat"/>
                <a:sym typeface="Montserrat"/>
              </a:rPr>
              <a:t>and score higher on the Google PageSpeed test. On WordPress, your website’s content will be slowed down by numerous code and software bloats.</a:t>
            </a:r>
            <a:endParaRPr sz="700">
              <a:solidFill>
                <a:srgbClr val="3C373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3" name="Shape 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4674" y="4202363"/>
            <a:ext cx="1101269" cy="11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4932" y="6016404"/>
            <a:ext cx="1661938" cy="139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 rotWithShape="1">
          <a:blip r:embed="rId6">
            <a:alphaModFix/>
          </a:blip>
          <a:srcRect b="62850" l="0" r="0" t="0"/>
          <a:stretch/>
        </p:blipFill>
        <p:spPr>
          <a:xfrm>
            <a:off x="2679550" y="4233200"/>
            <a:ext cx="308275" cy="3786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DFCFA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029449"/>
            <a:ext cx="5667375" cy="9906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/>
          <p:nvPr/>
        </p:nvSpPr>
        <p:spPr>
          <a:xfrm>
            <a:off x="653049" y="7601201"/>
            <a:ext cx="4361400" cy="23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3C3735"/>
                </a:solidFill>
                <a:latin typeface="Montserrat"/>
                <a:ea typeface="Montserrat"/>
                <a:cs typeface="Montserrat"/>
                <a:sym typeface="Montserrat"/>
              </a:rPr>
              <a:t>Business Name  |  +123 456 7890  |  yourmail@yourmail.com  |  www.yoursite.com</a:t>
            </a:r>
            <a:endParaRPr b="1" sz="800">
              <a:solidFill>
                <a:srgbClr val="3C373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2" name="Shape 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4700" y="-1"/>
            <a:ext cx="298125" cy="56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/>
          <p:nvPr/>
        </p:nvSpPr>
        <p:spPr>
          <a:xfrm>
            <a:off x="735751" y="390314"/>
            <a:ext cx="1893000" cy="3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C373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Better</a:t>
            </a:r>
            <a:r>
              <a:rPr lang="en" sz="1100">
                <a:solidFill>
                  <a:srgbClr val="3C373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1100">
                <a:solidFill>
                  <a:srgbClr val="3C3735"/>
                </a:solidFill>
                <a:latin typeface="Montserrat"/>
                <a:ea typeface="Montserrat"/>
                <a:cs typeface="Montserrat"/>
                <a:sym typeface="Montserrat"/>
              </a:rPr>
              <a:t>User Experience</a:t>
            </a:r>
            <a:endParaRPr sz="1100">
              <a:solidFill>
                <a:srgbClr val="3C373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4" name="Shape 74"/>
          <p:cNvSpPr txBox="1"/>
          <p:nvPr/>
        </p:nvSpPr>
        <p:spPr>
          <a:xfrm>
            <a:off x="551350" y="620941"/>
            <a:ext cx="2085300" cy="8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3C3735"/>
                </a:solidFill>
                <a:latin typeface="Montserrat"/>
                <a:ea typeface="Montserrat"/>
                <a:cs typeface="Montserrat"/>
                <a:sym typeface="Montserrat"/>
              </a:rPr>
              <a:t>Our natively-responsive websites provide a better user experience across all devices. Turn more visitors into customers with up to 70% higher conversion rates than industry averages.</a:t>
            </a:r>
            <a:endParaRPr sz="700">
              <a:solidFill>
                <a:srgbClr val="3C373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" name="Shape 75"/>
          <p:cNvSpPr txBox="1"/>
          <p:nvPr/>
        </p:nvSpPr>
        <p:spPr>
          <a:xfrm>
            <a:off x="3038976" y="2093799"/>
            <a:ext cx="2085300" cy="3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C373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Better</a:t>
            </a:r>
            <a:r>
              <a:rPr lang="en" sz="1100">
                <a:solidFill>
                  <a:srgbClr val="3C373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1100">
                <a:solidFill>
                  <a:srgbClr val="3C3735"/>
                </a:solidFill>
                <a:latin typeface="Montserrat"/>
                <a:ea typeface="Montserrat"/>
                <a:cs typeface="Montserrat"/>
                <a:sym typeface="Montserrat"/>
              </a:rPr>
              <a:t>Security</a:t>
            </a:r>
            <a:endParaRPr sz="1100">
              <a:solidFill>
                <a:srgbClr val="3C373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6" name="Shape 76"/>
          <p:cNvSpPr txBox="1"/>
          <p:nvPr/>
        </p:nvSpPr>
        <p:spPr>
          <a:xfrm>
            <a:off x="3046825" y="2324425"/>
            <a:ext cx="2085300" cy="8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3C3735"/>
                </a:solidFill>
                <a:latin typeface="Montserrat"/>
                <a:ea typeface="Montserrat"/>
                <a:cs typeface="Montserrat"/>
                <a:sym typeface="Montserrat"/>
              </a:rPr>
              <a:t>We’ll keep your website safe and secure with free encryption and auto-renewing SSL certificates. On WordPress, you’ll have to pay for manual installation and all security updates.</a:t>
            </a:r>
            <a:endParaRPr sz="700">
              <a:solidFill>
                <a:srgbClr val="3C373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" name="Shape 77"/>
          <p:cNvSpPr txBox="1"/>
          <p:nvPr/>
        </p:nvSpPr>
        <p:spPr>
          <a:xfrm>
            <a:off x="735751" y="3954275"/>
            <a:ext cx="1893000" cy="3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C373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Better</a:t>
            </a:r>
            <a:r>
              <a:rPr lang="en" sz="1100">
                <a:solidFill>
                  <a:srgbClr val="3C373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1100">
                <a:solidFill>
                  <a:srgbClr val="3C3735"/>
                </a:solidFill>
                <a:latin typeface="Montserrat"/>
                <a:ea typeface="Montserrat"/>
                <a:cs typeface="Montserrat"/>
                <a:sym typeface="Montserrat"/>
              </a:rPr>
              <a:t>Build Times</a:t>
            </a:r>
            <a:endParaRPr sz="1100">
              <a:solidFill>
                <a:srgbClr val="3C373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" name="Shape 78"/>
          <p:cNvSpPr txBox="1"/>
          <p:nvPr/>
        </p:nvSpPr>
        <p:spPr>
          <a:xfrm>
            <a:off x="551350" y="4184901"/>
            <a:ext cx="2085300" cy="8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3C3735"/>
                </a:solidFill>
                <a:latin typeface="Montserrat"/>
                <a:ea typeface="Montserrat"/>
                <a:cs typeface="Montserrat"/>
                <a:sym typeface="Montserrat"/>
              </a:rPr>
              <a:t>Our natively-responsive websites provide a better user experience across all devices. Turn more visitors into customers with up to 70% higher conversion rates than industry averages.</a:t>
            </a:r>
            <a:endParaRPr sz="700">
              <a:solidFill>
                <a:srgbClr val="3C373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9" name="Shape 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33892" y="3784797"/>
            <a:ext cx="1316650" cy="131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1350" y="2182088"/>
            <a:ext cx="1893000" cy="1132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28185" y="174531"/>
            <a:ext cx="1463596" cy="13995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/>
        </p:nvSpPr>
        <p:spPr>
          <a:xfrm>
            <a:off x="1461150" y="5769312"/>
            <a:ext cx="27450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C3735"/>
                </a:solidFill>
                <a:latin typeface="Montserrat"/>
                <a:ea typeface="Montserrat"/>
                <a:cs typeface="Montserrat"/>
                <a:sym typeface="Montserrat"/>
              </a:rPr>
              <a:t>Good is Good,</a:t>
            </a:r>
            <a:endParaRPr sz="1800">
              <a:solidFill>
                <a:srgbClr val="3C373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C3735"/>
                </a:solidFill>
                <a:latin typeface="Montserrat"/>
                <a:ea typeface="Montserrat"/>
                <a:cs typeface="Montserrat"/>
                <a:sym typeface="Montserrat"/>
              </a:rPr>
              <a:t>But</a:t>
            </a:r>
            <a:r>
              <a:rPr b="1" lang="en" sz="1800">
                <a:solidFill>
                  <a:srgbClr val="3C3735"/>
                </a:solidFill>
                <a:latin typeface="Montserrat"/>
                <a:ea typeface="Montserrat"/>
                <a:cs typeface="Montserrat"/>
                <a:sym typeface="Montserrat"/>
              </a:rPr>
              <a:t> Better is Better</a:t>
            </a:r>
            <a:r>
              <a:rPr lang="en" sz="1800">
                <a:solidFill>
                  <a:srgbClr val="3C3735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800">
              <a:solidFill>
                <a:srgbClr val="3C373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83" name="Shape 83"/>
          <p:cNvSpPr txBox="1"/>
          <p:nvPr/>
        </p:nvSpPr>
        <p:spPr>
          <a:xfrm>
            <a:off x="1555350" y="6317281"/>
            <a:ext cx="25566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3C3735"/>
                </a:solidFill>
                <a:latin typeface="Montserrat"/>
                <a:ea typeface="Montserrat"/>
                <a:cs typeface="Montserrat"/>
                <a:sym typeface="Montserrat"/>
              </a:rPr>
              <a:t>Don’t just make a good choice; make a better choice. Let us build you a better website today.</a:t>
            </a:r>
            <a:endParaRPr sz="700">
              <a:solidFill>
                <a:srgbClr val="3C373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3C373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