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Montserrat" panose="020B0604020202020204" charset="0"/>
      <p:regular r:id="rId23"/>
      <p:bold r:id="rId24"/>
      <p:italic r:id="rId25"/>
      <p:boldItalic r:id="rId26"/>
    </p:embeddedFont>
    <p:embeddedFont>
      <p:font typeface="Montserrat ExtraBold" panose="020B0604020202020204" charset="0"/>
      <p:bold r:id="rId27"/>
      <p:boldItalic r:id="rId28"/>
    </p:embeddedFont>
    <p:embeddedFont>
      <p:font typeface="Montserrat Medium"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d13c033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d13c033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4ac25298d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4ac25298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3ca88c5f8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3ca88c5f8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3ca88c5f8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3ca88c5f8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4fb29d220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4fb29d22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4aea4115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4aea4115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4aea41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4aea41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4aea4115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4aea4115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d5ad020f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 name="Google Shape;65;g7d5ad020f5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66" name="Google Shape;66;g7d5ad020f5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3ca88c5f8_2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3ca88c5f8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3ca88c5f8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3ca88c5f8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3ca88c5f8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3ca88c5f8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4ac25298d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4ac25298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71000"/>
              </a:lnSpc>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4ac25298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4ac25298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3ca88c5f8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3ca88c5f8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3ca88c5f8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3ca88c5f8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youremail@youremsil.co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threadco.com/blogs/coachs-corner/coronavirus-ecommerce#coronavirus-ecommerce-dat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support.multiscreensite.com/hc/en-us/sections/207315247-eCommerc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59"/>
        <p:cNvGrpSpPr/>
        <p:nvPr/>
      </p:nvGrpSpPr>
      <p:grpSpPr>
        <a:xfrm>
          <a:off x="0" y="0"/>
          <a:ext cx="0" cy="0"/>
          <a:chOff x="0" y="0"/>
          <a:chExt cx="0" cy="0"/>
        </a:xfrm>
      </p:grpSpPr>
      <p:sp>
        <p:nvSpPr>
          <p:cNvPr id="60" name="Google Shape;60;p14"/>
          <p:cNvSpPr txBox="1"/>
          <p:nvPr/>
        </p:nvSpPr>
        <p:spPr>
          <a:xfrm>
            <a:off x="1265100" y="3545325"/>
            <a:ext cx="6613800" cy="109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rgbClr val="434343"/>
                </a:solidFill>
                <a:latin typeface="Montserrat"/>
                <a:ea typeface="Montserrat"/>
                <a:cs typeface="Montserrat"/>
                <a:sym typeface="Montserrat"/>
              </a:rPr>
              <a:t>How to Launch and Run a Successful Online Store</a:t>
            </a:r>
            <a:endParaRPr sz="2800" b="1">
              <a:solidFill>
                <a:srgbClr val="434343"/>
              </a:solidFill>
              <a:latin typeface="Montserrat"/>
              <a:ea typeface="Montserrat"/>
              <a:cs typeface="Montserrat"/>
              <a:sym typeface="Montserrat"/>
            </a:endParaRPr>
          </a:p>
        </p:txBody>
      </p:sp>
      <p:sp>
        <p:nvSpPr>
          <p:cNvPr id="61" name="Google Shape;61;p14"/>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62" name="Google Shape;62;p14"/>
          <p:cNvPicPr preferRelativeResize="0"/>
          <p:nvPr/>
        </p:nvPicPr>
        <p:blipFill>
          <a:blip r:embed="rId3">
            <a:alphaModFix/>
          </a:blip>
          <a:stretch>
            <a:fillRect/>
          </a:stretch>
        </p:blipFill>
        <p:spPr>
          <a:xfrm>
            <a:off x="2194052" y="570400"/>
            <a:ext cx="4467798" cy="29317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457200" y="685800"/>
            <a:ext cx="5372400" cy="50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Get Your First Sale: Promote</a:t>
            </a:r>
            <a:endParaRPr sz="2400" b="1">
              <a:solidFill>
                <a:srgbClr val="434343"/>
              </a:solidFill>
              <a:latin typeface="Montserrat"/>
              <a:ea typeface="Montserrat"/>
              <a:cs typeface="Montserrat"/>
              <a:sym typeface="Montserrat"/>
            </a:endParaRPr>
          </a:p>
        </p:txBody>
      </p:sp>
      <p:sp>
        <p:nvSpPr>
          <p:cNvPr id="141" name="Google Shape;141;p23"/>
          <p:cNvSpPr txBox="1"/>
          <p:nvPr/>
        </p:nvSpPr>
        <p:spPr>
          <a:xfrm>
            <a:off x="457200" y="1422900"/>
            <a:ext cx="4555200" cy="2729400"/>
          </a:xfrm>
          <a:prstGeom prst="rect">
            <a:avLst/>
          </a:prstGeom>
          <a:noFill/>
          <a:ln>
            <a:noFill/>
          </a:ln>
        </p:spPr>
        <p:txBody>
          <a:bodyPr spcFirstLastPara="1" wrap="square" lIns="91425" tIns="91425" rIns="91425" bIns="91425" anchor="t" anchorCtr="0">
            <a:noAutofit/>
          </a:bodyPr>
          <a:lstStyle/>
          <a:p>
            <a:pPr marL="274320" lvl="0" indent="-226059" algn="l" rtl="0">
              <a:lnSpc>
                <a:spcPct val="125000"/>
              </a:lnSpc>
              <a:spcBef>
                <a:spcPts val="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Create gear that has your online store URL</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Facebook and Instagram Shops</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Use promotions to create excitement (and put an expiration date on the offer)</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Participate in online communities (reach out to bloggers, send free samples to Instagram influencers, use Twitter and LinkedIn, etc.)</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30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Share with family and friends!</a:t>
            </a:r>
            <a:endParaRPr>
              <a:solidFill>
                <a:srgbClr val="434343"/>
              </a:solidFill>
              <a:latin typeface="Montserrat Medium"/>
              <a:ea typeface="Montserrat Medium"/>
              <a:cs typeface="Montserrat Medium"/>
              <a:sym typeface="Montserrat Medium"/>
            </a:endParaRPr>
          </a:p>
        </p:txBody>
      </p:sp>
      <p:sp>
        <p:nvSpPr>
          <p:cNvPr id="142" name="Google Shape;142;p23"/>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143" name="Google Shape;143;p23"/>
          <p:cNvPicPr preferRelativeResize="0"/>
          <p:nvPr/>
        </p:nvPicPr>
        <p:blipFill>
          <a:blip r:embed="rId3">
            <a:alphaModFix/>
          </a:blip>
          <a:stretch>
            <a:fillRect/>
          </a:stretch>
        </p:blipFill>
        <p:spPr>
          <a:xfrm>
            <a:off x="5524800" y="1422888"/>
            <a:ext cx="2953049" cy="26250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617225" y="2262600"/>
            <a:ext cx="7909500" cy="61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434343"/>
                </a:solidFill>
                <a:latin typeface="Montserrat"/>
                <a:ea typeface="Montserrat"/>
                <a:cs typeface="Montserrat"/>
                <a:sym typeface="Montserrat"/>
              </a:rPr>
              <a:t>Features and Offers</a:t>
            </a:r>
            <a:endParaRPr sz="5000" b="1">
              <a:solidFill>
                <a:srgbClr val="434343"/>
              </a:solidFill>
              <a:latin typeface="Montserrat"/>
              <a:ea typeface="Montserrat"/>
              <a:cs typeface="Montserrat"/>
              <a:sym typeface="Montserrat"/>
            </a:endParaRPr>
          </a:p>
        </p:txBody>
      </p:sp>
      <p:sp>
        <p:nvSpPr>
          <p:cNvPr id="149" name="Google Shape;149;p24"/>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4123245" y="685800"/>
            <a:ext cx="4884900" cy="50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Our Special Offer Store</a:t>
            </a:r>
            <a:endParaRPr sz="2400" b="1">
              <a:solidFill>
                <a:srgbClr val="434343"/>
              </a:solidFill>
              <a:latin typeface="Montserrat"/>
              <a:ea typeface="Montserrat"/>
              <a:cs typeface="Montserrat"/>
              <a:sym typeface="Montserrat"/>
            </a:endParaRPr>
          </a:p>
        </p:txBody>
      </p:sp>
      <p:sp>
        <p:nvSpPr>
          <p:cNvPr id="155" name="Google Shape;155;p25"/>
          <p:cNvSpPr txBox="1"/>
          <p:nvPr/>
        </p:nvSpPr>
        <p:spPr>
          <a:xfrm>
            <a:off x="4123245" y="1422900"/>
            <a:ext cx="4770300" cy="3147900"/>
          </a:xfrm>
          <a:prstGeom prst="rect">
            <a:avLst/>
          </a:prstGeom>
          <a:noFill/>
          <a:ln>
            <a:noFill/>
          </a:ln>
        </p:spPr>
        <p:txBody>
          <a:bodyPr spcFirstLastPara="1" wrap="square" lIns="91425" tIns="91425" rIns="91425" bIns="91425" anchor="t" anchorCtr="0">
            <a:noAutofit/>
          </a:bodyPr>
          <a:lstStyle/>
          <a:p>
            <a:pPr marL="274320" lvl="0" indent="-226059" algn="l" rtl="0">
              <a:lnSpc>
                <a:spcPct val="125000"/>
              </a:lnSpc>
              <a:spcBef>
                <a:spcPts val="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No transaction fees</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Up to 500 products</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Facebook and Instagram connection</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Gift cards &amp; discount coupons</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In-store and scheduled pickup</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Square PoS integration</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Stripe and Square payment gateways</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Store Management App (Android and iOS)</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300"/>
              </a:spcBef>
              <a:spcAft>
                <a:spcPts val="300"/>
              </a:spcAft>
              <a:buClr>
                <a:srgbClr val="434343"/>
              </a:buClr>
              <a:buSzPts val="1400"/>
              <a:buFont typeface="Montserrat Medium"/>
              <a:buChar char="●"/>
            </a:pPr>
            <a:r>
              <a:rPr lang="en" u="sng">
                <a:solidFill>
                  <a:srgbClr val="434343"/>
                </a:solidFill>
                <a:latin typeface="Montserrat Medium"/>
                <a:ea typeface="Montserrat Medium"/>
                <a:cs typeface="Montserrat Medium"/>
                <a:sym typeface="Montserrat Medium"/>
              </a:rPr>
              <a:t>Extended through the end of May!</a:t>
            </a:r>
            <a:endParaRPr>
              <a:solidFill>
                <a:srgbClr val="434343"/>
              </a:solidFill>
              <a:latin typeface="Montserrat Medium"/>
              <a:ea typeface="Montserrat Medium"/>
              <a:cs typeface="Montserrat Medium"/>
              <a:sym typeface="Montserrat Medium"/>
            </a:endParaRPr>
          </a:p>
        </p:txBody>
      </p:sp>
      <p:sp>
        <p:nvSpPr>
          <p:cNvPr id="156" name="Google Shape;156;p25"/>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157" name="Google Shape;157;p25"/>
          <p:cNvPicPr preferRelativeResize="0"/>
          <p:nvPr/>
        </p:nvPicPr>
        <p:blipFill>
          <a:blip r:embed="rId3">
            <a:alphaModFix/>
          </a:blip>
          <a:stretch>
            <a:fillRect/>
          </a:stretch>
        </p:blipFill>
        <p:spPr>
          <a:xfrm>
            <a:off x="727754" y="1144125"/>
            <a:ext cx="2712203" cy="33124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a:off x="457200" y="685800"/>
            <a:ext cx="5372400" cy="50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Store Details</a:t>
            </a:r>
            <a:endParaRPr sz="2400" b="1">
              <a:solidFill>
                <a:srgbClr val="434343"/>
              </a:solidFill>
              <a:latin typeface="Montserrat"/>
              <a:ea typeface="Montserrat"/>
              <a:cs typeface="Montserrat"/>
              <a:sym typeface="Montserrat"/>
            </a:endParaRPr>
          </a:p>
        </p:txBody>
      </p:sp>
      <p:sp>
        <p:nvSpPr>
          <p:cNvPr id="163" name="Google Shape;163;p26"/>
          <p:cNvSpPr txBox="1"/>
          <p:nvPr/>
        </p:nvSpPr>
        <p:spPr>
          <a:xfrm>
            <a:off x="304800" y="1270500"/>
            <a:ext cx="4120500" cy="4119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434343"/>
              </a:buClr>
              <a:buSzPts val="1200"/>
              <a:buFont typeface="Montserrat"/>
              <a:buChar char="●"/>
            </a:pPr>
            <a:r>
              <a:rPr lang="en" sz="1200" b="1">
                <a:solidFill>
                  <a:srgbClr val="434343"/>
                </a:solidFill>
                <a:latin typeface="Montserrat"/>
                <a:ea typeface="Montserrat"/>
                <a:cs typeface="Montserrat"/>
                <a:sym typeface="Montserrat"/>
              </a:rPr>
              <a:t>Zero Transaction Fees</a:t>
            </a:r>
            <a:endParaRPr sz="1200"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sz="1000">
                <a:solidFill>
                  <a:srgbClr val="434343"/>
                </a:solidFill>
                <a:latin typeface="Montserrat Medium"/>
                <a:ea typeface="Montserrat Medium"/>
                <a:cs typeface="Montserrat Medium"/>
                <a:sym typeface="Montserrat Medium"/>
              </a:rPr>
              <a:t>We don’t charge transaction fees, so you retain more of the profits</a:t>
            </a:r>
            <a:endParaRPr sz="1000">
              <a:solidFill>
                <a:srgbClr val="434343"/>
              </a:solidFill>
              <a:latin typeface="Montserrat Medium"/>
              <a:ea typeface="Montserrat Medium"/>
              <a:cs typeface="Montserrat Medium"/>
              <a:sym typeface="Montserrat Medium"/>
            </a:endParaRPr>
          </a:p>
          <a:p>
            <a:pPr marL="457200" lvl="0" indent="-304800" algn="l" rtl="0">
              <a:lnSpc>
                <a:spcPct val="100000"/>
              </a:lnSpc>
              <a:spcBef>
                <a:spcPts val="1300"/>
              </a:spcBef>
              <a:spcAft>
                <a:spcPts val="0"/>
              </a:spcAft>
              <a:buClr>
                <a:srgbClr val="434343"/>
              </a:buClr>
              <a:buSzPts val="1200"/>
              <a:buFont typeface="Montserrat"/>
              <a:buChar char="●"/>
            </a:pPr>
            <a:r>
              <a:rPr lang="en" sz="1200" b="1">
                <a:solidFill>
                  <a:srgbClr val="434343"/>
                </a:solidFill>
                <a:latin typeface="Montserrat"/>
                <a:ea typeface="Montserrat"/>
                <a:cs typeface="Montserrat"/>
                <a:sym typeface="Montserrat"/>
              </a:rPr>
              <a:t>In-Store &amp; Curbside Pickup</a:t>
            </a:r>
            <a:endParaRPr sz="1200"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sz="1000">
                <a:solidFill>
                  <a:srgbClr val="434343"/>
                </a:solidFill>
                <a:latin typeface="Montserrat Medium"/>
                <a:ea typeface="Montserrat Medium"/>
                <a:cs typeface="Montserrat Medium"/>
                <a:sym typeface="Montserrat Medium"/>
              </a:rPr>
              <a:t>While customers are avoiding crowds and shopping online, you can offer convenient in-store or curbside pickup</a:t>
            </a:r>
            <a:endParaRPr sz="1000">
              <a:solidFill>
                <a:srgbClr val="434343"/>
              </a:solidFill>
              <a:latin typeface="Montserrat Medium"/>
              <a:ea typeface="Montserrat Medium"/>
              <a:cs typeface="Montserrat Medium"/>
              <a:sym typeface="Montserrat Medium"/>
            </a:endParaRPr>
          </a:p>
          <a:p>
            <a:pPr marL="457200" lvl="0" indent="-304800" algn="l" rtl="0">
              <a:lnSpc>
                <a:spcPct val="100000"/>
              </a:lnSpc>
              <a:spcBef>
                <a:spcPts val="1300"/>
              </a:spcBef>
              <a:spcAft>
                <a:spcPts val="0"/>
              </a:spcAft>
              <a:buClr>
                <a:srgbClr val="434343"/>
              </a:buClr>
              <a:buSzPts val="1200"/>
              <a:buFont typeface="Montserrat"/>
              <a:buChar char="●"/>
            </a:pPr>
            <a:r>
              <a:rPr lang="en" sz="1200" b="1">
                <a:solidFill>
                  <a:srgbClr val="434343"/>
                </a:solidFill>
                <a:latin typeface="Montserrat"/>
                <a:ea typeface="Montserrat"/>
                <a:cs typeface="Montserrat"/>
                <a:sym typeface="Montserrat"/>
              </a:rPr>
              <a:t>Social Selling</a:t>
            </a:r>
            <a:endParaRPr sz="1200"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sz="1000">
                <a:solidFill>
                  <a:srgbClr val="434343"/>
                </a:solidFill>
                <a:latin typeface="Montserrat Medium"/>
                <a:ea typeface="Montserrat Medium"/>
                <a:cs typeface="Montserrat Medium"/>
                <a:sym typeface="Montserrat Medium"/>
              </a:rPr>
              <a:t>You can easily publish and announce products on your Facebook and Instagram pages</a:t>
            </a:r>
            <a:endParaRPr sz="1000">
              <a:solidFill>
                <a:srgbClr val="434343"/>
              </a:solidFill>
              <a:latin typeface="Montserrat Medium"/>
              <a:ea typeface="Montserrat Medium"/>
              <a:cs typeface="Montserrat Medium"/>
              <a:sym typeface="Montserrat Medium"/>
            </a:endParaRPr>
          </a:p>
          <a:p>
            <a:pPr marL="457200" lvl="0" indent="-304800" algn="l" rtl="0">
              <a:spcBef>
                <a:spcPts val="1300"/>
              </a:spcBef>
              <a:spcAft>
                <a:spcPts val="0"/>
              </a:spcAft>
              <a:buClr>
                <a:srgbClr val="434343"/>
              </a:buClr>
              <a:buSzPts val="1200"/>
              <a:buFont typeface="Montserrat"/>
              <a:buChar char="●"/>
            </a:pPr>
            <a:r>
              <a:rPr lang="en" sz="1200" b="1">
                <a:solidFill>
                  <a:srgbClr val="434343"/>
                </a:solidFill>
                <a:latin typeface="Montserrat"/>
                <a:ea typeface="Montserrat"/>
                <a:cs typeface="Montserrat"/>
                <a:sym typeface="Montserrat"/>
              </a:rPr>
              <a:t>Gift Cards</a:t>
            </a:r>
            <a:endParaRPr sz="1200"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sz="1000">
                <a:solidFill>
                  <a:srgbClr val="434343"/>
                </a:solidFill>
                <a:latin typeface="Montserrat Medium"/>
                <a:ea typeface="Montserrat Medium"/>
                <a:cs typeface="Montserrat Medium"/>
                <a:sym typeface="Montserrat Medium"/>
              </a:rPr>
              <a:t>A popular way to support small businesses right now. You can set gift cards for any amount and your customers will automatically receive an email with their unique redemption code upon purchase</a:t>
            </a:r>
            <a:endParaRPr sz="1200" b="1">
              <a:solidFill>
                <a:srgbClr val="434343"/>
              </a:solidFill>
              <a:latin typeface="Montserrat"/>
              <a:ea typeface="Montserrat"/>
              <a:cs typeface="Montserrat"/>
              <a:sym typeface="Montserrat"/>
            </a:endParaRPr>
          </a:p>
          <a:p>
            <a:pPr marL="457200" lvl="0" indent="0" algn="l" rtl="0">
              <a:lnSpc>
                <a:spcPct val="125000"/>
              </a:lnSpc>
              <a:spcBef>
                <a:spcPts val="1300"/>
              </a:spcBef>
              <a:spcAft>
                <a:spcPts val="300"/>
              </a:spcAft>
              <a:buNone/>
            </a:pPr>
            <a:endParaRPr sz="1200">
              <a:solidFill>
                <a:srgbClr val="434343"/>
              </a:solidFill>
              <a:latin typeface="Montserrat SemiBold"/>
              <a:ea typeface="Montserrat SemiBold"/>
              <a:cs typeface="Montserrat SemiBold"/>
              <a:sym typeface="Montserrat SemiBold"/>
            </a:endParaRPr>
          </a:p>
        </p:txBody>
      </p:sp>
      <p:sp>
        <p:nvSpPr>
          <p:cNvPr id="164" name="Google Shape;164;p26"/>
          <p:cNvSpPr txBox="1"/>
          <p:nvPr/>
        </p:nvSpPr>
        <p:spPr>
          <a:xfrm>
            <a:off x="4553075" y="1270500"/>
            <a:ext cx="4120500" cy="3873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rgbClr val="434343"/>
              </a:buClr>
              <a:buSzPts val="1200"/>
              <a:buFont typeface="Montserrat"/>
              <a:buChar char="●"/>
            </a:pPr>
            <a:r>
              <a:rPr lang="en" sz="1200" b="1">
                <a:solidFill>
                  <a:srgbClr val="434343"/>
                </a:solidFill>
                <a:latin typeface="Montserrat"/>
                <a:ea typeface="Montserrat"/>
                <a:cs typeface="Montserrat"/>
                <a:sym typeface="Montserrat"/>
              </a:rPr>
              <a:t>Discount Coupons</a:t>
            </a:r>
            <a:endParaRPr sz="1200"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sz="1000">
                <a:solidFill>
                  <a:srgbClr val="434343"/>
                </a:solidFill>
                <a:latin typeface="Montserrat Medium"/>
                <a:ea typeface="Montserrat Medium"/>
                <a:cs typeface="Montserrat Medium"/>
                <a:sym typeface="Montserrat Medium"/>
              </a:rPr>
              <a:t>Merchants on premium plans can encourage shoppers with special discounts like a percentage or fixed value off their purchase, free shipping, or a combination of the two</a:t>
            </a:r>
            <a:endParaRPr sz="1200" b="1">
              <a:solidFill>
                <a:srgbClr val="434343"/>
              </a:solidFill>
              <a:latin typeface="Montserrat"/>
              <a:ea typeface="Montserrat"/>
              <a:cs typeface="Montserrat"/>
              <a:sym typeface="Montserrat"/>
            </a:endParaRPr>
          </a:p>
          <a:p>
            <a:pPr marL="457200" lvl="0" indent="-304800" algn="l" rtl="0">
              <a:lnSpc>
                <a:spcPct val="100000"/>
              </a:lnSpc>
              <a:spcBef>
                <a:spcPts val="1300"/>
              </a:spcBef>
              <a:spcAft>
                <a:spcPts val="0"/>
              </a:spcAft>
              <a:buClr>
                <a:srgbClr val="434343"/>
              </a:buClr>
              <a:buSzPts val="1200"/>
              <a:buFont typeface="Montserrat"/>
              <a:buChar char="●"/>
            </a:pPr>
            <a:r>
              <a:rPr lang="en" sz="1200" b="1">
                <a:solidFill>
                  <a:srgbClr val="434343"/>
                </a:solidFill>
                <a:latin typeface="Montserrat"/>
                <a:ea typeface="Montserrat"/>
                <a:cs typeface="Montserrat"/>
                <a:sym typeface="Montserrat"/>
              </a:rPr>
              <a:t>Square Point-of-Sale Integration</a:t>
            </a:r>
            <a:endParaRPr sz="1200"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sz="1000">
                <a:solidFill>
                  <a:srgbClr val="434343"/>
                </a:solidFill>
                <a:latin typeface="Montserrat Medium"/>
                <a:ea typeface="Montserrat Medium"/>
                <a:cs typeface="Montserrat Medium"/>
                <a:sym typeface="Montserrat Medium"/>
              </a:rPr>
              <a:t>As brick-and-mortar stores are moving their business online, Square POS integration lets you easily manage offline and online sales with features like product import, inventory and order sync, and centralized management</a:t>
            </a:r>
            <a:endParaRPr sz="1000">
              <a:solidFill>
                <a:srgbClr val="434343"/>
              </a:solidFill>
              <a:latin typeface="Montserrat Medium"/>
              <a:ea typeface="Montserrat Medium"/>
              <a:cs typeface="Montserrat Medium"/>
              <a:sym typeface="Montserrat Medium"/>
            </a:endParaRPr>
          </a:p>
          <a:p>
            <a:pPr marL="457200" lvl="0" indent="-304800" algn="l" rtl="0">
              <a:lnSpc>
                <a:spcPct val="100000"/>
              </a:lnSpc>
              <a:spcBef>
                <a:spcPts val="1300"/>
              </a:spcBef>
              <a:spcAft>
                <a:spcPts val="0"/>
              </a:spcAft>
              <a:buClr>
                <a:srgbClr val="434343"/>
              </a:buClr>
              <a:buSzPts val="1200"/>
              <a:buFont typeface="Montserrat"/>
              <a:buChar char="●"/>
            </a:pPr>
            <a:r>
              <a:rPr lang="en" sz="1200" b="1">
                <a:solidFill>
                  <a:srgbClr val="434343"/>
                </a:solidFill>
                <a:latin typeface="Montserrat"/>
                <a:ea typeface="Montserrat"/>
                <a:cs typeface="Montserrat"/>
                <a:sym typeface="Montserrat"/>
              </a:rPr>
              <a:t>Branded Merchandise</a:t>
            </a:r>
            <a:endParaRPr sz="1200"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sz="1000">
                <a:solidFill>
                  <a:srgbClr val="434343"/>
                </a:solidFill>
                <a:latin typeface="Montserrat Medium"/>
                <a:ea typeface="Montserrat Medium"/>
                <a:cs typeface="Montserrat Medium"/>
                <a:sym typeface="Montserrat Medium"/>
              </a:rPr>
              <a:t>Customers can support your brand with branded merchandise. Our integration with Printful means you can upload a logo or design, select products you want to sell, and Printful will print and ship the order</a:t>
            </a:r>
            <a:endParaRPr sz="1000">
              <a:solidFill>
                <a:srgbClr val="434343"/>
              </a:solidFill>
              <a:latin typeface="Montserrat Medium"/>
              <a:ea typeface="Montserrat Medium"/>
              <a:cs typeface="Montserrat Medium"/>
              <a:sym typeface="Montserrat Medium"/>
            </a:endParaRPr>
          </a:p>
          <a:p>
            <a:pPr marL="457200" lvl="0" indent="0" algn="l" rtl="0">
              <a:lnSpc>
                <a:spcPct val="125000"/>
              </a:lnSpc>
              <a:spcBef>
                <a:spcPts val="1300"/>
              </a:spcBef>
              <a:spcAft>
                <a:spcPts val="300"/>
              </a:spcAft>
              <a:buNone/>
            </a:pPr>
            <a:endParaRPr sz="1200">
              <a:solidFill>
                <a:srgbClr val="434343"/>
              </a:solidFill>
              <a:latin typeface="Montserrat SemiBold"/>
              <a:ea typeface="Montserrat SemiBold"/>
              <a:cs typeface="Montserrat SemiBold"/>
              <a:sym typeface="Montserrat SemiBold"/>
            </a:endParaRPr>
          </a:p>
        </p:txBody>
      </p:sp>
      <p:sp>
        <p:nvSpPr>
          <p:cNvPr id="165" name="Google Shape;165;p26"/>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457200" y="685800"/>
            <a:ext cx="5372400" cy="50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Especially for Restaurants</a:t>
            </a:r>
            <a:endParaRPr sz="2400" b="1">
              <a:solidFill>
                <a:srgbClr val="434343"/>
              </a:solidFill>
              <a:latin typeface="Montserrat"/>
              <a:ea typeface="Montserrat"/>
              <a:cs typeface="Montserrat"/>
              <a:sym typeface="Montserrat"/>
            </a:endParaRPr>
          </a:p>
        </p:txBody>
      </p:sp>
      <p:sp>
        <p:nvSpPr>
          <p:cNvPr id="171" name="Google Shape;171;p27"/>
          <p:cNvSpPr txBox="1"/>
          <p:nvPr/>
        </p:nvSpPr>
        <p:spPr>
          <a:xfrm>
            <a:off x="457200" y="1499100"/>
            <a:ext cx="4595400" cy="2729400"/>
          </a:xfrm>
          <a:prstGeom prst="rect">
            <a:avLst/>
          </a:prstGeom>
          <a:noFill/>
          <a:ln>
            <a:noFill/>
          </a:ln>
        </p:spPr>
        <p:txBody>
          <a:bodyPr spcFirstLastPara="1" wrap="square" lIns="91425" tIns="91425" rIns="91425" bIns="91425" anchor="t" anchorCtr="0">
            <a:noAutofit/>
          </a:bodyPr>
          <a:lstStyle/>
          <a:p>
            <a:pPr marL="457200" lvl="0" indent="-317500" algn="l" rtl="0">
              <a:lnSpc>
                <a:spcPct val="125000"/>
              </a:lnSpc>
              <a:spcBef>
                <a:spcPts val="0"/>
              </a:spcBef>
              <a:spcAft>
                <a:spcPts val="0"/>
              </a:spcAft>
              <a:buClr>
                <a:srgbClr val="434343"/>
              </a:buClr>
              <a:buSzPts val="1400"/>
              <a:buFont typeface="Montserrat"/>
              <a:buChar char="●"/>
            </a:pPr>
            <a:r>
              <a:rPr lang="en" b="1">
                <a:solidFill>
                  <a:srgbClr val="434343"/>
                </a:solidFill>
                <a:latin typeface="Montserrat"/>
                <a:ea typeface="Montserrat"/>
                <a:cs typeface="Montserrat"/>
                <a:sym typeface="Montserrat"/>
              </a:rPr>
              <a:t>Pickup and Delivery Options</a:t>
            </a:r>
            <a:endParaRPr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a:solidFill>
                  <a:srgbClr val="434343"/>
                </a:solidFill>
                <a:latin typeface="Montserrat Medium"/>
                <a:ea typeface="Montserrat Medium"/>
                <a:cs typeface="Montserrat Medium"/>
                <a:sym typeface="Montserrat Medium"/>
              </a:rPr>
              <a:t>With delivery and scheduled curbside pickup, restaurants have more options for getting food to their customers - they can even set up pickup options if they have multiple locations</a:t>
            </a:r>
            <a:endParaRPr>
              <a:solidFill>
                <a:srgbClr val="434343"/>
              </a:solidFill>
              <a:latin typeface="Montserrat Medium"/>
              <a:ea typeface="Montserrat Medium"/>
              <a:cs typeface="Montserrat Medium"/>
              <a:sym typeface="Montserrat Medium"/>
            </a:endParaRPr>
          </a:p>
          <a:p>
            <a:pPr marL="914400" lvl="0" indent="-457200" algn="l" rtl="0">
              <a:lnSpc>
                <a:spcPct val="125000"/>
              </a:lnSpc>
              <a:spcBef>
                <a:spcPts val="300"/>
              </a:spcBef>
              <a:spcAft>
                <a:spcPts val="0"/>
              </a:spcAft>
              <a:buNone/>
            </a:pPr>
            <a:endParaRPr>
              <a:solidFill>
                <a:srgbClr val="434343"/>
              </a:solidFill>
              <a:latin typeface="Montserrat Medium"/>
              <a:ea typeface="Montserrat Medium"/>
              <a:cs typeface="Montserrat Medium"/>
              <a:sym typeface="Montserrat Medium"/>
            </a:endParaRPr>
          </a:p>
          <a:p>
            <a:pPr marL="457200" lvl="0" indent="-317500" algn="l" rtl="0">
              <a:lnSpc>
                <a:spcPct val="125000"/>
              </a:lnSpc>
              <a:spcBef>
                <a:spcPts val="300"/>
              </a:spcBef>
              <a:spcAft>
                <a:spcPts val="0"/>
              </a:spcAft>
              <a:buClr>
                <a:srgbClr val="434343"/>
              </a:buClr>
              <a:buSzPts val="1400"/>
              <a:buFont typeface="Montserrat"/>
              <a:buChar char="●"/>
            </a:pPr>
            <a:r>
              <a:rPr lang="en" b="1">
                <a:solidFill>
                  <a:srgbClr val="434343"/>
                </a:solidFill>
                <a:latin typeface="Montserrat"/>
                <a:ea typeface="Montserrat"/>
                <a:cs typeface="Montserrat"/>
                <a:sym typeface="Montserrat"/>
              </a:rPr>
              <a:t>Customizable Menus</a:t>
            </a:r>
            <a:endParaRPr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0"/>
              </a:spcAft>
              <a:buNone/>
            </a:pPr>
            <a:r>
              <a:rPr lang="en">
                <a:solidFill>
                  <a:srgbClr val="434343"/>
                </a:solidFill>
                <a:latin typeface="Montserrat Medium"/>
                <a:ea typeface="Montserrat Medium"/>
                <a:cs typeface="Montserrat Medium"/>
                <a:sym typeface="Montserrat Medium"/>
              </a:rPr>
              <a:t>Restaurants can display their menu as a single-page catalog, with custom categories and square images</a:t>
            </a:r>
            <a:endParaRPr>
              <a:solidFill>
                <a:srgbClr val="434343"/>
              </a:solidFill>
              <a:latin typeface="Montserrat Medium"/>
              <a:ea typeface="Montserrat Medium"/>
              <a:cs typeface="Montserrat Medium"/>
              <a:sym typeface="Montserrat Medium"/>
            </a:endParaRPr>
          </a:p>
          <a:p>
            <a:pPr marL="457200" lvl="0" indent="0" algn="l" rtl="0">
              <a:lnSpc>
                <a:spcPct val="125000"/>
              </a:lnSpc>
              <a:spcBef>
                <a:spcPts val="300"/>
              </a:spcBef>
              <a:spcAft>
                <a:spcPts val="0"/>
              </a:spcAft>
              <a:buClr>
                <a:schemeClr val="dk1"/>
              </a:buClr>
              <a:buSzPts val="1100"/>
              <a:buFont typeface="Arial"/>
              <a:buNone/>
            </a:pPr>
            <a:endParaRPr>
              <a:solidFill>
                <a:srgbClr val="434343"/>
              </a:solidFill>
              <a:latin typeface="Montserrat Medium"/>
              <a:ea typeface="Montserrat Medium"/>
              <a:cs typeface="Montserrat Medium"/>
              <a:sym typeface="Montserrat Medium"/>
            </a:endParaRPr>
          </a:p>
          <a:p>
            <a:pPr marL="457200" lvl="0" indent="0" algn="l" rtl="0">
              <a:lnSpc>
                <a:spcPct val="125000"/>
              </a:lnSpc>
              <a:spcBef>
                <a:spcPts val="300"/>
              </a:spcBef>
              <a:spcAft>
                <a:spcPts val="300"/>
              </a:spcAft>
              <a:buNone/>
            </a:pPr>
            <a:endParaRPr>
              <a:solidFill>
                <a:srgbClr val="434343"/>
              </a:solidFill>
              <a:latin typeface="Montserrat Medium"/>
              <a:ea typeface="Montserrat Medium"/>
              <a:cs typeface="Montserrat Medium"/>
              <a:sym typeface="Montserrat Medium"/>
            </a:endParaRPr>
          </a:p>
        </p:txBody>
      </p:sp>
      <p:sp>
        <p:nvSpPr>
          <p:cNvPr id="172" name="Google Shape;172;p27"/>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173" name="Google Shape;173;p27"/>
          <p:cNvPicPr preferRelativeResize="0"/>
          <p:nvPr/>
        </p:nvPicPr>
        <p:blipFill>
          <a:blip r:embed="rId3">
            <a:alphaModFix/>
          </a:blip>
          <a:stretch>
            <a:fillRect/>
          </a:stretch>
        </p:blipFill>
        <p:spPr>
          <a:xfrm>
            <a:off x="5640725" y="1496380"/>
            <a:ext cx="2953048" cy="2935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925825" y="2262600"/>
            <a:ext cx="7292400" cy="61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434343"/>
                </a:solidFill>
                <a:latin typeface="Montserrat"/>
                <a:ea typeface="Montserrat"/>
                <a:cs typeface="Montserrat"/>
                <a:sym typeface="Montserrat"/>
              </a:rPr>
              <a:t>Let’s Talk About It</a:t>
            </a:r>
            <a:endParaRPr sz="5000" b="1">
              <a:solidFill>
                <a:srgbClr val="434343"/>
              </a:solidFill>
              <a:latin typeface="Montserrat"/>
              <a:ea typeface="Montserrat"/>
              <a:cs typeface="Montserrat"/>
              <a:sym typeface="Montserrat"/>
            </a:endParaRPr>
          </a:p>
        </p:txBody>
      </p:sp>
      <p:sp>
        <p:nvSpPr>
          <p:cNvPr id="179" name="Google Shape;179;p28"/>
          <p:cNvSpPr txBox="1"/>
          <p:nvPr/>
        </p:nvSpPr>
        <p:spPr>
          <a:xfrm>
            <a:off x="1045825" y="4177750"/>
            <a:ext cx="7052400" cy="399000"/>
          </a:xfrm>
          <a:prstGeom prst="rect">
            <a:avLst/>
          </a:prstGeom>
          <a:noFill/>
          <a:ln>
            <a:noFill/>
          </a:ln>
        </p:spPr>
        <p:txBody>
          <a:bodyPr spcFirstLastPara="1" wrap="square" lIns="91425" tIns="91425" rIns="91425" bIns="91425" anchor="t" anchorCtr="0">
            <a:noAutofit/>
          </a:bodyPr>
          <a:lstStyle/>
          <a:p>
            <a:pPr marL="0" lvl="0" indent="0" algn="ctr" rtl="0">
              <a:lnSpc>
                <a:spcPct val="125000"/>
              </a:lnSpc>
              <a:spcBef>
                <a:spcPts val="0"/>
              </a:spcBef>
              <a:spcAft>
                <a:spcPts val="300"/>
              </a:spcAft>
              <a:buNone/>
            </a:pPr>
            <a:r>
              <a:rPr lang="en" dirty="0">
                <a:solidFill>
                  <a:srgbClr val="434343"/>
                </a:solidFill>
                <a:latin typeface="Montserrat"/>
                <a:ea typeface="Montserrat"/>
                <a:cs typeface="Montserrat"/>
                <a:sym typeface="Montserrat"/>
              </a:rPr>
              <a:t>Your Name  |  </a:t>
            </a:r>
            <a:r>
              <a:rPr lang="en" dirty="0">
                <a:solidFill>
                  <a:srgbClr val="434343"/>
                </a:solidFill>
                <a:latin typeface="Montserrat"/>
                <a:sym typeface="Montserrat"/>
                <a:hlinkClick r:id="rId3">
                  <a:extLst>
                    <a:ext uri="{A12FA001-AC4F-418D-AE19-62706E023703}">
                      <ahyp:hlinkClr xmlns:ahyp="http://schemas.microsoft.com/office/drawing/2018/hyperlinkcolor" val="tx"/>
                    </a:ext>
                  </a:extLst>
                </a:hlinkClick>
              </a:rPr>
              <a:t>youremail@youremail.com</a:t>
            </a:r>
            <a:r>
              <a:rPr lang="en" dirty="0">
                <a:solidFill>
                  <a:srgbClr val="434343"/>
                </a:solidFill>
                <a:latin typeface="Montserrat"/>
                <a:sym typeface="Montserrat"/>
              </a:rPr>
              <a:t>   </a:t>
            </a:r>
            <a:r>
              <a:rPr lang="en" dirty="0">
                <a:solidFill>
                  <a:srgbClr val="434343"/>
                </a:solidFill>
                <a:latin typeface="Montserrat"/>
                <a:ea typeface="Montserrat"/>
                <a:cs typeface="Montserrat"/>
                <a:sym typeface="Montserrat"/>
              </a:rPr>
              <a:t>|  Your site  |  +123 456 7890</a:t>
            </a:r>
            <a:endParaRPr dirty="0">
              <a:solidFill>
                <a:srgbClr val="434343"/>
              </a:solidFill>
              <a:latin typeface="Montserrat"/>
              <a:ea typeface="Montserrat"/>
              <a:cs typeface="Montserrat"/>
              <a:sym typeface="Montserrat"/>
            </a:endParaRPr>
          </a:p>
        </p:txBody>
      </p:sp>
      <p:sp>
        <p:nvSpPr>
          <p:cNvPr id="180" name="Google Shape;180;p28"/>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457200" y="762000"/>
            <a:ext cx="5372400" cy="50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Benefits vs. Shopify</a:t>
            </a:r>
            <a:endParaRPr sz="2400" b="1">
              <a:solidFill>
                <a:srgbClr val="434343"/>
              </a:solidFill>
              <a:latin typeface="Montserrat"/>
              <a:ea typeface="Montserrat"/>
              <a:cs typeface="Montserrat"/>
              <a:sym typeface="Montserrat"/>
            </a:endParaRPr>
          </a:p>
        </p:txBody>
      </p:sp>
      <p:sp>
        <p:nvSpPr>
          <p:cNvPr id="186" name="Google Shape;186;p29"/>
          <p:cNvSpPr txBox="1"/>
          <p:nvPr/>
        </p:nvSpPr>
        <p:spPr>
          <a:xfrm>
            <a:off x="1245300" y="1502225"/>
            <a:ext cx="3073800" cy="1510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200" b="1">
                <a:solidFill>
                  <a:srgbClr val="434343"/>
                </a:solidFill>
                <a:latin typeface="Montserrat"/>
                <a:ea typeface="Montserrat"/>
                <a:cs typeface="Montserrat"/>
                <a:sym typeface="Montserrat"/>
              </a:rPr>
              <a:t>Zero Transaction Fees</a:t>
            </a:r>
            <a:endParaRPr sz="1200" b="1">
              <a:solidFill>
                <a:srgbClr val="434343"/>
              </a:solidFill>
              <a:latin typeface="Montserrat"/>
              <a:ea typeface="Montserrat"/>
              <a:cs typeface="Montserrat"/>
              <a:sym typeface="Montserrat"/>
            </a:endParaRPr>
          </a:p>
          <a:p>
            <a:pPr marL="0" lvl="0" indent="0" algn="l" rtl="0">
              <a:lnSpc>
                <a:spcPct val="125000"/>
              </a:lnSpc>
              <a:spcBef>
                <a:spcPts val="300"/>
              </a:spcBef>
              <a:spcAft>
                <a:spcPts val="0"/>
              </a:spcAft>
              <a:buNone/>
            </a:pPr>
            <a:r>
              <a:rPr lang="en" sz="1000">
                <a:solidFill>
                  <a:srgbClr val="434343"/>
                </a:solidFill>
                <a:latin typeface="Montserrat Medium"/>
                <a:ea typeface="Montserrat Medium"/>
                <a:cs typeface="Montserrat Medium"/>
                <a:sym typeface="Montserrat Medium"/>
              </a:rPr>
              <a:t>Shopify requires merchants to use their payments system, or pay a 2% transaction fee, which can really add up. We don’t charge any transaction fees, and allow merchants to select from over 40 international payment gateways.</a:t>
            </a:r>
            <a:endParaRPr sz="1200" b="1">
              <a:solidFill>
                <a:srgbClr val="434343"/>
              </a:solidFill>
              <a:latin typeface="Montserrat"/>
              <a:ea typeface="Montserrat"/>
              <a:cs typeface="Montserrat"/>
              <a:sym typeface="Montserrat"/>
            </a:endParaRPr>
          </a:p>
          <a:p>
            <a:pPr marL="457200" lvl="0" indent="0" algn="l" rtl="0">
              <a:lnSpc>
                <a:spcPct val="125000"/>
              </a:lnSpc>
              <a:spcBef>
                <a:spcPts val="300"/>
              </a:spcBef>
              <a:spcAft>
                <a:spcPts val="300"/>
              </a:spcAft>
              <a:buNone/>
            </a:pPr>
            <a:endParaRPr sz="1200" b="1">
              <a:solidFill>
                <a:srgbClr val="434343"/>
              </a:solidFill>
              <a:latin typeface="Montserrat"/>
              <a:ea typeface="Montserrat"/>
              <a:cs typeface="Montserrat"/>
              <a:sym typeface="Montserrat"/>
            </a:endParaRPr>
          </a:p>
        </p:txBody>
      </p:sp>
      <p:sp>
        <p:nvSpPr>
          <p:cNvPr id="187" name="Google Shape;187;p29"/>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sp>
        <p:nvSpPr>
          <p:cNvPr id="188" name="Google Shape;188;p29"/>
          <p:cNvSpPr txBox="1"/>
          <p:nvPr/>
        </p:nvSpPr>
        <p:spPr>
          <a:xfrm>
            <a:off x="1245300" y="3244825"/>
            <a:ext cx="3073800" cy="1510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200" b="1">
                <a:solidFill>
                  <a:srgbClr val="434343"/>
                </a:solidFill>
                <a:latin typeface="Montserrat"/>
                <a:ea typeface="Montserrat"/>
                <a:cs typeface="Montserrat"/>
                <a:sym typeface="Montserrat"/>
              </a:rPr>
              <a:t>Global Selling</a:t>
            </a:r>
            <a:endParaRPr sz="1200" b="1">
              <a:solidFill>
                <a:srgbClr val="434343"/>
              </a:solidFill>
              <a:latin typeface="Montserrat"/>
              <a:ea typeface="Montserrat"/>
              <a:cs typeface="Montserrat"/>
              <a:sym typeface="Montserrat"/>
            </a:endParaRPr>
          </a:p>
          <a:p>
            <a:pPr marL="0" lvl="0" indent="0" algn="l" rtl="0">
              <a:lnSpc>
                <a:spcPct val="125000"/>
              </a:lnSpc>
              <a:spcBef>
                <a:spcPts val="300"/>
              </a:spcBef>
              <a:spcAft>
                <a:spcPts val="300"/>
              </a:spcAft>
              <a:buNone/>
            </a:pPr>
            <a:r>
              <a:rPr lang="en" sz="1000">
                <a:solidFill>
                  <a:srgbClr val="434343"/>
                </a:solidFill>
                <a:latin typeface="Montserrat Medium"/>
                <a:ea typeface="Montserrat Medium"/>
                <a:cs typeface="Montserrat Medium"/>
                <a:sym typeface="Montserrat Medium"/>
              </a:rPr>
              <a:t>Shopify’s language capabilities are limited, reliant on 3rd-party apps and manual translations. With 50+ language translations and multi-language capability, we let merchants sell anywhere.</a:t>
            </a:r>
            <a:endParaRPr sz="1200" b="1">
              <a:solidFill>
                <a:srgbClr val="434343"/>
              </a:solidFill>
              <a:latin typeface="Montserrat"/>
              <a:ea typeface="Montserrat"/>
              <a:cs typeface="Montserrat"/>
              <a:sym typeface="Montserrat"/>
            </a:endParaRPr>
          </a:p>
        </p:txBody>
      </p:sp>
      <p:sp>
        <p:nvSpPr>
          <p:cNvPr id="189" name="Google Shape;189;p29"/>
          <p:cNvSpPr txBox="1"/>
          <p:nvPr/>
        </p:nvSpPr>
        <p:spPr>
          <a:xfrm>
            <a:off x="5569950" y="1502225"/>
            <a:ext cx="3073800" cy="1510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200" b="1">
                <a:solidFill>
                  <a:srgbClr val="434343"/>
                </a:solidFill>
                <a:latin typeface="Montserrat"/>
                <a:ea typeface="Montserrat"/>
                <a:cs typeface="Montserrat"/>
                <a:sym typeface="Montserrat"/>
              </a:rPr>
              <a:t>Ease of Use</a:t>
            </a:r>
            <a:endParaRPr sz="1200" b="1">
              <a:solidFill>
                <a:srgbClr val="434343"/>
              </a:solidFill>
              <a:latin typeface="Montserrat"/>
              <a:ea typeface="Montserrat"/>
              <a:cs typeface="Montserrat"/>
              <a:sym typeface="Montserrat"/>
            </a:endParaRPr>
          </a:p>
          <a:p>
            <a:pPr marL="0" lvl="0" indent="0" algn="l" rtl="0">
              <a:lnSpc>
                <a:spcPct val="125000"/>
              </a:lnSpc>
              <a:spcBef>
                <a:spcPts val="300"/>
              </a:spcBef>
              <a:spcAft>
                <a:spcPts val="300"/>
              </a:spcAft>
              <a:buNone/>
            </a:pPr>
            <a:r>
              <a:rPr lang="en" sz="1000">
                <a:solidFill>
                  <a:srgbClr val="434343"/>
                </a:solidFill>
                <a:latin typeface="Montserrat Medium"/>
                <a:ea typeface="Montserrat Medium"/>
                <a:cs typeface="Montserrat Medium"/>
                <a:sym typeface="Montserrat Medium"/>
              </a:rPr>
              <a:t>While Shopify is relatively straightforward, it can require more advanced skills to set up, particularly when it comes to design. We’re designed to get merchants set up and selling in minutes, no developer or technical knowledge needed.</a:t>
            </a:r>
            <a:endParaRPr sz="1200" b="1">
              <a:solidFill>
                <a:srgbClr val="434343"/>
              </a:solidFill>
              <a:latin typeface="Montserrat"/>
              <a:ea typeface="Montserrat"/>
              <a:cs typeface="Montserrat"/>
              <a:sym typeface="Montserrat"/>
            </a:endParaRPr>
          </a:p>
        </p:txBody>
      </p:sp>
      <p:sp>
        <p:nvSpPr>
          <p:cNvPr id="190" name="Google Shape;190;p29"/>
          <p:cNvSpPr txBox="1"/>
          <p:nvPr/>
        </p:nvSpPr>
        <p:spPr>
          <a:xfrm>
            <a:off x="5569950" y="3244825"/>
            <a:ext cx="3073800" cy="1510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200" b="1">
                <a:solidFill>
                  <a:srgbClr val="434343"/>
                </a:solidFill>
                <a:latin typeface="Montserrat"/>
                <a:ea typeface="Montserrat"/>
                <a:cs typeface="Montserrat"/>
                <a:sym typeface="Montserrat"/>
              </a:rPr>
              <a:t>Core Features</a:t>
            </a:r>
            <a:endParaRPr sz="1200" b="1">
              <a:solidFill>
                <a:srgbClr val="434343"/>
              </a:solidFill>
              <a:latin typeface="Montserrat"/>
              <a:ea typeface="Montserrat"/>
              <a:cs typeface="Montserrat"/>
              <a:sym typeface="Montserrat"/>
            </a:endParaRPr>
          </a:p>
          <a:p>
            <a:pPr marL="0" lvl="0" indent="0" algn="l" rtl="0">
              <a:lnSpc>
                <a:spcPct val="125000"/>
              </a:lnSpc>
              <a:spcBef>
                <a:spcPts val="300"/>
              </a:spcBef>
              <a:spcAft>
                <a:spcPts val="300"/>
              </a:spcAft>
              <a:buNone/>
            </a:pPr>
            <a:r>
              <a:rPr lang="en" sz="1000">
                <a:solidFill>
                  <a:srgbClr val="434343"/>
                </a:solidFill>
                <a:latin typeface="Montserrat Medium"/>
                <a:ea typeface="Montserrat Medium"/>
                <a:cs typeface="Montserrat Medium"/>
                <a:sym typeface="Montserrat Medium"/>
              </a:rPr>
              <a:t>While many features are available on Shopify, a large number are through app integrations at an additional cost. We have all our main features built into the core platform. Apps are available as enhancements, but are not necessary.</a:t>
            </a:r>
            <a:endParaRPr sz="1200" b="1">
              <a:solidFill>
                <a:srgbClr val="434343"/>
              </a:solidFill>
              <a:latin typeface="Montserrat"/>
              <a:ea typeface="Montserrat"/>
              <a:cs typeface="Montserrat"/>
              <a:sym typeface="Montserrat"/>
            </a:endParaRPr>
          </a:p>
        </p:txBody>
      </p:sp>
      <p:pic>
        <p:nvPicPr>
          <p:cNvPr id="191" name="Google Shape;191;p29"/>
          <p:cNvPicPr preferRelativeResize="0"/>
          <p:nvPr/>
        </p:nvPicPr>
        <p:blipFill>
          <a:blip r:embed="rId3">
            <a:alphaModFix/>
          </a:blip>
          <a:stretch>
            <a:fillRect/>
          </a:stretch>
        </p:blipFill>
        <p:spPr>
          <a:xfrm>
            <a:off x="4781850" y="3205525"/>
            <a:ext cx="950000" cy="955325"/>
          </a:xfrm>
          <a:prstGeom prst="rect">
            <a:avLst/>
          </a:prstGeom>
          <a:noFill/>
          <a:ln>
            <a:noFill/>
          </a:ln>
        </p:spPr>
      </p:pic>
      <p:pic>
        <p:nvPicPr>
          <p:cNvPr id="192" name="Google Shape;192;p29"/>
          <p:cNvPicPr preferRelativeResize="0"/>
          <p:nvPr/>
        </p:nvPicPr>
        <p:blipFill>
          <a:blip r:embed="rId4">
            <a:alphaModFix/>
          </a:blip>
          <a:stretch>
            <a:fillRect/>
          </a:stretch>
        </p:blipFill>
        <p:spPr>
          <a:xfrm>
            <a:off x="457200" y="1462925"/>
            <a:ext cx="950000" cy="955325"/>
          </a:xfrm>
          <a:prstGeom prst="rect">
            <a:avLst/>
          </a:prstGeom>
          <a:noFill/>
          <a:ln>
            <a:noFill/>
          </a:ln>
        </p:spPr>
      </p:pic>
      <p:pic>
        <p:nvPicPr>
          <p:cNvPr id="193" name="Google Shape;193;p29"/>
          <p:cNvPicPr preferRelativeResize="0"/>
          <p:nvPr/>
        </p:nvPicPr>
        <p:blipFill>
          <a:blip r:embed="rId5">
            <a:alphaModFix/>
          </a:blip>
          <a:stretch>
            <a:fillRect/>
          </a:stretch>
        </p:blipFill>
        <p:spPr>
          <a:xfrm>
            <a:off x="4781850" y="1462926"/>
            <a:ext cx="950000" cy="955325"/>
          </a:xfrm>
          <a:prstGeom prst="rect">
            <a:avLst/>
          </a:prstGeom>
          <a:noFill/>
          <a:ln>
            <a:noFill/>
          </a:ln>
        </p:spPr>
      </p:pic>
      <p:pic>
        <p:nvPicPr>
          <p:cNvPr id="194" name="Google Shape;194;p29"/>
          <p:cNvPicPr preferRelativeResize="0"/>
          <p:nvPr/>
        </p:nvPicPr>
        <p:blipFill>
          <a:blip r:embed="rId6">
            <a:alphaModFix/>
          </a:blip>
          <a:stretch>
            <a:fillRect/>
          </a:stretch>
        </p:blipFill>
        <p:spPr>
          <a:xfrm>
            <a:off x="457200" y="3205525"/>
            <a:ext cx="950000" cy="955325"/>
          </a:xfrm>
          <a:prstGeom prst="rect">
            <a:avLst/>
          </a:prstGeom>
          <a:noFill/>
          <a:ln>
            <a:noFill/>
          </a:ln>
        </p:spPr>
      </p:pic>
      <p:sp>
        <p:nvSpPr>
          <p:cNvPr id="195" name="Google Shape;195;p29"/>
          <p:cNvSpPr txBox="1">
            <a:spLocks noGrp="1"/>
          </p:cNvSpPr>
          <p:nvPr>
            <p:ph type="title"/>
          </p:nvPr>
        </p:nvSpPr>
        <p:spPr>
          <a:xfrm>
            <a:off x="479395" y="522151"/>
            <a:ext cx="5372400" cy="50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434343"/>
                </a:solidFill>
                <a:latin typeface="Montserrat"/>
                <a:ea typeface="Montserrat"/>
                <a:cs typeface="Montserrat"/>
                <a:sym typeface="Montserrat"/>
              </a:rPr>
              <a:t>Appendix</a:t>
            </a:r>
            <a:endParaRPr sz="2400" b="1">
              <a:solidFill>
                <a:srgbClr val="434343"/>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67"/>
        <p:cNvGrpSpPr/>
        <p:nvPr/>
      </p:nvGrpSpPr>
      <p:grpSpPr>
        <a:xfrm>
          <a:off x="0" y="0"/>
          <a:ext cx="0" cy="0"/>
          <a:chOff x="0" y="0"/>
          <a:chExt cx="0" cy="0"/>
        </a:xfrm>
      </p:grpSpPr>
      <p:sp>
        <p:nvSpPr>
          <p:cNvPr id="68" name="Google Shape;68;p15"/>
          <p:cNvSpPr txBox="1"/>
          <p:nvPr/>
        </p:nvSpPr>
        <p:spPr>
          <a:xfrm>
            <a:off x="1293200" y="2341775"/>
            <a:ext cx="3371400" cy="414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solidFill>
                  <a:srgbClr val="434343"/>
                </a:solidFill>
                <a:latin typeface="Montserrat Medium"/>
                <a:ea typeface="Montserrat Medium"/>
                <a:cs typeface="Montserrat Medium"/>
                <a:sym typeface="Montserrat Medium"/>
              </a:rPr>
              <a:t>Trends and Stats</a:t>
            </a:r>
            <a:endParaRPr>
              <a:solidFill>
                <a:srgbClr val="434343"/>
              </a:solidFill>
              <a:latin typeface="Montserrat Medium"/>
              <a:ea typeface="Montserrat Medium"/>
              <a:cs typeface="Montserrat Medium"/>
              <a:sym typeface="Montserrat Medium"/>
            </a:endParaRPr>
          </a:p>
        </p:txBody>
      </p:sp>
      <p:sp>
        <p:nvSpPr>
          <p:cNvPr id="69" name="Google Shape;69;p15"/>
          <p:cNvSpPr txBox="1"/>
          <p:nvPr/>
        </p:nvSpPr>
        <p:spPr>
          <a:xfrm>
            <a:off x="1275325" y="1657950"/>
            <a:ext cx="3389100" cy="436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solidFill>
                  <a:srgbClr val="434343"/>
                </a:solidFill>
                <a:latin typeface="Montserrat Medium"/>
                <a:ea typeface="Montserrat Medium"/>
                <a:cs typeface="Montserrat Medium"/>
                <a:sym typeface="Montserrat Medium"/>
              </a:rPr>
              <a:t>Why eCommerce</a:t>
            </a:r>
            <a:endParaRPr>
              <a:solidFill>
                <a:srgbClr val="434343"/>
              </a:solidFill>
              <a:latin typeface="Montserrat Medium"/>
              <a:ea typeface="Montserrat Medium"/>
              <a:cs typeface="Montserrat Medium"/>
              <a:sym typeface="Montserrat Medium"/>
            </a:endParaRPr>
          </a:p>
        </p:txBody>
      </p:sp>
      <p:sp>
        <p:nvSpPr>
          <p:cNvPr id="70" name="Google Shape;70;p15"/>
          <p:cNvSpPr txBox="1"/>
          <p:nvPr/>
        </p:nvSpPr>
        <p:spPr>
          <a:xfrm>
            <a:off x="1293200" y="3028575"/>
            <a:ext cx="2889900" cy="414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solidFill>
                  <a:srgbClr val="434343"/>
                </a:solidFill>
                <a:latin typeface="Montserrat Medium"/>
                <a:ea typeface="Montserrat Medium"/>
                <a:cs typeface="Montserrat Medium"/>
                <a:sym typeface="Montserrat Medium"/>
              </a:rPr>
              <a:t>Get Your First Sale</a:t>
            </a:r>
            <a:endParaRPr sz="1200">
              <a:solidFill>
                <a:srgbClr val="434343"/>
              </a:solidFill>
              <a:latin typeface="Montserrat Medium"/>
              <a:ea typeface="Montserrat Medium"/>
              <a:cs typeface="Montserrat Medium"/>
              <a:sym typeface="Montserrat Medium"/>
            </a:endParaRPr>
          </a:p>
        </p:txBody>
      </p:sp>
      <p:pic>
        <p:nvPicPr>
          <p:cNvPr id="71" name="Google Shape;71;p15"/>
          <p:cNvPicPr preferRelativeResize="0"/>
          <p:nvPr/>
        </p:nvPicPr>
        <p:blipFill>
          <a:blip r:embed="rId3">
            <a:alphaModFix/>
          </a:blip>
          <a:stretch>
            <a:fillRect/>
          </a:stretch>
        </p:blipFill>
        <p:spPr>
          <a:xfrm>
            <a:off x="645041" y="2182223"/>
            <a:ext cx="830075" cy="830075"/>
          </a:xfrm>
          <a:prstGeom prst="rect">
            <a:avLst/>
          </a:prstGeom>
          <a:noFill/>
          <a:ln>
            <a:noFill/>
          </a:ln>
        </p:spPr>
      </p:pic>
      <p:pic>
        <p:nvPicPr>
          <p:cNvPr id="72" name="Google Shape;72;p15"/>
          <p:cNvPicPr preferRelativeResize="0"/>
          <p:nvPr/>
        </p:nvPicPr>
        <p:blipFill>
          <a:blip r:embed="rId3">
            <a:alphaModFix/>
          </a:blip>
          <a:stretch>
            <a:fillRect/>
          </a:stretch>
        </p:blipFill>
        <p:spPr>
          <a:xfrm>
            <a:off x="666053" y="1511710"/>
            <a:ext cx="830075" cy="830075"/>
          </a:xfrm>
          <a:prstGeom prst="rect">
            <a:avLst/>
          </a:prstGeom>
          <a:noFill/>
          <a:ln>
            <a:noFill/>
          </a:ln>
        </p:spPr>
      </p:pic>
      <p:pic>
        <p:nvPicPr>
          <p:cNvPr id="73" name="Google Shape;73;p15"/>
          <p:cNvPicPr preferRelativeResize="0"/>
          <p:nvPr/>
        </p:nvPicPr>
        <p:blipFill>
          <a:blip r:embed="rId3">
            <a:alphaModFix/>
          </a:blip>
          <a:stretch>
            <a:fillRect/>
          </a:stretch>
        </p:blipFill>
        <p:spPr>
          <a:xfrm>
            <a:off x="645041" y="2862035"/>
            <a:ext cx="830075" cy="830075"/>
          </a:xfrm>
          <a:prstGeom prst="rect">
            <a:avLst/>
          </a:prstGeom>
          <a:noFill/>
          <a:ln>
            <a:noFill/>
          </a:ln>
        </p:spPr>
      </p:pic>
      <p:sp>
        <p:nvSpPr>
          <p:cNvPr id="74" name="Google Shape;74;p15"/>
          <p:cNvSpPr txBox="1">
            <a:spLocks noGrp="1"/>
          </p:cNvSpPr>
          <p:nvPr>
            <p:ph type="title"/>
          </p:nvPr>
        </p:nvSpPr>
        <p:spPr>
          <a:xfrm>
            <a:off x="665340" y="689725"/>
            <a:ext cx="3590400" cy="7209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 sz="2400" b="1">
                <a:solidFill>
                  <a:srgbClr val="434343"/>
                </a:solidFill>
                <a:latin typeface="Montserrat"/>
                <a:ea typeface="Montserrat"/>
                <a:cs typeface="Montserrat"/>
                <a:sym typeface="Montserrat"/>
              </a:rPr>
              <a:t>Agenda</a:t>
            </a:r>
            <a:endParaRPr sz="2400" b="1">
              <a:solidFill>
                <a:srgbClr val="434343"/>
              </a:solidFill>
              <a:latin typeface="Montserrat"/>
              <a:ea typeface="Montserrat"/>
              <a:cs typeface="Montserrat"/>
              <a:sym typeface="Montserrat"/>
            </a:endParaRPr>
          </a:p>
        </p:txBody>
      </p:sp>
      <p:sp>
        <p:nvSpPr>
          <p:cNvPr id="75" name="Google Shape;75;p15"/>
          <p:cNvSpPr txBox="1"/>
          <p:nvPr/>
        </p:nvSpPr>
        <p:spPr>
          <a:xfrm>
            <a:off x="1293200" y="3755175"/>
            <a:ext cx="2889900" cy="348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solidFill>
                  <a:srgbClr val="434343"/>
                </a:solidFill>
                <a:latin typeface="Montserrat Medium"/>
                <a:ea typeface="Montserrat Medium"/>
                <a:cs typeface="Montserrat Medium"/>
                <a:sym typeface="Montserrat Medium"/>
              </a:rPr>
              <a:t>Features and Offers</a:t>
            </a:r>
            <a:endParaRPr sz="1200">
              <a:solidFill>
                <a:srgbClr val="434343"/>
              </a:solidFill>
              <a:latin typeface="Montserrat Medium"/>
              <a:ea typeface="Montserrat Medium"/>
              <a:cs typeface="Montserrat Medium"/>
              <a:sym typeface="Montserrat Medium"/>
            </a:endParaRPr>
          </a:p>
        </p:txBody>
      </p:sp>
      <p:pic>
        <p:nvPicPr>
          <p:cNvPr id="76" name="Google Shape;76;p15"/>
          <p:cNvPicPr preferRelativeResize="0"/>
          <p:nvPr/>
        </p:nvPicPr>
        <p:blipFill>
          <a:blip r:embed="rId3">
            <a:alphaModFix/>
          </a:blip>
          <a:stretch>
            <a:fillRect/>
          </a:stretch>
        </p:blipFill>
        <p:spPr>
          <a:xfrm>
            <a:off x="645041" y="3547835"/>
            <a:ext cx="830075" cy="830075"/>
          </a:xfrm>
          <a:prstGeom prst="rect">
            <a:avLst/>
          </a:prstGeom>
          <a:noFill/>
          <a:ln>
            <a:noFill/>
          </a:ln>
        </p:spPr>
      </p:pic>
      <p:sp>
        <p:nvSpPr>
          <p:cNvPr id="77" name="Google Shape;77;p15"/>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78" name="Google Shape;78;p15"/>
          <p:cNvPicPr preferRelativeResize="0"/>
          <p:nvPr/>
        </p:nvPicPr>
        <p:blipFill>
          <a:blip r:embed="rId4">
            <a:alphaModFix/>
          </a:blip>
          <a:stretch>
            <a:fillRect/>
          </a:stretch>
        </p:blipFill>
        <p:spPr>
          <a:xfrm>
            <a:off x="4869425" y="1581750"/>
            <a:ext cx="3268936" cy="26442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4198275" y="780733"/>
            <a:ext cx="4629600" cy="526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Why eCommerce?</a:t>
            </a:r>
            <a:endParaRPr sz="2400" b="1">
              <a:solidFill>
                <a:srgbClr val="434343"/>
              </a:solidFill>
              <a:latin typeface="Montserrat"/>
              <a:ea typeface="Montserrat"/>
              <a:cs typeface="Montserrat"/>
              <a:sym typeface="Montserrat"/>
            </a:endParaRPr>
          </a:p>
        </p:txBody>
      </p:sp>
      <p:sp>
        <p:nvSpPr>
          <p:cNvPr id="84" name="Google Shape;84;p16"/>
          <p:cNvSpPr txBox="1"/>
          <p:nvPr/>
        </p:nvSpPr>
        <p:spPr>
          <a:xfrm>
            <a:off x="4122075" y="1383438"/>
            <a:ext cx="4564800" cy="2891400"/>
          </a:xfrm>
          <a:prstGeom prst="rect">
            <a:avLst/>
          </a:prstGeom>
          <a:noFill/>
          <a:ln>
            <a:noFill/>
          </a:ln>
        </p:spPr>
        <p:txBody>
          <a:bodyPr spcFirstLastPara="1" wrap="square" lIns="91425" tIns="91425" rIns="91425" bIns="91425" anchor="t" anchorCtr="0">
            <a:noAutofit/>
          </a:bodyPr>
          <a:lstStyle/>
          <a:p>
            <a:pPr marL="274320" lvl="0" indent="-226059" algn="l" rtl="0">
              <a:lnSpc>
                <a:spcPct val="125000"/>
              </a:lnSpc>
              <a:spcBef>
                <a:spcPts val="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Immense social distancing for the foreseeable future</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Digital presence/online stores are a lifeline to customers</a:t>
            </a:r>
            <a:endParaRPr>
              <a:solidFill>
                <a:srgbClr val="434343"/>
              </a:solidFill>
              <a:latin typeface="Montserrat Medium"/>
              <a:ea typeface="Montserrat Medium"/>
              <a:cs typeface="Montserrat Medium"/>
              <a:sym typeface="Montserrat Medium"/>
            </a:endParaRPr>
          </a:p>
          <a:p>
            <a:pPr marL="274320" lvl="0" indent="-226059" algn="l" rtl="0">
              <a:lnSpc>
                <a:spcPct val="125000"/>
              </a:lnSpc>
              <a:spcBef>
                <a:spcPts val="0"/>
              </a:spcBef>
              <a:spcAft>
                <a:spcPts val="0"/>
              </a:spcAft>
              <a:buClr>
                <a:srgbClr val="434343"/>
              </a:buClr>
              <a:buSzPts val="1400"/>
              <a:buFont typeface="Montserrat Medium"/>
              <a:buChar char="●"/>
            </a:pPr>
            <a:r>
              <a:rPr lang="en">
                <a:solidFill>
                  <a:srgbClr val="434343"/>
                </a:solidFill>
                <a:latin typeface="Montserrat Medium"/>
                <a:ea typeface="Montserrat Medium"/>
                <a:cs typeface="Montserrat Medium"/>
                <a:sym typeface="Montserrat Medium"/>
              </a:rPr>
              <a:t>More than traditional retail:</a:t>
            </a:r>
            <a:endParaRPr>
              <a:solidFill>
                <a:srgbClr val="434343"/>
              </a:solidFill>
              <a:latin typeface="Montserrat Medium"/>
              <a:ea typeface="Montserrat Medium"/>
              <a:cs typeface="Montserrat Medium"/>
              <a:sym typeface="Montserrat Medium"/>
            </a:endParaRPr>
          </a:p>
          <a:p>
            <a:pPr marL="548640" lvl="1" indent="-226059" algn="l" rtl="0">
              <a:lnSpc>
                <a:spcPct val="125000"/>
              </a:lnSpc>
              <a:spcBef>
                <a:spcPts val="500"/>
              </a:spcBef>
              <a:spcAft>
                <a:spcPts val="0"/>
              </a:spcAft>
              <a:buClr>
                <a:srgbClr val="434343"/>
              </a:buClr>
              <a:buSzPts val="1400"/>
              <a:buFont typeface="Montserrat"/>
              <a:buChar char="○"/>
            </a:pPr>
            <a:r>
              <a:rPr lang="en">
                <a:solidFill>
                  <a:srgbClr val="434343"/>
                </a:solidFill>
                <a:latin typeface="Montserrat"/>
                <a:ea typeface="Montserrat"/>
                <a:cs typeface="Montserrat"/>
                <a:sym typeface="Montserrat"/>
              </a:rPr>
              <a:t>Digital goods</a:t>
            </a:r>
            <a:endParaRPr>
              <a:solidFill>
                <a:srgbClr val="434343"/>
              </a:solidFill>
              <a:latin typeface="Montserrat"/>
              <a:ea typeface="Montserrat"/>
              <a:cs typeface="Montserrat"/>
              <a:sym typeface="Montserrat"/>
            </a:endParaRPr>
          </a:p>
          <a:p>
            <a:pPr marL="548640" lvl="1" indent="-226059" algn="l" rtl="0">
              <a:lnSpc>
                <a:spcPct val="125000"/>
              </a:lnSpc>
              <a:spcBef>
                <a:spcPts val="0"/>
              </a:spcBef>
              <a:spcAft>
                <a:spcPts val="0"/>
              </a:spcAft>
              <a:buClr>
                <a:srgbClr val="434343"/>
              </a:buClr>
              <a:buSzPts val="1400"/>
              <a:buFont typeface="Montserrat"/>
              <a:buChar char="○"/>
            </a:pPr>
            <a:r>
              <a:rPr lang="en">
                <a:solidFill>
                  <a:srgbClr val="434343"/>
                </a:solidFill>
                <a:latin typeface="Montserrat"/>
                <a:ea typeface="Montserrat"/>
                <a:cs typeface="Montserrat"/>
                <a:sym typeface="Montserrat"/>
              </a:rPr>
              <a:t>Professional services</a:t>
            </a:r>
            <a:endParaRPr>
              <a:solidFill>
                <a:srgbClr val="434343"/>
              </a:solidFill>
              <a:latin typeface="Montserrat"/>
              <a:ea typeface="Montserrat"/>
              <a:cs typeface="Montserrat"/>
              <a:sym typeface="Montserrat"/>
            </a:endParaRPr>
          </a:p>
          <a:p>
            <a:pPr marL="548640" lvl="1" indent="-226059" algn="l" rtl="0">
              <a:lnSpc>
                <a:spcPct val="125000"/>
              </a:lnSpc>
              <a:spcBef>
                <a:spcPts val="0"/>
              </a:spcBef>
              <a:spcAft>
                <a:spcPts val="0"/>
              </a:spcAft>
              <a:buClr>
                <a:srgbClr val="434343"/>
              </a:buClr>
              <a:buSzPts val="1400"/>
              <a:buFont typeface="Montserrat"/>
              <a:buChar char="○"/>
            </a:pPr>
            <a:r>
              <a:rPr lang="en">
                <a:solidFill>
                  <a:srgbClr val="434343"/>
                </a:solidFill>
                <a:latin typeface="Montserrat"/>
                <a:ea typeface="Montserrat"/>
                <a:cs typeface="Montserrat"/>
                <a:sym typeface="Montserrat"/>
              </a:rPr>
              <a:t>Restaurants</a:t>
            </a:r>
            <a:endParaRPr>
              <a:solidFill>
                <a:srgbClr val="434343"/>
              </a:solidFill>
              <a:latin typeface="Montserrat"/>
              <a:ea typeface="Montserrat"/>
              <a:cs typeface="Montserrat"/>
              <a:sym typeface="Montserrat"/>
            </a:endParaRPr>
          </a:p>
          <a:p>
            <a:pPr marL="548640" lvl="1" indent="-226059" algn="l" rtl="0">
              <a:lnSpc>
                <a:spcPct val="125000"/>
              </a:lnSpc>
              <a:spcBef>
                <a:spcPts val="0"/>
              </a:spcBef>
              <a:spcAft>
                <a:spcPts val="0"/>
              </a:spcAft>
              <a:buClr>
                <a:srgbClr val="434343"/>
              </a:buClr>
              <a:buSzPts val="1400"/>
              <a:buFont typeface="Montserrat"/>
              <a:buChar char="○"/>
            </a:pPr>
            <a:r>
              <a:rPr lang="en">
                <a:solidFill>
                  <a:srgbClr val="434343"/>
                </a:solidFill>
                <a:latin typeface="Montserrat"/>
                <a:ea typeface="Montserrat"/>
                <a:cs typeface="Montserrat"/>
                <a:sym typeface="Montserrat"/>
              </a:rPr>
              <a:t>Online sessions (yoga, coaching, etc.)</a:t>
            </a:r>
            <a:endParaRPr>
              <a:solidFill>
                <a:srgbClr val="434343"/>
              </a:solidFill>
              <a:latin typeface="Montserrat"/>
              <a:ea typeface="Montserrat"/>
              <a:cs typeface="Montserrat"/>
              <a:sym typeface="Montserrat"/>
            </a:endParaRPr>
          </a:p>
        </p:txBody>
      </p:sp>
      <p:sp>
        <p:nvSpPr>
          <p:cNvPr id="85" name="Google Shape;85;p16"/>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86" name="Google Shape;86;p16"/>
          <p:cNvPicPr preferRelativeResize="0"/>
          <p:nvPr/>
        </p:nvPicPr>
        <p:blipFill>
          <a:blip r:embed="rId3">
            <a:alphaModFix/>
          </a:blip>
          <a:stretch>
            <a:fillRect/>
          </a:stretch>
        </p:blipFill>
        <p:spPr>
          <a:xfrm>
            <a:off x="643126" y="933267"/>
            <a:ext cx="3069123" cy="33602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925825" y="2262600"/>
            <a:ext cx="7292400" cy="61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434343"/>
                </a:solidFill>
                <a:latin typeface="Montserrat"/>
                <a:ea typeface="Montserrat"/>
                <a:cs typeface="Montserrat"/>
                <a:sym typeface="Montserrat"/>
              </a:rPr>
              <a:t>Trends and Stats</a:t>
            </a:r>
            <a:endParaRPr sz="5000" b="1">
              <a:solidFill>
                <a:srgbClr val="434343"/>
              </a:solidFill>
              <a:latin typeface="Montserrat"/>
              <a:ea typeface="Montserrat"/>
              <a:cs typeface="Montserrat"/>
              <a:sym typeface="Montserrat"/>
            </a:endParaRPr>
          </a:p>
        </p:txBody>
      </p:sp>
      <p:sp>
        <p:nvSpPr>
          <p:cNvPr id="92" name="Google Shape;92;p17"/>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57200" y="780738"/>
            <a:ext cx="8229600" cy="572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eCommerce Trends and Stats</a:t>
            </a:r>
            <a:endParaRPr sz="2400" b="1">
              <a:solidFill>
                <a:srgbClr val="434343"/>
              </a:solidFill>
              <a:latin typeface="Montserrat"/>
              <a:ea typeface="Montserrat"/>
              <a:cs typeface="Montserrat"/>
              <a:sym typeface="Montserrat"/>
            </a:endParaRPr>
          </a:p>
        </p:txBody>
      </p:sp>
      <p:sp>
        <p:nvSpPr>
          <p:cNvPr id="98" name="Google Shape;98;p18"/>
          <p:cNvSpPr txBox="1"/>
          <p:nvPr/>
        </p:nvSpPr>
        <p:spPr>
          <a:xfrm>
            <a:off x="457200" y="1371575"/>
            <a:ext cx="8229600" cy="3199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500" b="1">
                <a:solidFill>
                  <a:srgbClr val="434343"/>
                </a:solidFill>
                <a:latin typeface="Montserrat"/>
                <a:ea typeface="Montserrat"/>
                <a:cs typeface="Montserrat"/>
                <a:sym typeface="Montserrat"/>
              </a:rPr>
              <a:t>Consumers are using social to discover and purchase</a:t>
            </a:r>
            <a:endParaRPr sz="1500" b="1">
              <a:solidFill>
                <a:srgbClr val="434343"/>
              </a:solidFill>
              <a:latin typeface="Montserrat"/>
              <a:ea typeface="Montserrat"/>
              <a:cs typeface="Montserrat"/>
              <a:sym typeface="Montserrat"/>
            </a:endParaRPr>
          </a:p>
          <a:p>
            <a:pPr marL="27432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78% of U.S. consumers have discovered new products on Facebook</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75% of Instagram users have taken action after seeing a brand’s ad</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Stores with a social presence have 32% more sales than stores without</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16% of retail in the US in 2019 was online (compared to just 4% in 2010)</a:t>
            </a:r>
            <a:endParaRPr sz="1200">
              <a:solidFill>
                <a:srgbClr val="434343"/>
              </a:solidFill>
              <a:latin typeface="Montserrat Medium"/>
              <a:ea typeface="Montserrat Medium"/>
              <a:cs typeface="Montserrat Medium"/>
              <a:sym typeface="Montserrat Medium"/>
            </a:endParaRPr>
          </a:p>
          <a:p>
            <a:pPr marL="0" lvl="0" indent="0" algn="l" rtl="0">
              <a:lnSpc>
                <a:spcPct val="125000"/>
              </a:lnSpc>
              <a:spcBef>
                <a:spcPts val="500"/>
              </a:spcBef>
              <a:spcAft>
                <a:spcPts val="0"/>
              </a:spcAft>
              <a:buNone/>
            </a:pPr>
            <a:r>
              <a:rPr lang="en" sz="1000" i="1">
                <a:solidFill>
                  <a:srgbClr val="F66035"/>
                </a:solidFill>
                <a:latin typeface="Montserrat SemiBold"/>
                <a:ea typeface="Montserrat SemiBold"/>
                <a:cs typeface="Montserrat SemiBold"/>
                <a:sym typeface="Montserrat SemiBold"/>
              </a:rPr>
              <a:t>→ Your online store will have Facebook Store and Instagram Shopping options</a:t>
            </a:r>
            <a:endParaRPr sz="1000" i="1">
              <a:solidFill>
                <a:srgbClr val="F66035"/>
              </a:solidFill>
              <a:latin typeface="Montserrat SemiBold"/>
              <a:ea typeface="Montserrat SemiBold"/>
              <a:cs typeface="Montserrat SemiBold"/>
              <a:sym typeface="Montserrat SemiBold"/>
            </a:endParaRPr>
          </a:p>
          <a:p>
            <a:pPr marL="0" lvl="0" indent="0" algn="l" rtl="0">
              <a:lnSpc>
                <a:spcPct val="125000"/>
              </a:lnSpc>
              <a:spcBef>
                <a:spcPts val="2000"/>
              </a:spcBef>
              <a:spcAft>
                <a:spcPts val="0"/>
              </a:spcAft>
              <a:buNone/>
            </a:pPr>
            <a:r>
              <a:rPr lang="en" sz="1500" b="1">
                <a:solidFill>
                  <a:srgbClr val="434343"/>
                </a:solidFill>
                <a:latin typeface="Montserrat"/>
                <a:ea typeface="Montserrat"/>
                <a:cs typeface="Montserrat"/>
                <a:sym typeface="Montserrat"/>
              </a:rPr>
              <a:t>Mobile shopping is taking over</a:t>
            </a:r>
            <a:endParaRPr sz="1200" b="1">
              <a:solidFill>
                <a:srgbClr val="434343"/>
              </a:solidFill>
              <a:latin typeface="Montserrat"/>
              <a:ea typeface="Montserrat"/>
              <a:cs typeface="Montserrat"/>
              <a:sym typeface="Montserrat"/>
            </a:endParaRPr>
          </a:p>
          <a:p>
            <a:pPr marL="27432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73% of all eCommerce sales are expected to come from mobile by 2021</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Mobile accounted for 65% of all 2019 Amazon Prime Day traffic</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Mobile sales were up 21% YoY on Black Friday 2019</a:t>
            </a:r>
            <a:endParaRPr sz="1200">
              <a:solidFill>
                <a:srgbClr val="434343"/>
              </a:solidFill>
              <a:latin typeface="Montserrat Medium"/>
              <a:ea typeface="Montserrat Medium"/>
              <a:cs typeface="Montserrat Medium"/>
              <a:sym typeface="Montserrat Medium"/>
            </a:endParaRPr>
          </a:p>
          <a:p>
            <a:pPr marL="0" lvl="0" indent="0" algn="l" rtl="0">
              <a:lnSpc>
                <a:spcPct val="125000"/>
              </a:lnSpc>
              <a:spcBef>
                <a:spcPts val="500"/>
              </a:spcBef>
              <a:spcAft>
                <a:spcPts val="0"/>
              </a:spcAft>
              <a:buNone/>
            </a:pPr>
            <a:r>
              <a:rPr lang="en" sz="1000" i="1">
                <a:solidFill>
                  <a:srgbClr val="F66035"/>
                </a:solidFill>
                <a:latin typeface="Montserrat SemiBold"/>
                <a:ea typeface="Montserrat SemiBold"/>
                <a:cs typeface="Montserrat SemiBold"/>
                <a:sym typeface="Montserrat SemiBold"/>
              </a:rPr>
              <a:t>→ Your online store will be mobile friendly and responsive for any device</a:t>
            </a:r>
            <a:endParaRPr sz="1500" i="1">
              <a:solidFill>
                <a:srgbClr val="F66035"/>
              </a:solidFill>
              <a:latin typeface="Montserrat SemiBold"/>
              <a:ea typeface="Montserrat SemiBold"/>
              <a:cs typeface="Montserrat SemiBold"/>
              <a:sym typeface="Montserrat SemiBold"/>
            </a:endParaRPr>
          </a:p>
          <a:p>
            <a:pPr marL="0" lvl="0" indent="0" algn="l" rtl="0">
              <a:lnSpc>
                <a:spcPct val="125000"/>
              </a:lnSpc>
              <a:spcBef>
                <a:spcPts val="500"/>
              </a:spcBef>
              <a:spcAft>
                <a:spcPts val="0"/>
              </a:spcAft>
              <a:buNone/>
            </a:pPr>
            <a:endParaRPr sz="1000" i="1">
              <a:solidFill>
                <a:srgbClr val="434343"/>
              </a:solidFill>
              <a:latin typeface="Montserrat"/>
              <a:ea typeface="Montserrat"/>
              <a:cs typeface="Montserrat"/>
              <a:sym typeface="Montserrat"/>
            </a:endParaRPr>
          </a:p>
        </p:txBody>
      </p:sp>
      <p:sp>
        <p:nvSpPr>
          <p:cNvPr id="99" name="Google Shape;99;p18"/>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100" name="Google Shape;100;p18"/>
          <p:cNvPicPr preferRelativeResize="0"/>
          <p:nvPr/>
        </p:nvPicPr>
        <p:blipFill>
          <a:blip r:embed="rId3">
            <a:alphaModFix/>
          </a:blip>
          <a:stretch>
            <a:fillRect/>
          </a:stretch>
        </p:blipFill>
        <p:spPr>
          <a:xfrm>
            <a:off x="6897925" y="2597675"/>
            <a:ext cx="1524974" cy="20124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57200" y="780738"/>
            <a:ext cx="4641600" cy="59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COVID-19 Trends and Stats</a:t>
            </a:r>
            <a:endParaRPr sz="2400" b="1">
              <a:solidFill>
                <a:srgbClr val="434343"/>
              </a:solidFill>
              <a:latin typeface="Montserrat"/>
              <a:ea typeface="Montserrat"/>
              <a:cs typeface="Montserrat"/>
              <a:sym typeface="Montserrat"/>
            </a:endParaRPr>
          </a:p>
        </p:txBody>
      </p:sp>
      <p:sp>
        <p:nvSpPr>
          <p:cNvPr id="106" name="Google Shape;106;p19"/>
          <p:cNvSpPr txBox="1"/>
          <p:nvPr/>
        </p:nvSpPr>
        <p:spPr>
          <a:xfrm>
            <a:off x="457200" y="1380944"/>
            <a:ext cx="5749200" cy="3697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sz="1500">
                <a:solidFill>
                  <a:srgbClr val="434343"/>
                </a:solidFill>
                <a:latin typeface="Montserrat SemiBold"/>
                <a:ea typeface="Montserrat SemiBold"/>
                <a:cs typeface="Montserrat SemiBold"/>
                <a:sym typeface="Montserrat SemiBold"/>
              </a:rPr>
              <a:t>Customer behaviour is shifting</a:t>
            </a:r>
            <a:endParaRPr sz="1200">
              <a:solidFill>
                <a:srgbClr val="434343"/>
              </a:solidFill>
              <a:latin typeface="Montserrat"/>
              <a:ea typeface="Montserrat"/>
              <a:cs typeface="Montserrat"/>
              <a:sym typeface="Montserrat"/>
            </a:endParaRPr>
          </a:p>
          <a:p>
            <a:pPr marL="27432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30% of respondents say they are shopping less frequently in-store</a:t>
            </a:r>
            <a:endParaRPr sz="1200">
              <a:solidFill>
                <a:srgbClr val="434343"/>
              </a:solidFill>
              <a:latin typeface="Montserrat Medium"/>
              <a:ea typeface="Montserrat Medium"/>
              <a:cs typeface="Montserrat Medium"/>
              <a:sym typeface="Montserrat Medium"/>
            </a:endParaRPr>
          </a:p>
          <a:p>
            <a:pPr marL="274320" marR="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21% of respondents say they are shopping more frequently online</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49% are concerned about receiving apparel or other products that were produced in impacted areas</a:t>
            </a:r>
            <a:endParaRPr sz="1200">
              <a:solidFill>
                <a:srgbClr val="434343"/>
              </a:solidFill>
              <a:latin typeface="Montserrat Medium"/>
              <a:ea typeface="Montserrat Medium"/>
              <a:cs typeface="Montserrat Medium"/>
              <a:sym typeface="Montserrat Medium"/>
            </a:endParaRPr>
          </a:p>
          <a:p>
            <a:pPr marL="0" lvl="0" indent="0" algn="l" rtl="0">
              <a:lnSpc>
                <a:spcPct val="125000"/>
              </a:lnSpc>
              <a:spcBef>
                <a:spcPts val="1500"/>
              </a:spcBef>
              <a:spcAft>
                <a:spcPts val="0"/>
              </a:spcAft>
              <a:buNone/>
            </a:pPr>
            <a:r>
              <a:rPr lang="en" sz="1500">
                <a:solidFill>
                  <a:srgbClr val="434343"/>
                </a:solidFill>
                <a:latin typeface="Montserrat SemiBold"/>
                <a:ea typeface="Montserrat SemiBold"/>
                <a:cs typeface="Montserrat SemiBold"/>
                <a:sym typeface="Montserrat SemiBold"/>
              </a:rPr>
              <a:t>Alternatives for in-store experience are rising</a:t>
            </a:r>
            <a:endParaRPr sz="1200">
              <a:solidFill>
                <a:srgbClr val="434343"/>
              </a:solidFill>
              <a:latin typeface="Montserrat"/>
              <a:ea typeface="Montserrat"/>
              <a:cs typeface="Montserrat"/>
              <a:sym typeface="Montserrat"/>
            </a:endParaRPr>
          </a:p>
          <a:p>
            <a:pPr marL="27432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29% are taking advantage of BOPIS services to get products delivered without going in-store</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18% using curbside pickup</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17% using subscription services</a:t>
            </a:r>
            <a:endParaRPr sz="1200">
              <a:solidFill>
                <a:srgbClr val="434343"/>
              </a:solidFill>
              <a:latin typeface="Montserrat Medium"/>
              <a:ea typeface="Montserrat Medium"/>
              <a:cs typeface="Montserrat Medium"/>
              <a:sym typeface="Montserrat Medium"/>
            </a:endParaRPr>
          </a:p>
          <a:p>
            <a:pPr marL="274320" lvl="0" indent="-213359" algn="l" rtl="0">
              <a:lnSpc>
                <a:spcPct val="125000"/>
              </a:lnSpc>
              <a:spcBef>
                <a:spcPts val="300"/>
              </a:spcBef>
              <a:spcAft>
                <a:spcPts val="0"/>
              </a:spcAft>
              <a:buClr>
                <a:srgbClr val="434343"/>
              </a:buClr>
              <a:buSzPts val="1200"/>
              <a:buFont typeface="Montserrat Medium"/>
              <a:buChar char="●"/>
            </a:pPr>
            <a:r>
              <a:rPr lang="en" sz="1200">
                <a:solidFill>
                  <a:srgbClr val="434343"/>
                </a:solidFill>
                <a:latin typeface="Montserrat Medium"/>
                <a:ea typeface="Montserrat Medium"/>
                <a:cs typeface="Montserrat Medium"/>
                <a:sym typeface="Montserrat Medium"/>
              </a:rPr>
              <a:t>13% opting for auto-ship</a:t>
            </a:r>
            <a:endParaRPr sz="1200">
              <a:solidFill>
                <a:srgbClr val="434343"/>
              </a:solidFill>
              <a:latin typeface="Montserrat Medium"/>
              <a:ea typeface="Montserrat Medium"/>
              <a:cs typeface="Montserrat Medium"/>
              <a:sym typeface="Montserrat Medium"/>
            </a:endParaRPr>
          </a:p>
          <a:p>
            <a:pPr marL="0" lvl="0" indent="0" algn="l" rtl="0">
              <a:lnSpc>
                <a:spcPct val="125000"/>
              </a:lnSpc>
              <a:spcBef>
                <a:spcPts val="500"/>
              </a:spcBef>
              <a:spcAft>
                <a:spcPts val="0"/>
              </a:spcAft>
              <a:buNone/>
            </a:pPr>
            <a:r>
              <a:rPr lang="en" sz="1000" i="1">
                <a:solidFill>
                  <a:srgbClr val="434343"/>
                </a:solidFill>
                <a:latin typeface="Montserrat"/>
                <a:ea typeface="Montserrat"/>
                <a:cs typeface="Montserrat"/>
                <a:sym typeface="Montserrat"/>
              </a:rPr>
              <a:t>* Features: In-store and schedule pickup</a:t>
            </a:r>
            <a:endParaRPr sz="1000">
              <a:solidFill>
                <a:srgbClr val="434343"/>
              </a:solidFill>
              <a:latin typeface="Montserrat SemiBold"/>
              <a:ea typeface="Montserrat SemiBold"/>
              <a:cs typeface="Montserrat SemiBold"/>
              <a:sym typeface="Montserrat SemiBold"/>
            </a:endParaRPr>
          </a:p>
        </p:txBody>
      </p:sp>
      <p:sp>
        <p:nvSpPr>
          <p:cNvPr id="107" name="Google Shape;107;p19"/>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108" name="Google Shape;108;p19"/>
          <p:cNvPicPr preferRelativeResize="0"/>
          <p:nvPr/>
        </p:nvPicPr>
        <p:blipFill>
          <a:blip r:embed="rId3">
            <a:alphaModFix/>
          </a:blip>
          <a:stretch>
            <a:fillRect/>
          </a:stretch>
        </p:blipFill>
        <p:spPr>
          <a:xfrm>
            <a:off x="6566025" y="2464275"/>
            <a:ext cx="2016223" cy="2145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12"/>
        <p:cNvGrpSpPr/>
        <p:nvPr/>
      </p:nvGrpSpPr>
      <p:grpSpPr>
        <a:xfrm>
          <a:off x="0" y="0"/>
          <a:ext cx="0" cy="0"/>
          <a:chOff x="0" y="0"/>
          <a:chExt cx="0" cy="0"/>
        </a:xfrm>
      </p:grpSpPr>
      <p:sp>
        <p:nvSpPr>
          <p:cNvPr id="113" name="Google Shape;113;p20"/>
          <p:cNvSpPr/>
          <p:nvPr/>
        </p:nvSpPr>
        <p:spPr>
          <a:xfrm>
            <a:off x="519875" y="1400700"/>
            <a:ext cx="8104200" cy="2977500"/>
          </a:xfrm>
          <a:prstGeom prst="rect">
            <a:avLst/>
          </a:prstGeom>
          <a:solidFill>
            <a:srgbClr val="FFFFFF"/>
          </a:solidFill>
          <a:ln>
            <a:noFill/>
          </a:ln>
          <a:effectLst>
            <a:outerShdw blurRad="214313"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0"/>
          <p:cNvSpPr txBox="1">
            <a:spLocks noGrp="1"/>
          </p:cNvSpPr>
          <p:nvPr>
            <p:ph type="title"/>
          </p:nvPr>
        </p:nvSpPr>
        <p:spPr>
          <a:xfrm>
            <a:off x="457200" y="780738"/>
            <a:ext cx="6936900" cy="59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eCommerce Sales by Category</a:t>
            </a:r>
            <a:endParaRPr sz="2400" b="1">
              <a:solidFill>
                <a:srgbClr val="434343"/>
              </a:solidFill>
              <a:latin typeface="Montserrat"/>
              <a:ea typeface="Montserrat"/>
              <a:cs typeface="Montserrat"/>
              <a:sym typeface="Montserrat"/>
            </a:endParaRPr>
          </a:p>
        </p:txBody>
      </p:sp>
      <p:sp>
        <p:nvSpPr>
          <p:cNvPr id="115" name="Google Shape;115;p20"/>
          <p:cNvSpPr txBox="1"/>
          <p:nvPr/>
        </p:nvSpPr>
        <p:spPr>
          <a:xfrm>
            <a:off x="457200" y="4545975"/>
            <a:ext cx="7905300" cy="35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dirty="0">
                <a:solidFill>
                  <a:srgbClr val="434343"/>
                </a:solidFill>
                <a:latin typeface="Montserrat"/>
                <a:ea typeface="Montserrat"/>
                <a:cs typeface="Montserrat"/>
                <a:sym typeface="Montserrat"/>
              </a:rPr>
              <a:t>According to </a:t>
            </a:r>
            <a:r>
              <a:rPr lang="en" sz="800" dirty="0">
                <a:solidFill>
                  <a:srgbClr val="434343"/>
                </a:solidFill>
                <a:latin typeface="Montserrat"/>
                <a:sym typeface="Montserrat"/>
                <a:hlinkClick r:id="rId3">
                  <a:extLst>
                    <a:ext uri="{A12FA001-AC4F-418D-AE19-62706E023703}">
                      <ahyp:hlinkClr xmlns:ahyp="http://schemas.microsoft.com/office/drawing/2018/hyperlinkcolor" val="tx"/>
                    </a:ext>
                  </a:extLst>
                </a:hlinkClick>
              </a:rPr>
              <a:t>Common thread collective</a:t>
            </a:r>
            <a:r>
              <a:rPr lang="en" sz="800" dirty="0">
                <a:solidFill>
                  <a:srgbClr val="434343"/>
                </a:solidFill>
                <a:latin typeface="Montserrat"/>
                <a:ea typeface="Montserrat"/>
                <a:cs typeface="Montserrat"/>
                <a:sym typeface="Montserrat"/>
              </a:rPr>
              <a:t>, Aggregated via ShipBob, ShipHero, Attentive, Stackline, CTC, Klaviyo &amp; Adobe</a:t>
            </a:r>
            <a:endParaRPr sz="800" dirty="0">
              <a:solidFill>
                <a:srgbClr val="434343"/>
              </a:solidFill>
              <a:latin typeface="Montserrat"/>
              <a:ea typeface="Montserrat"/>
              <a:cs typeface="Montserrat"/>
              <a:sym typeface="Montserrat"/>
            </a:endParaRPr>
          </a:p>
          <a:p>
            <a:pPr marL="0" lvl="0" indent="0" algn="l" rtl="0">
              <a:lnSpc>
                <a:spcPct val="115000"/>
              </a:lnSpc>
              <a:spcBef>
                <a:spcPts val="0"/>
              </a:spcBef>
              <a:spcAft>
                <a:spcPts val="0"/>
              </a:spcAft>
              <a:buNone/>
            </a:pPr>
            <a:br>
              <a:rPr lang="en" sz="1200" dirty="0">
                <a:solidFill>
                  <a:srgbClr val="FFFFFF"/>
                </a:solidFill>
                <a:latin typeface="Montserrat"/>
                <a:ea typeface="Montserrat"/>
                <a:cs typeface="Montserrat"/>
                <a:sym typeface="Montserrat"/>
              </a:rPr>
            </a:br>
            <a:endParaRPr sz="1000" dirty="0">
              <a:solidFill>
                <a:schemeClr val="lt1"/>
              </a:solidFill>
              <a:latin typeface="Montserrat"/>
              <a:ea typeface="Montserrat"/>
              <a:cs typeface="Montserrat"/>
              <a:sym typeface="Montserrat"/>
            </a:endParaRPr>
          </a:p>
        </p:txBody>
      </p:sp>
      <p:sp>
        <p:nvSpPr>
          <p:cNvPr id="116" name="Google Shape;116;p20"/>
          <p:cNvSpPr txBox="1"/>
          <p:nvPr/>
        </p:nvSpPr>
        <p:spPr>
          <a:xfrm>
            <a:off x="5825300" y="2744525"/>
            <a:ext cx="2395800" cy="780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400">
                <a:solidFill>
                  <a:srgbClr val="434343"/>
                </a:solidFill>
                <a:latin typeface="Montserrat ExtraBold"/>
                <a:ea typeface="Montserrat ExtraBold"/>
                <a:cs typeface="Montserrat ExtraBold"/>
                <a:sym typeface="Montserrat ExtraBold"/>
              </a:rPr>
              <a:t>+52.2% </a:t>
            </a:r>
            <a:br>
              <a:rPr lang="en" sz="2800">
                <a:solidFill>
                  <a:srgbClr val="434343"/>
                </a:solidFill>
                <a:latin typeface="Montserrat SemiBold"/>
                <a:ea typeface="Montserrat SemiBold"/>
                <a:cs typeface="Montserrat SemiBold"/>
                <a:sym typeface="Montserrat SemiBold"/>
              </a:rPr>
            </a:br>
            <a:r>
              <a:rPr lang="en" sz="1200">
                <a:solidFill>
                  <a:srgbClr val="434343"/>
                </a:solidFill>
                <a:latin typeface="Montserrat"/>
                <a:ea typeface="Montserrat"/>
                <a:cs typeface="Montserrat"/>
                <a:sym typeface="Montserrat"/>
              </a:rPr>
              <a:t>eCommerce</a:t>
            </a:r>
            <a:br>
              <a:rPr lang="en" sz="1200">
                <a:solidFill>
                  <a:srgbClr val="434343"/>
                </a:solidFill>
                <a:latin typeface="Montserrat"/>
                <a:ea typeface="Montserrat"/>
                <a:cs typeface="Montserrat"/>
                <a:sym typeface="Montserrat"/>
              </a:rPr>
            </a:br>
            <a:r>
              <a:rPr lang="en" sz="1200">
                <a:solidFill>
                  <a:srgbClr val="434343"/>
                </a:solidFill>
                <a:latin typeface="Montserrat"/>
                <a:ea typeface="Montserrat"/>
                <a:cs typeface="Montserrat"/>
                <a:sym typeface="Montserrat"/>
              </a:rPr>
              <a:t>consumer sales</a:t>
            </a:r>
            <a:endParaRPr sz="900">
              <a:solidFill>
                <a:srgbClr val="434343"/>
              </a:solidFill>
              <a:latin typeface="Montserrat"/>
              <a:ea typeface="Montserrat"/>
              <a:cs typeface="Montserrat"/>
              <a:sym typeface="Montserrat"/>
            </a:endParaRPr>
          </a:p>
        </p:txBody>
      </p:sp>
      <p:grpSp>
        <p:nvGrpSpPr>
          <p:cNvPr id="117" name="Google Shape;117;p20"/>
          <p:cNvGrpSpPr/>
          <p:nvPr/>
        </p:nvGrpSpPr>
        <p:grpSpPr>
          <a:xfrm rot="10800000">
            <a:off x="6830754" y="2253475"/>
            <a:ext cx="384900" cy="384900"/>
            <a:chOff x="7267650" y="1968650"/>
            <a:chExt cx="384900" cy="384900"/>
          </a:xfrm>
        </p:grpSpPr>
        <p:sp>
          <p:nvSpPr>
            <p:cNvPr id="118" name="Google Shape;118;p20"/>
            <p:cNvSpPr/>
            <p:nvPr/>
          </p:nvSpPr>
          <p:spPr>
            <a:xfrm>
              <a:off x="7267650" y="1968650"/>
              <a:ext cx="384900" cy="384900"/>
            </a:xfrm>
            <a:prstGeom prst="ellipse">
              <a:avLst/>
            </a:prstGeom>
            <a:gradFill>
              <a:gsLst>
                <a:gs pos="0">
                  <a:srgbClr val="21B3D1"/>
                </a:gs>
                <a:gs pos="100000">
                  <a:srgbClr val="C4ECAF"/>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9" name="Google Shape;119;p20"/>
            <p:cNvSpPr/>
            <p:nvPr/>
          </p:nvSpPr>
          <p:spPr>
            <a:xfrm rot="10800000">
              <a:off x="7378950" y="2072450"/>
              <a:ext cx="162300" cy="177300"/>
            </a:xfrm>
            <a:prstGeom prst="upArrow">
              <a:avLst>
                <a:gd name="adj1" fmla="val 43561"/>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20"/>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121" name="Google Shape;121;p20"/>
          <p:cNvPicPr preferRelativeResize="0"/>
          <p:nvPr/>
        </p:nvPicPr>
        <p:blipFill>
          <a:blip r:embed="rId4">
            <a:alphaModFix/>
          </a:blip>
          <a:stretch>
            <a:fillRect/>
          </a:stretch>
        </p:blipFill>
        <p:spPr>
          <a:xfrm>
            <a:off x="519875" y="1400700"/>
            <a:ext cx="4927856" cy="2977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6225" y="1417200"/>
            <a:ext cx="8511600" cy="230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solidFill>
                  <a:srgbClr val="434343"/>
                </a:solidFill>
                <a:latin typeface="Montserrat"/>
                <a:ea typeface="Montserrat"/>
                <a:cs typeface="Montserrat"/>
                <a:sym typeface="Montserrat"/>
              </a:rPr>
              <a:t>Get Your First Sale</a:t>
            </a:r>
            <a:endParaRPr sz="5000" b="1">
              <a:solidFill>
                <a:srgbClr val="434343"/>
              </a:solidFill>
              <a:latin typeface="Montserrat"/>
              <a:ea typeface="Montserrat"/>
              <a:cs typeface="Montserrat"/>
              <a:sym typeface="Montserrat"/>
            </a:endParaRPr>
          </a:p>
        </p:txBody>
      </p:sp>
      <p:sp>
        <p:nvSpPr>
          <p:cNvPr id="127" name="Google Shape;127;p21"/>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EFCF9"/>
            </a:gs>
            <a:gs pos="100000">
              <a:srgbClr val="F6E5CE"/>
            </a:gs>
          </a:gsLst>
          <a:lin ang="5400012" scaled="0"/>
        </a:gradFill>
        <a:effectLst/>
      </p:bgPr>
    </p:bg>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457200" y="685800"/>
            <a:ext cx="6326700" cy="55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rgbClr val="434343"/>
                </a:solidFill>
                <a:latin typeface="Montserrat"/>
                <a:ea typeface="Montserrat"/>
                <a:cs typeface="Montserrat"/>
                <a:sym typeface="Montserrat"/>
              </a:rPr>
              <a:t>Get Your First Sale: Launch</a:t>
            </a:r>
            <a:endParaRPr sz="2400" b="1">
              <a:solidFill>
                <a:srgbClr val="434343"/>
              </a:solidFill>
              <a:latin typeface="Montserrat"/>
              <a:ea typeface="Montserrat"/>
              <a:cs typeface="Montserrat"/>
              <a:sym typeface="Montserrat"/>
            </a:endParaRPr>
          </a:p>
        </p:txBody>
      </p:sp>
      <p:sp>
        <p:nvSpPr>
          <p:cNvPr id="133" name="Google Shape;133;p22"/>
          <p:cNvSpPr txBox="1"/>
          <p:nvPr/>
        </p:nvSpPr>
        <p:spPr>
          <a:xfrm>
            <a:off x="457200" y="1467000"/>
            <a:ext cx="5684100" cy="2580300"/>
          </a:xfrm>
          <a:prstGeom prst="rect">
            <a:avLst/>
          </a:prstGeom>
          <a:noFill/>
          <a:ln>
            <a:noFill/>
          </a:ln>
        </p:spPr>
        <p:txBody>
          <a:bodyPr spcFirstLastPara="1" wrap="square" lIns="91425" tIns="91425" rIns="91425" bIns="91425" anchor="t" anchorCtr="0">
            <a:noAutofit/>
          </a:bodyPr>
          <a:lstStyle/>
          <a:p>
            <a:pPr marL="274320" lvl="0" indent="-226059" algn="l" rtl="0">
              <a:lnSpc>
                <a:spcPct val="125000"/>
              </a:lnSpc>
              <a:spcBef>
                <a:spcPts val="0"/>
              </a:spcBef>
              <a:spcAft>
                <a:spcPts val="0"/>
              </a:spcAft>
              <a:buClr>
                <a:srgbClr val="434343"/>
              </a:buClr>
              <a:buSzPts val="1400"/>
              <a:buFont typeface="Montserrat Medium"/>
              <a:buChar char="●"/>
            </a:pPr>
            <a:r>
              <a:rPr lang="en" dirty="0">
                <a:solidFill>
                  <a:srgbClr val="434343"/>
                </a:solidFill>
                <a:latin typeface="Montserrat Medium"/>
                <a:ea typeface="Montserrat Medium"/>
                <a:cs typeface="Montserrat Medium"/>
                <a:sym typeface="Montserrat Medium"/>
              </a:rPr>
              <a:t>Launch checklist:</a:t>
            </a:r>
            <a:endParaRPr dirty="0">
              <a:solidFill>
                <a:srgbClr val="434343"/>
              </a:solidFill>
              <a:latin typeface="Montserrat Medium"/>
              <a:ea typeface="Montserrat Medium"/>
              <a:cs typeface="Montserrat Medium"/>
              <a:sym typeface="Montserrat Medium"/>
            </a:endParaRPr>
          </a:p>
          <a:p>
            <a:pPr marL="502919" lvl="1" indent="-226059" algn="l" rtl="0">
              <a:lnSpc>
                <a:spcPct val="125000"/>
              </a:lnSpc>
              <a:spcBef>
                <a:spcPts val="300"/>
              </a:spcBef>
              <a:spcAft>
                <a:spcPts val="0"/>
              </a:spcAft>
              <a:buClr>
                <a:srgbClr val="434343"/>
              </a:buClr>
              <a:buSzPts val="1400"/>
              <a:buFont typeface="Montserrat"/>
              <a:buChar char="○"/>
            </a:pPr>
            <a:r>
              <a:rPr lang="en" dirty="0">
                <a:solidFill>
                  <a:srgbClr val="434343"/>
                </a:solidFill>
                <a:latin typeface="Montserrat"/>
                <a:ea typeface="Montserrat"/>
                <a:cs typeface="Montserrat"/>
                <a:sym typeface="Montserrat"/>
              </a:rPr>
              <a:t>Add a Store</a:t>
            </a:r>
            <a:endParaRPr dirty="0">
              <a:solidFill>
                <a:srgbClr val="434343"/>
              </a:solidFill>
              <a:latin typeface="Montserrat"/>
              <a:ea typeface="Montserrat"/>
              <a:cs typeface="Montserrat"/>
              <a:sym typeface="Montserrat"/>
            </a:endParaRPr>
          </a:p>
          <a:p>
            <a:pPr marL="502919" lvl="1" indent="-226059" algn="l" rtl="0">
              <a:lnSpc>
                <a:spcPct val="125000"/>
              </a:lnSpc>
              <a:spcBef>
                <a:spcPts val="0"/>
              </a:spcBef>
              <a:spcAft>
                <a:spcPts val="0"/>
              </a:spcAft>
              <a:buClr>
                <a:srgbClr val="434343"/>
              </a:buClr>
              <a:buSzPts val="1400"/>
              <a:buFont typeface="Montserrat"/>
              <a:buChar char="○"/>
            </a:pPr>
            <a:r>
              <a:rPr lang="en" dirty="0">
                <a:solidFill>
                  <a:srgbClr val="434343"/>
                </a:solidFill>
                <a:latin typeface="Montserrat"/>
                <a:ea typeface="Montserrat"/>
                <a:cs typeface="Montserrat"/>
                <a:sym typeface="Montserrat"/>
              </a:rPr>
              <a:t>Add Products</a:t>
            </a:r>
            <a:endParaRPr dirty="0">
              <a:solidFill>
                <a:srgbClr val="434343"/>
              </a:solidFill>
              <a:latin typeface="Montserrat"/>
              <a:ea typeface="Montserrat"/>
              <a:cs typeface="Montserrat"/>
              <a:sym typeface="Montserrat"/>
            </a:endParaRPr>
          </a:p>
          <a:p>
            <a:pPr marL="502919" lvl="1" indent="-226059" algn="l" rtl="0">
              <a:lnSpc>
                <a:spcPct val="125000"/>
              </a:lnSpc>
              <a:spcBef>
                <a:spcPts val="0"/>
              </a:spcBef>
              <a:spcAft>
                <a:spcPts val="0"/>
              </a:spcAft>
              <a:buClr>
                <a:srgbClr val="434343"/>
              </a:buClr>
              <a:buSzPts val="1400"/>
              <a:buFont typeface="Montserrat"/>
              <a:buChar char="○"/>
            </a:pPr>
            <a:r>
              <a:rPr lang="en" dirty="0">
                <a:solidFill>
                  <a:srgbClr val="434343"/>
                </a:solidFill>
                <a:latin typeface="Montserrat"/>
                <a:ea typeface="Montserrat"/>
                <a:cs typeface="Montserrat"/>
                <a:sym typeface="Montserrat"/>
              </a:rPr>
              <a:t>Configure Shipping</a:t>
            </a:r>
            <a:endParaRPr dirty="0">
              <a:solidFill>
                <a:srgbClr val="434343"/>
              </a:solidFill>
              <a:latin typeface="Montserrat"/>
              <a:ea typeface="Montserrat"/>
              <a:cs typeface="Montserrat"/>
              <a:sym typeface="Montserrat"/>
            </a:endParaRPr>
          </a:p>
          <a:p>
            <a:pPr marL="502919" lvl="1" indent="-226059" algn="l" rtl="0">
              <a:lnSpc>
                <a:spcPct val="125000"/>
              </a:lnSpc>
              <a:spcBef>
                <a:spcPts val="0"/>
              </a:spcBef>
              <a:spcAft>
                <a:spcPts val="0"/>
              </a:spcAft>
              <a:buClr>
                <a:srgbClr val="434343"/>
              </a:buClr>
              <a:buSzPts val="1400"/>
              <a:buFont typeface="Montserrat"/>
              <a:buChar char="○"/>
            </a:pPr>
            <a:r>
              <a:rPr lang="en" dirty="0">
                <a:solidFill>
                  <a:srgbClr val="434343"/>
                </a:solidFill>
                <a:latin typeface="Montserrat"/>
                <a:ea typeface="Montserrat"/>
                <a:cs typeface="Montserrat"/>
                <a:sym typeface="Montserrat"/>
              </a:rPr>
              <a:t>Set up Payment Options</a:t>
            </a:r>
            <a:endParaRPr dirty="0">
              <a:solidFill>
                <a:srgbClr val="434343"/>
              </a:solidFill>
              <a:latin typeface="Montserrat"/>
              <a:ea typeface="Montserrat"/>
              <a:cs typeface="Montserrat"/>
              <a:sym typeface="Montserrat"/>
            </a:endParaRPr>
          </a:p>
          <a:p>
            <a:pPr marL="502919" lvl="1" indent="-226059" algn="l" rtl="0">
              <a:lnSpc>
                <a:spcPct val="125000"/>
              </a:lnSpc>
              <a:spcBef>
                <a:spcPts val="0"/>
              </a:spcBef>
              <a:spcAft>
                <a:spcPts val="0"/>
              </a:spcAft>
              <a:buClr>
                <a:srgbClr val="434343"/>
              </a:buClr>
              <a:buSzPts val="1400"/>
              <a:buFont typeface="Montserrat"/>
              <a:buChar char="○"/>
            </a:pPr>
            <a:r>
              <a:rPr lang="en" dirty="0">
                <a:solidFill>
                  <a:srgbClr val="434343"/>
                </a:solidFill>
                <a:latin typeface="Montserrat"/>
                <a:ea typeface="Montserrat"/>
                <a:cs typeface="Montserrat"/>
                <a:sym typeface="Montserrat"/>
              </a:rPr>
              <a:t>Set up Taxes</a:t>
            </a:r>
            <a:endParaRPr dirty="0">
              <a:solidFill>
                <a:srgbClr val="434343"/>
              </a:solidFill>
              <a:latin typeface="Montserrat"/>
              <a:ea typeface="Montserrat"/>
              <a:cs typeface="Montserrat"/>
              <a:sym typeface="Montserrat"/>
            </a:endParaRPr>
          </a:p>
          <a:p>
            <a:pPr marL="274320" lvl="0" indent="-226059" algn="l" rtl="0">
              <a:lnSpc>
                <a:spcPct val="125000"/>
              </a:lnSpc>
              <a:spcBef>
                <a:spcPts val="500"/>
              </a:spcBef>
              <a:spcAft>
                <a:spcPts val="0"/>
              </a:spcAft>
              <a:buClr>
                <a:srgbClr val="434343"/>
              </a:buClr>
              <a:buSzPts val="1400"/>
              <a:buFont typeface="Montserrat Medium"/>
              <a:buChar char="●"/>
            </a:pPr>
            <a:r>
              <a:rPr lang="en" dirty="0">
                <a:solidFill>
                  <a:srgbClr val="434343"/>
                </a:solidFill>
                <a:latin typeface="Montserrat Medium"/>
                <a:ea typeface="Montserrat Medium"/>
                <a:cs typeface="Montserrat Medium"/>
                <a:sym typeface="Montserrat Medium"/>
              </a:rPr>
              <a:t>See </a:t>
            </a:r>
            <a:r>
              <a:rPr lang="en" dirty="0">
                <a:solidFill>
                  <a:srgbClr val="434343"/>
                </a:solidFill>
                <a:latin typeface="Montserrat Medium"/>
                <a:sym typeface="Montserrat Medium"/>
                <a:hlinkClick r:id="rId3">
                  <a:extLst>
                    <a:ext uri="{A12FA001-AC4F-418D-AE19-62706E023703}">
                      <ahyp:hlinkClr xmlns:ahyp="http://schemas.microsoft.com/office/drawing/2018/hyperlinkcolor" val="tx"/>
                    </a:ext>
                  </a:extLst>
                </a:hlinkClick>
              </a:rPr>
              <a:t>eCommerce: Getting Started</a:t>
            </a:r>
            <a:endParaRPr dirty="0">
              <a:solidFill>
                <a:srgbClr val="434343"/>
              </a:solidFill>
              <a:latin typeface="Montserrat Medium"/>
              <a:sym typeface="Montserrat Medium"/>
            </a:endParaRPr>
          </a:p>
        </p:txBody>
      </p:sp>
      <p:sp>
        <p:nvSpPr>
          <p:cNvPr id="134" name="Google Shape;134;p22"/>
          <p:cNvSpPr txBox="1"/>
          <p:nvPr/>
        </p:nvSpPr>
        <p:spPr>
          <a:xfrm>
            <a:off x="323400" y="234099"/>
            <a:ext cx="921900" cy="336300"/>
          </a:xfrm>
          <a:prstGeom prst="rect">
            <a:avLst/>
          </a:prstGeom>
          <a:solidFill>
            <a:srgbClr val="F6E5C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i="0" u="none" strike="noStrike" cap="none">
                <a:solidFill>
                  <a:srgbClr val="000E31"/>
                </a:solidFill>
                <a:latin typeface="Montserrat"/>
                <a:ea typeface="Montserrat"/>
                <a:cs typeface="Montserrat"/>
                <a:sym typeface="Montserrat"/>
              </a:rPr>
              <a:t>Your Logo</a:t>
            </a:r>
            <a:endParaRPr sz="900" b="1" i="0" u="none" strike="noStrike" cap="none">
              <a:solidFill>
                <a:srgbClr val="000E31"/>
              </a:solidFill>
              <a:latin typeface="Montserrat"/>
              <a:ea typeface="Montserrat"/>
              <a:cs typeface="Montserrat"/>
              <a:sym typeface="Montserrat"/>
            </a:endParaRPr>
          </a:p>
        </p:txBody>
      </p:sp>
      <p:pic>
        <p:nvPicPr>
          <p:cNvPr id="135" name="Google Shape;135;p22"/>
          <p:cNvPicPr preferRelativeResize="0"/>
          <p:nvPr/>
        </p:nvPicPr>
        <p:blipFill>
          <a:blip r:embed="rId4">
            <a:alphaModFix/>
          </a:blip>
          <a:stretch>
            <a:fillRect/>
          </a:stretch>
        </p:blipFill>
        <p:spPr>
          <a:xfrm>
            <a:off x="5933050" y="1161750"/>
            <a:ext cx="2535124" cy="326825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940</Words>
  <Application>Microsoft Office PowerPoint</Application>
  <PresentationFormat>On-screen Show (16:9)</PresentationFormat>
  <Paragraphs>118</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Montserrat SemiBold</vt:lpstr>
      <vt:lpstr>Calibri</vt:lpstr>
      <vt:lpstr>Arial</vt:lpstr>
      <vt:lpstr>Montserrat Medium</vt:lpstr>
      <vt:lpstr>Montserrat</vt:lpstr>
      <vt:lpstr>Montserrat ExtraBold</vt:lpstr>
      <vt:lpstr>Simple Light</vt:lpstr>
      <vt:lpstr>PowerPoint Presentation</vt:lpstr>
      <vt:lpstr>Agenda</vt:lpstr>
      <vt:lpstr>Why eCommerce?</vt:lpstr>
      <vt:lpstr>Trends and Stats</vt:lpstr>
      <vt:lpstr>eCommerce Trends and Stats</vt:lpstr>
      <vt:lpstr>COVID-19 Trends and Stats</vt:lpstr>
      <vt:lpstr>eCommerce Sales by Category</vt:lpstr>
      <vt:lpstr>Get Your First Sale</vt:lpstr>
      <vt:lpstr>Get Your First Sale: Launch</vt:lpstr>
      <vt:lpstr>Get Your First Sale: Promote</vt:lpstr>
      <vt:lpstr>Features and Offers</vt:lpstr>
      <vt:lpstr>Our Special Offer Store</vt:lpstr>
      <vt:lpstr>Store Details</vt:lpstr>
      <vt:lpstr>Especially for Restaurants</vt:lpstr>
      <vt:lpstr>Let’s Talk About It</vt:lpstr>
      <vt:lpstr>Benefits vs. Shopify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DudaLenovo</cp:lastModifiedBy>
  <cp:revision>1</cp:revision>
  <dcterms:modified xsi:type="dcterms:W3CDTF">2020-05-17T12:54:56Z</dcterms:modified>
</cp:coreProperties>
</file>