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3" r:id="rId5"/>
  </p:sldMasterIdLst>
  <p:notesMasterIdLst>
    <p:notesMasterId r:id="rId6"/>
  </p:notesMasterIdLst>
  <p:sldIdLst>
    <p:sldId id="256" r:id="rId7"/>
    <p:sldId id="257" r:id="rId8"/>
    <p:sldId id="258" r:id="rId9"/>
    <p:sldId id="259" r:id="rId10"/>
    <p:sldId id="260" r:id="rId11"/>
    <p:sldId id="261" r:id="rId12"/>
    <p:sldId id="262" r:id="rId13"/>
  </p:sldIdLst>
  <p:sldSz cy="7658100" cx="9944100"/>
  <p:notesSz cx="9944100" cy="7658100"/>
  <p:embeddedFontLst>
    <p:embeddedFont>
      <p:font typeface="Montserrat SemiBold"/>
      <p:regular r:id="rId14"/>
      <p:bold r:id="rId15"/>
      <p:italic r:id="rId16"/>
      <p:boldItalic r:id="rId17"/>
    </p:embeddedFont>
    <p:embeddedFont>
      <p:font typeface="Montserrat Black"/>
      <p:bold r:id="rId18"/>
      <p:boldItalic r:id="rId19"/>
    </p:embeddedFont>
    <p:embeddedFont>
      <p:font typeface="Montserrat"/>
      <p:regular r:id="rId20"/>
      <p:bold r:id="rId21"/>
      <p:italic r:id="rId22"/>
      <p:boldItalic r:id="rId23"/>
    </p:embeddedFont>
    <p:embeddedFont>
      <p:font typeface="Montserrat Light"/>
      <p:regular r:id="rId24"/>
      <p:bold r:id="rId25"/>
      <p:italic r:id="rId26"/>
      <p:boldItalic r:id="rId27"/>
    </p:embeddedFont>
    <p:embeddedFont>
      <p:font typeface="Open Sans SemiBold"/>
      <p:regular r:id="rId28"/>
      <p:bold r:id="rId29"/>
      <p:italic r:id="rId30"/>
      <p:boldItalic r:id="rId31"/>
    </p:embeddedFont>
    <p:embeddedFont>
      <p:font typeface="Open Sans ExtraBold"/>
      <p:bold r:id="rId32"/>
      <p:boldItalic r:id="rId33"/>
    </p:embeddedFont>
    <p:embeddedFont>
      <p:font typeface="Open Sans Light"/>
      <p:regular r:id="rId34"/>
      <p:bold r:id="rId35"/>
      <p:italic r:id="rId36"/>
      <p:boldItalic r:id="rId37"/>
    </p:embeddedFon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144">
          <p15:clr>
            <a:srgbClr val="9AA0A6"/>
          </p15:clr>
        </p15:guide>
        <p15:guide id="2" orient="horz" pos="72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A890F0F-E16C-4916-95A8-4E4C7A5F8770}">
  <a:tblStyle styleId="{DA890F0F-E16C-4916-95A8-4E4C7A5F8770}"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44"/>
        <p:guide pos="72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font" Target="fonts/Montserrat-regular.fntdata"/><Relationship Id="rId41" Type="http://schemas.openxmlformats.org/officeDocument/2006/relationships/font" Target="fonts/OpenSans-boldItalic.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MontserratLight-regular.fntdata"/><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Light-italic.fntdata"/><Relationship Id="rId25" Type="http://schemas.openxmlformats.org/officeDocument/2006/relationships/font" Target="fonts/MontserratLight-bold.fntdata"/><Relationship Id="rId28" Type="http://schemas.openxmlformats.org/officeDocument/2006/relationships/font" Target="fonts/OpenSansSemiBold-regular.fntdata"/><Relationship Id="rId27" Type="http://schemas.openxmlformats.org/officeDocument/2006/relationships/font" Target="fonts/MontserratLight-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penSansSemiBold-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SemiBold-boldItalic.fntdata"/><Relationship Id="rId30" Type="http://schemas.openxmlformats.org/officeDocument/2006/relationships/font" Target="fonts/OpenSansSemiBold-italic.fntdata"/><Relationship Id="rId11" Type="http://schemas.openxmlformats.org/officeDocument/2006/relationships/slide" Target="slides/slide5.xml"/><Relationship Id="rId33" Type="http://schemas.openxmlformats.org/officeDocument/2006/relationships/font" Target="fonts/OpenSansExtraBold-boldItalic.fntdata"/><Relationship Id="rId10" Type="http://schemas.openxmlformats.org/officeDocument/2006/relationships/slide" Target="slides/slide4.xml"/><Relationship Id="rId32" Type="http://schemas.openxmlformats.org/officeDocument/2006/relationships/font" Target="fonts/OpenSansExtraBold-bold.fntdata"/><Relationship Id="rId13" Type="http://schemas.openxmlformats.org/officeDocument/2006/relationships/slide" Target="slides/slide7.xml"/><Relationship Id="rId35" Type="http://schemas.openxmlformats.org/officeDocument/2006/relationships/font" Target="fonts/OpenSansLight-bold.fntdata"/><Relationship Id="rId12" Type="http://schemas.openxmlformats.org/officeDocument/2006/relationships/slide" Target="slides/slide6.xml"/><Relationship Id="rId34" Type="http://schemas.openxmlformats.org/officeDocument/2006/relationships/font" Target="fonts/OpenSansLight-regular.fntdata"/><Relationship Id="rId15" Type="http://schemas.openxmlformats.org/officeDocument/2006/relationships/font" Target="fonts/MontserratSemiBold-bold.fntdata"/><Relationship Id="rId37" Type="http://schemas.openxmlformats.org/officeDocument/2006/relationships/font" Target="fonts/OpenSansLight-boldItalic.fntdata"/><Relationship Id="rId14" Type="http://schemas.openxmlformats.org/officeDocument/2006/relationships/font" Target="fonts/MontserratSemiBold-regular.fntdata"/><Relationship Id="rId36" Type="http://schemas.openxmlformats.org/officeDocument/2006/relationships/font" Target="fonts/OpenSansLight-italic.fntdata"/><Relationship Id="rId17" Type="http://schemas.openxmlformats.org/officeDocument/2006/relationships/font" Target="fonts/MontserratSemiBold-boldItalic.fntdata"/><Relationship Id="rId39" Type="http://schemas.openxmlformats.org/officeDocument/2006/relationships/font" Target="fonts/OpenSans-bold.fntdata"/><Relationship Id="rId16" Type="http://schemas.openxmlformats.org/officeDocument/2006/relationships/font" Target="fonts/MontserratSemiBold-italic.fntdata"/><Relationship Id="rId38" Type="http://schemas.openxmlformats.org/officeDocument/2006/relationships/font" Target="fonts/OpenSans-regular.fntdata"/><Relationship Id="rId19" Type="http://schemas.openxmlformats.org/officeDocument/2006/relationships/font" Target="fonts/MontserratBlack-boldItalic.fntdata"/><Relationship Id="rId18" Type="http://schemas.openxmlformats.org/officeDocument/2006/relationships/font" Target="fonts/MontserratBlack-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657675" y="574350"/>
            <a:ext cx="6629725" cy="28717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94400" y="3637575"/>
            <a:ext cx="7955275" cy="3446125"/>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 name="Shape 42"/>
        <p:cNvGrpSpPr/>
        <p:nvPr/>
      </p:nvGrpSpPr>
      <p:grpSpPr>
        <a:xfrm>
          <a:off x="0" y="0"/>
          <a:ext cx="0" cy="0"/>
          <a:chOff x="0" y="0"/>
          <a:chExt cx="0" cy="0"/>
        </a:xfrm>
      </p:grpSpPr>
      <p:sp>
        <p:nvSpPr>
          <p:cNvPr id="43" name="Google Shape;43;p3:notes"/>
          <p:cNvSpPr txBox="1"/>
          <p:nvPr>
            <p:ph idx="1" type="body"/>
          </p:nvPr>
        </p:nvSpPr>
        <p:spPr>
          <a:xfrm>
            <a:off x="994400" y="3637575"/>
            <a:ext cx="7955275" cy="344612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notes"/>
          <p:cNvSpPr/>
          <p:nvPr>
            <p:ph idx="2" type="sldImg"/>
          </p:nvPr>
        </p:nvSpPr>
        <p:spPr>
          <a:xfrm>
            <a:off x="1657675" y="574350"/>
            <a:ext cx="6629725" cy="28717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Google Shape;52;p4:notes"/>
          <p:cNvSpPr txBox="1"/>
          <p:nvPr>
            <p:ph idx="1" type="body"/>
          </p:nvPr>
        </p:nvSpPr>
        <p:spPr>
          <a:xfrm>
            <a:off x="994400" y="3637575"/>
            <a:ext cx="7955275" cy="344612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notes"/>
          <p:cNvSpPr/>
          <p:nvPr>
            <p:ph idx="2" type="sldImg"/>
          </p:nvPr>
        </p:nvSpPr>
        <p:spPr>
          <a:xfrm>
            <a:off x="1657675" y="574350"/>
            <a:ext cx="6629725" cy="28717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6:notes"/>
          <p:cNvSpPr txBox="1"/>
          <p:nvPr>
            <p:ph idx="1" type="body"/>
          </p:nvPr>
        </p:nvSpPr>
        <p:spPr>
          <a:xfrm>
            <a:off x="994400" y="3637575"/>
            <a:ext cx="7955275" cy="344612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6:notes"/>
          <p:cNvSpPr/>
          <p:nvPr>
            <p:ph idx="2" type="sldImg"/>
          </p:nvPr>
        </p:nvSpPr>
        <p:spPr>
          <a:xfrm>
            <a:off x="1657675" y="574350"/>
            <a:ext cx="6629725" cy="28717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p7:notes"/>
          <p:cNvSpPr txBox="1"/>
          <p:nvPr>
            <p:ph idx="1" type="body"/>
          </p:nvPr>
        </p:nvSpPr>
        <p:spPr>
          <a:xfrm>
            <a:off x="994400" y="3637575"/>
            <a:ext cx="7955275" cy="344612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notes"/>
          <p:cNvSpPr/>
          <p:nvPr>
            <p:ph idx="2" type="sldImg"/>
          </p:nvPr>
        </p:nvSpPr>
        <p:spPr>
          <a:xfrm>
            <a:off x="1657675" y="574350"/>
            <a:ext cx="6629725" cy="28717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p8:notes"/>
          <p:cNvSpPr txBox="1"/>
          <p:nvPr>
            <p:ph idx="1" type="body"/>
          </p:nvPr>
        </p:nvSpPr>
        <p:spPr>
          <a:xfrm>
            <a:off x="994400" y="3637575"/>
            <a:ext cx="7955275" cy="344612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notes"/>
          <p:cNvSpPr/>
          <p:nvPr>
            <p:ph idx="2" type="sldImg"/>
          </p:nvPr>
        </p:nvSpPr>
        <p:spPr>
          <a:xfrm>
            <a:off x="1657675" y="574350"/>
            <a:ext cx="6629725" cy="28717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9:notes"/>
          <p:cNvSpPr txBox="1"/>
          <p:nvPr>
            <p:ph idx="1" type="body"/>
          </p:nvPr>
        </p:nvSpPr>
        <p:spPr>
          <a:xfrm>
            <a:off x="994400" y="3637575"/>
            <a:ext cx="7955275" cy="344612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9:notes"/>
          <p:cNvSpPr/>
          <p:nvPr>
            <p:ph idx="2" type="sldImg"/>
          </p:nvPr>
        </p:nvSpPr>
        <p:spPr>
          <a:xfrm>
            <a:off x="1657675" y="574350"/>
            <a:ext cx="6629725" cy="28717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11:notes"/>
          <p:cNvSpPr txBox="1"/>
          <p:nvPr>
            <p:ph idx="1" type="body"/>
          </p:nvPr>
        </p:nvSpPr>
        <p:spPr>
          <a:xfrm>
            <a:off x="994400" y="3637575"/>
            <a:ext cx="7955275" cy="344612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notes"/>
          <p:cNvSpPr/>
          <p:nvPr>
            <p:ph idx="2" type="sldImg"/>
          </p:nvPr>
        </p:nvSpPr>
        <p:spPr>
          <a:xfrm>
            <a:off x="1657675" y="574350"/>
            <a:ext cx="6629725" cy="28717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showMasterSp="0" type="obj">
  <p:cSld name="OBJECT">
    <p:bg>
      <p:bgPr>
        <a:solidFill>
          <a:schemeClr val="lt1"/>
        </a:solidFill>
      </p:bgPr>
    </p:bg>
    <p:spTree>
      <p:nvGrpSpPr>
        <p:cNvPr id="12" name="Shape 12"/>
        <p:cNvGrpSpPr/>
        <p:nvPr/>
      </p:nvGrpSpPr>
      <p:grpSpPr>
        <a:xfrm>
          <a:off x="0" y="0"/>
          <a:ext cx="0" cy="0"/>
          <a:chOff x="0" y="0"/>
          <a:chExt cx="0" cy="0"/>
        </a:xfrm>
      </p:grpSpPr>
      <p:sp>
        <p:nvSpPr>
          <p:cNvPr id="13" name="Google Shape;13;p2"/>
          <p:cNvSpPr/>
          <p:nvPr/>
        </p:nvSpPr>
        <p:spPr>
          <a:xfrm>
            <a:off x="0" y="7056881"/>
            <a:ext cx="9944100" cy="601345"/>
          </a:xfrm>
          <a:custGeom>
            <a:rect b="b" l="l" r="r" t="t"/>
            <a:pathLst>
              <a:path extrusionOk="0" h="120000" w="120000">
                <a:moveTo>
                  <a:pt x="0" y="119974"/>
                </a:moveTo>
                <a:lnTo>
                  <a:pt x="119999" y="119974"/>
                </a:lnTo>
                <a:lnTo>
                  <a:pt x="119999" y="0"/>
                </a:lnTo>
                <a:lnTo>
                  <a:pt x="0" y="0"/>
                </a:lnTo>
                <a:lnTo>
                  <a:pt x="0" y="119974"/>
                </a:lnTo>
                <a:close/>
              </a:path>
            </a:pathLst>
          </a:custGeom>
          <a:solidFill>
            <a:srgbClr val="215E9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 name="Google Shape;14;p2"/>
          <p:cNvSpPr/>
          <p:nvPr/>
        </p:nvSpPr>
        <p:spPr>
          <a:xfrm>
            <a:off x="6591300" y="5985573"/>
            <a:ext cx="2895600" cy="90487"/>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 name="Google Shape;15;p2"/>
          <p:cNvSpPr txBox="1"/>
          <p:nvPr>
            <p:ph type="title"/>
          </p:nvPr>
        </p:nvSpPr>
        <p:spPr>
          <a:xfrm>
            <a:off x="444500" y="1419372"/>
            <a:ext cx="9055100" cy="46736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1" i="0" sz="2900" u="none" cap="none" strike="noStrike">
                <a:solidFill>
                  <a:srgbClr val="215E9E"/>
                </a:solidFill>
                <a:latin typeface="Montserrat Black"/>
                <a:ea typeface="Montserrat Black"/>
                <a:cs typeface="Montserrat Black"/>
                <a:sym typeface="Montserrat Black"/>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6" name="Google Shape;16;p2"/>
          <p:cNvSpPr txBox="1"/>
          <p:nvPr>
            <p:ph idx="1" type="body"/>
          </p:nvPr>
        </p:nvSpPr>
        <p:spPr>
          <a:xfrm>
            <a:off x="497205" y="1761363"/>
            <a:ext cx="8949690" cy="5054346"/>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7" name="Google Shape;17;p2"/>
          <p:cNvSpPr txBox="1"/>
          <p:nvPr>
            <p:ph idx="11" type="ftr"/>
          </p:nvPr>
        </p:nvSpPr>
        <p:spPr>
          <a:xfrm>
            <a:off x="3380994" y="7122033"/>
            <a:ext cx="3182112" cy="382905"/>
          </a:xfrm>
          <a:prstGeom prst="rect">
            <a:avLst/>
          </a:prstGeom>
          <a:noFill/>
          <a:ln>
            <a:noFill/>
          </a:ln>
        </p:spPr>
        <p:txBody>
          <a:bodyPr anchorCtr="0" anchor="t" bIns="91425" lIns="91425" spcFirstLastPara="1" rIns="91425" wrap="square" tIns="91425"/>
          <a:lstStyle>
            <a:lvl1pPr indent="0" lvl="0" marL="0" marR="0" rtl="0" algn="ctr">
              <a:spcBef>
                <a:spcPts val="0"/>
              </a:spcBef>
              <a:spcAft>
                <a:spcPts val="0"/>
              </a:spcAft>
              <a:buSzPts val="1400"/>
              <a:buNone/>
              <a:defRPr sz="1800">
                <a:solidFill>
                  <a:srgbClr val="888888"/>
                </a:solidFill>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18" name="Google Shape;18;p2"/>
          <p:cNvSpPr txBox="1"/>
          <p:nvPr>
            <p:ph idx="10" type="dt"/>
          </p:nvPr>
        </p:nvSpPr>
        <p:spPr>
          <a:xfrm>
            <a:off x="497205" y="7122033"/>
            <a:ext cx="2287143" cy="382905"/>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800">
                <a:solidFill>
                  <a:srgbClr val="888888"/>
                </a:solidFill>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19" name="Google Shape;19;p2"/>
          <p:cNvSpPr txBox="1"/>
          <p:nvPr>
            <p:ph idx="12" type="sldNum"/>
          </p:nvPr>
        </p:nvSpPr>
        <p:spPr>
          <a:xfrm>
            <a:off x="4914798" y="7217751"/>
            <a:ext cx="114935" cy="153670"/>
          </a:xfrm>
          <a:prstGeom prst="rect">
            <a:avLst/>
          </a:prstGeom>
          <a:noFill/>
          <a:ln>
            <a:noFill/>
          </a:ln>
        </p:spPr>
        <p:txBody>
          <a:bodyPr anchorCtr="0" anchor="t" bIns="0" lIns="0" spcFirstLastPara="1" rIns="0" wrap="square" tIns="0">
            <a:noAutofit/>
          </a:bodyPr>
          <a:lstStyle>
            <a:lvl1pPr indent="0" lvl="0"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1pPr>
            <a:lvl2pPr indent="0" lvl="1"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2pPr>
            <a:lvl3pPr indent="0" lvl="2"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3pPr>
            <a:lvl4pPr indent="0" lvl="3"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4pPr>
            <a:lvl5pPr indent="0" lvl="4"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5pPr>
            <a:lvl6pPr indent="0" lvl="5"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6pPr>
            <a:lvl7pPr indent="0" lvl="6"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7pPr>
            <a:lvl8pPr indent="0" lvl="7"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8pPr>
            <a:lvl9pPr indent="0" lvl="8"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9pPr>
          </a:lstStyle>
          <a:p>
            <a:pPr indent="0" lvl="0" marL="254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20" name="Shape 20"/>
        <p:cNvGrpSpPr/>
        <p:nvPr/>
      </p:nvGrpSpPr>
      <p:grpSpPr>
        <a:xfrm>
          <a:off x="0" y="0"/>
          <a:ext cx="0" cy="0"/>
          <a:chOff x="0" y="0"/>
          <a:chExt cx="0" cy="0"/>
        </a:xfrm>
      </p:grpSpPr>
      <p:sp>
        <p:nvSpPr>
          <p:cNvPr id="21" name="Google Shape;21;p3"/>
          <p:cNvSpPr txBox="1"/>
          <p:nvPr>
            <p:ph idx="11" type="ftr"/>
          </p:nvPr>
        </p:nvSpPr>
        <p:spPr>
          <a:xfrm>
            <a:off x="3380994" y="7122033"/>
            <a:ext cx="3182112" cy="382905"/>
          </a:xfrm>
          <a:prstGeom prst="rect">
            <a:avLst/>
          </a:prstGeom>
          <a:noFill/>
          <a:ln>
            <a:noFill/>
          </a:ln>
        </p:spPr>
        <p:txBody>
          <a:bodyPr anchorCtr="0" anchor="t" bIns="91425" lIns="91425" spcFirstLastPara="1" rIns="91425" wrap="square" tIns="91425"/>
          <a:lstStyle>
            <a:lvl1pPr indent="0" lvl="0" marL="0" marR="0" rtl="0" algn="ctr">
              <a:spcBef>
                <a:spcPts val="0"/>
              </a:spcBef>
              <a:spcAft>
                <a:spcPts val="0"/>
              </a:spcAft>
              <a:buSzPts val="1400"/>
              <a:buNone/>
              <a:defRPr sz="1800">
                <a:solidFill>
                  <a:srgbClr val="888888"/>
                </a:solidFill>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22" name="Google Shape;22;p3"/>
          <p:cNvSpPr txBox="1"/>
          <p:nvPr>
            <p:ph idx="10" type="dt"/>
          </p:nvPr>
        </p:nvSpPr>
        <p:spPr>
          <a:xfrm>
            <a:off x="497205" y="7122033"/>
            <a:ext cx="2287143" cy="382905"/>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800">
                <a:solidFill>
                  <a:srgbClr val="888888"/>
                </a:solidFill>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23" name="Google Shape;23;p3"/>
          <p:cNvSpPr txBox="1"/>
          <p:nvPr>
            <p:ph idx="12" type="sldNum"/>
          </p:nvPr>
        </p:nvSpPr>
        <p:spPr>
          <a:xfrm>
            <a:off x="4914798" y="7217751"/>
            <a:ext cx="114935" cy="153670"/>
          </a:xfrm>
          <a:prstGeom prst="rect">
            <a:avLst/>
          </a:prstGeom>
          <a:noFill/>
          <a:ln>
            <a:noFill/>
          </a:ln>
        </p:spPr>
        <p:txBody>
          <a:bodyPr anchorCtr="0" anchor="t" bIns="0" lIns="0" spcFirstLastPara="1" rIns="0" wrap="square" tIns="0">
            <a:noAutofit/>
          </a:bodyPr>
          <a:lstStyle>
            <a:lvl1pPr indent="0" lvl="0"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1pPr>
            <a:lvl2pPr indent="0" lvl="1"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2pPr>
            <a:lvl3pPr indent="0" lvl="2"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3pPr>
            <a:lvl4pPr indent="0" lvl="3"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4pPr>
            <a:lvl5pPr indent="0" lvl="4"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5pPr>
            <a:lvl6pPr indent="0" lvl="5"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6pPr>
            <a:lvl7pPr indent="0" lvl="6"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7pPr>
            <a:lvl8pPr indent="0" lvl="7"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8pPr>
            <a:lvl9pPr indent="0" lvl="8"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9pPr>
          </a:lstStyle>
          <a:p>
            <a:pPr indent="0" lvl="0" marL="254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24" name="Shape 24"/>
        <p:cNvGrpSpPr/>
        <p:nvPr/>
      </p:nvGrpSpPr>
      <p:grpSpPr>
        <a:xfrm>
          <a:off x="0" y="0"/>
          <a:ext cx="0" cy="0"/>
          <a:chOff x="0" y="0"/>
          <a:chExt cx="0" cy="0"/>
        </a:xfrm>
      </p:grpSpPr>
      <p:sp>
        <p:nvSpPr>
          <p:cNvPr id="25" name="Google Shape;25;p4"/>
          <p:cNvSpPr txBox="1"/>
          <p:nvPr>
            <p:ph type="ctrTitle"/>
          </p:nvPr>
        </p:nvSpPr>
        <p:spPr>
          <a:xfrm>
            <a:off x="745807" y="2374011"/>
            <a:ext cx="8452485" cy="1608201"/>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1" i="0" sz="2900" u="none" cap="none" strike="noStrike">
                <a:solidFill>
                  <a:srgbClr val="215E9E"/>
                </a:solidFill>
                <a:latin typeface="Montserrat Black"/>
                <a:ea typeface="Montserrat Black"/>
                <a:cs typeface="Montserrat Black"/>
                <a:sym typeface="Montserrat Black"/>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6" name="Google Shape;26;p4"/>
          <p:cNvSpPr txBox="1"/>
          <p:nvPr>
            <p:ph idx="1" type="subTitle"/>
          </p:nvPr>
        </p:nvSpPr>
        <p:spPr>
          <a:xfrm>
            <a:off x="1491615" y="4288536"/>
            <a:ext cx="6960870" cy="1914525"/>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1800" u="none" cap="none" strike="noStrike">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27" name="Google Shape;27;p4"/>
          <p:cNvSpPr txBox="1"/>
          <p:nvPr>
            <p:ph idx="11" type="ftr"/>
          </p:nvPr>
        </p:nvSpPr>
        <p:spPr>
          <a:xfrm>
            <a:off x="3380994" y="7122033"/>
            <a:ext cx="3182112" cy="382905"/>
          </a:xfrm>
          <a:prstGeom prst="rect">
            <a:avLst/>
          </a:prstGeom>
          <a:noFill/>
          <a:ln>
            <a:noFill/>
          </a:ln>
        </p:spPr>
        <p:txBody>
          <a:bodyPr anchorCtr="0" anchor="t" bIns="91425" lIns="91425" spcFirstLastPara="1" rIns="91425" wrap="square" tIns="91425"/>
          <a:lstStyle>
            <a:lvl1pPr indent="0" lvl="0" marL="0" marR="0" rtl="0" algn="ctr">
              <a:spcBef>
                <a:spcPts val="0"/>
              </a:spcBef>
              <a:spcAft>
                <a:spcPts val="0"/>
              </a:spcAft>
              <a:buSzPts val="1400"/>
              <a:buNone/>
              <a:defRPr sz="1800">
                <a:solidFill>
                  <a:srgbClr val="888888"/>
                </a:solidFill>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28" name="Google Shape;28;p4"/>
          <p:cNvSpPr txBox="1"/>
          <p:nvPr>
            <p:ph idx="10" type="dt"/>
          </p:nvPr>
        </p:nvSpPr>
        <p:spPr>
          <a:xfrm>
            <a:off x="497205" y="7122033"/>
            <a:ext cx="2287143" cy="382905"/>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800">
                <a:solidFill>
                  <a:srgbClr val="888888"/>
                </a:solidFill>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29" name="Google Shape;29;p4"/>
          <p:cNvSpPr txBox="1"/>
          <p:nvPr>
            <p:ph idx="12" type="sldNum"/>
          </p:nvPr>
        </p:nvSpPr>
        <p:spPr>
          <a:xfrm>
            <a:off x="4914798" y="7217751"/>
            <a:ext cx="114935" cy="153670"/>
          </a:xfrm>
          <a:prstGeom prst="rect">
            <a:avLst/>
          </a:prstGeom>
          <a:noFill/>
          <a:ln>
            <a:noFill/>
          </a:ln>
        </p:spPr>
        <p:txBody>
          <a:bodyPr anchorCtr="0" anchor="t" bIns="0" lIns="0" spcFirstLastPara="1" rIns="0" wrap="square" tIns="0">
            <a:noAutofit/>
          </a:bodyPr>
          <a:lstStyle>
            <a:lvl1pPr indent="0" lvl="0"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1pPr>
            <a:lvl2pPr indent="0" lvl="1"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2pPr>
            <a:lvl3pPr indent="0" lvl="2"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3pPr>
            <a:lvl4pPr indent="0" lvl="3"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4pPr>
            <a:lvl5pPr indent="0" lvl="4"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5pPr>
            <a:lvl6pPr indent="0" lvl="5"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6pPr>
            <a:lvl7pPr indent="0" lvl="6"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7pPr>
            <a:lvl8pPr indent="0" lvl="7"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8pPr>
            <a:lvl9pPr indent="0" lvl="8"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9pPr>
          </a:lstStyle>
          <a:p>
            <a:pPr indent="0" lvl="0" marL="254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30" name="Shape 30"/>
        <p:cNvGrpSpPr/>
        <p:nvPr/>
      </p:nvGrpSpPr>
      <p:grpSpPr>
        <a:xfrm>
          <a:off x="0" y="0"/>
          <a:ext cx="0" cy="0"/>
          <a:chOff x="0" y="0"/>
          <a:chExt cx="0" cy="0"/>
        </a:xfrm>
      </p:grpSpPr>
      <p:sp>
        <p:nvSpPr>
          <p:cNvPr id="31" name="Google Shape;31;p5"/>
          <p:cNvSpPr txBox="1"/>
          <p:nvPr>
            <p:ph type="title"/>
          </p:nvPr>
        </p:nvSpPr>
        <p:spPr>
          <a:xfrm>
            <a:off x="444500" y="1419372"/>
            <a:ext cx="9055100" cy="46736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1" i="0" sz="2900" u="none" cap="none" strike="noStrike">
                <a:solidFill>
                  <a:srgbClr val="215E9E"/>
                </a:solidFill>
                <a:latin typeface="Montserrat Black"/>
                <a:ea typeface="Montserrat Black"/>
                <a:cs typeface="Montserrat Black"/>
                <a:sym typeface="Montserrat Black"/>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2" name="Google Shape;32;p5"/>
          <p:cNvSpPr txBox="1"/>
          <p:nvPr>
            <p:ph idx="1" type="body"/>
          </p:nvPr>
        </p:nvSpPr>
        <p:spPr>
          <a:xfrm>
            <a:off x="497205" y="1761363"/>
            <a:ext cx="4325683" cy="5054346"/>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33" name="Google Shape;33;p5"/>
          <p:cNvSpPr txBox="1"/>
          <p:nvPr>
            <p:ph idx="2" type="body"/>
          </p:nvPr>
        </p:nvSpPr>
        <p:spPr>
          <a:xfrm>
            <a:off x="5121211" y="1761363"/>
            <a:ext cx="4325683" cy="5054346"/>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34" name="Google Shape;34;p5"/>
          <p:cNvSpPr txBox="1"/>
          <p:nvPr>
            <p:ph idx="11" type="ftr"/>
          </p:nvPr>
        </p:nvSpPr>
        <p:spPr>
          <a:xfrm>
            <a:off x="3380994" y="7122033"/>
            <a:ext cx="3182112" cy="382905"/>
          </a:xfrm>
          <a:prstGeom prst="rect">
            <a:avLst/>
          </a:prstGeom>
          <a:noFill/>
          <a:ln>
            <a:noFill/>
          </a:ln>
        </p:spPr>
        <p:txBody>
          <a:bodyPr anchorCtr="0" anchor="t" bIns="91425" lIns="91425" spcFirstLastPara="1" rIns="91425" wrap="square" tIns="91425"/>
          <a:lstStyle>
            <a:lvl1pPr indent="0" lvl="0" marL="0" marR="0" rtl="0" algn="ctr">
              <a:spcBef>
                <a:spcPts val="0"/>
              </a:spcBef>
              <a:spcAft>
                <a:spcPts val="0"/>
              </a:spcAft>
              <a:buSzPts val="1400"/>
              <a:buNone/>
              <a:defRPr sz="1800">
                <a:solidFill>
                  <a:srgbClr val="888888"/>
                </a:solidFill>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35" name="Google Shape;35;p5"/>
          <p:cNvSpPr txBox="1"/>
          <p:nvPr>
            <p:ph idx="10" type="dt"/>
          </p:nvPr>
        </p:nvSpPr>
        <p:spPr>
          <a:xfrm>
            <a:off x="497205" y="7122033"/>
            <a:ext cx="2287143" cy="382905"/>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800">
                <a:solidFill>
                  <a:srgbClr val="888888"/>
                </a:solidFill>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36" name="Google Shape;36;p5"/>
          <p:cNvSpPr txBox="1"/>
          <p:nvPr>
            <p:ph idx="12" type="sldNum"/>
          </p:nvPr>
        </p:nvSpPr>
        <p:spPr>
          <a:xfrm>
            <a:off x="4914798" y="7217751"/>
            <a:ext cx="114935" cy="153670"/>
          </a:xfrm>
          <a:prstGeom prst="rect">
            <a:avLst/>
          </a:prstGeom>
          <a:noFill/>
          <a:ln>
            <a:noFill/>
          </a:ln>
        </p:spPr>
        <p:txBody>
          <a:bodyPr anchorCtr="0" anchor="t" bIns="0" lIns="0" spcFirstLastPara="1" rIns="0" wrap="square" tIns="0">
            <a:noAutofit/>
          </a:bodyPr>
          <a:lstStyle>
            <a:lvl1pPr indent="0" lvl="0"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1pPr>
            <a:lvl2pPr indent="0" lvl="1"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2pPr>
            <a:lvl3pPr indent="0" lvl="2"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3pPr>
            <a:lvl4pPr indent="0" lvl="3"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4pPr>
            <a:lvl5pPr indent="0" lvl="4"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5pPr>
            <a:lvl6pPr indent="0" lvl="5"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6pPr>
            <a:lvl7pPr indent="0" lvl="6"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7pPr>
            <a:lvl8pPr indent="0" lvl="7"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8pPr>
            <a:lvl9pPr indent="0" lvl="8"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9pPr>
          </a:lstStyle>
          <a:p>
            <a:pPr indent="0" lvl="0" marL="254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37" name="Shape 37"/>
        <p:cNvGrpSpPr/>
        <p:nvPr/>
      </p:nvGrpSpPr>
      <p:grpSpPr>
        <a:xfrm>
          <a:off x="0" y="0"/>
          <a:ext cx="0" cy="0"/>
          <a:chOff x="0" y="0"/>
          <a:chExt cx="0" cy="0"/>
        </a:xfrm>
      </p:grpSpPr>
      <p:sp>
        <p:nvSpPr>
          <p:cNvPr id="38" name="Google Shape;38;p6"/>
          <p:cNvSpPr txBox="1"/>
          <p:nvPr>
            <p:ph type="title"/>
          </p:nvPr>
        </p:nvSpPr>
        <p:spPr>
          <a:xfrm>
            <a:off x="444500" y="1419372"/>
            <a:ext cx="9055100" cy="46736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1" i="0" sz="2900" u="none" cap="none" strike="noStrike">
                <a:solidFill>
                  <a:srgbClr val="215E9E"/>
                </a:solidFill>
                <a:latin typeface="Montserrat Black"/>
                <a:ea typeface="Montserrat Black"/>
                <a:cs typeface="Montserrat Black"/>
                <a:sym typeface="Montserrat Black"/>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9" name="Google Shape;39;p6"/>
          <p:cNvSpPr txBox="1"/>
          <p:nvPr>
            <p:ph idx="11" type="ftr"/>
          </p:nvPr>
        </p:nvSpPr>
        <p:spPr>
          <a:xfrm>
            <a:off x="3380994" y="7122033"/>
            <a:ext cx="3182112" cy="382905"/>
          </a:xfrm>
          <a:prstGeom prst="rect">
            <a:avLst/>
          </a:prstGeom>
          <a:noFill/>
          <a:ln>
            <a:noFill/>
          </a:ln>
        </p:spPr>
        <p:txBody>
          <a:bodyPr anchorCtr="0" anchor="t" bIns="91425" lIns="91425" spcFirstLastPara="1" rIns="91425" wrap="square" tIns="91425"/>
          <a:lstStyle>
            <a:lvl1pPr indent="0" lvl="0" marL="0" marR="0" rtl="0" algn="ctr">
              <a:spcBef>
                <a:spcPts val="0"/>
              </a:spcBef>
              <a:spcAft>
                <a:spcPts val="0"/>
              </a:spcAft>
              <a:buSzPts val="1400"/>
              <a:buNone/>
              <a:defRPr sz="1800">
                <a:solidFill>
                  <a:srgbClr val="888888"/>
                </a:solidFill>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40" name="Google Shape;40;p6"/>
          <p:cNvSpPr txBox="1"/>
          <p:nvPr>
            <p:ph idx="10" type="dt"/>
          </p:nvPr>
        </p:nvSpPr>
        <p:spPr>
          <a:xfrm>
            <a:off x="497205" y="7122033"/>
            <a:ext cx="2287143" cy="382905"/>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800">
                <a:solidFill>
                  <a:srgbClr val="888888"/>
                </a:solidFill>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41" name="Google Shape;41;p6"/>
          <p:cNvSpPr txBox="1"/>
          <p:nvPr>
            <p:ph idx="12" type="sldNum"/>
          </p:nvPr>
        </p:nvSpPr>
        <p:spPr>
          <a:xfrm>
            <a:off x="4914798" y="7217751"/>
            <a:ext cx="114935" cy="153670"/>
          </a:xfrm>
          <a:prstGeom prst="rect">
            <a:avLst/>
          </a:prstGeom>
          <a:noFill/>
          <a:ln>
            <a:noFill/>
          </a:ln>
        </p:spPr>
        <p:txBody>
          <a:bodyPr anchorCtr="0" anchor="t" bIns="0" lIns="0" spcFirstLastPara="1" rIns="0" wrap="square" tIns="0">
            <a:noAutofit/>
          </a:bodyPr>
          <a:lstStyle>
            <a:lvl1pPr indent="0" lvl="0"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1pPr>
            <a:lvl2pPr indent="0" lvl="1"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2pPr>
            <a:lvl3pPr indent="0" lvl="2"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3pPr>
            <a:lvl4pPr indent="0" lvl="3"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4pPr>
            <a:lvl5pPr indent="0" lvl="4"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5pPr>
            <a:lvl6pPr indent="0" lvl="5"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6pPr>
            <a:lvl7pPr indent="0" lvl="6"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7pPr>
            <a:lvl8pPr indent="0" lvl="7"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8pPr>
            <a:lvl9pPr indent="0" lvl="8" marL="25400" marR="0" rtl="0" algn="l">
              <a:lnSpc>
                <a:spcPct val="100000"/>
              </a:lnSpc>
              <a:spcBef>
                <a:spcPts val="0"/>
              </a:spcBef>
              <a:buNone/>
              <a:defRPr b="1" i="0" sz="800">
                <a:solidFill>
                  <a:schemeClr val="lt1"/>
                </a:solidFill>
                <a:latin typeface="Montserrat SemiBold"/>
                <a:ea typeface="Montserrat SemiBold"/>
                <a:cs typeface="Montserrat SemiBold"/>
                <a:sym typeface="Montserrat SemiBold"/>
              </a:defRPr>
            </a:lvl9pPr>
          </a:lstStyle>
          <a:p>
            <a:pPr indent="0" lvl="0" marL="2540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7056881"/>
            <a:ext cx="9944100" cy="601345"/>
          </a:xfrm>
          <a:custGeom>
            <a:rect b="b" l="l" r="r" t="t"/>
            <a:pathLst>
              <a:path extrusionOk="0" h="120000" w="120000">
                <a:moveTo>
                  <a:pt x="0" y="119974"/>
                </a:moveTo>
                <a:lnTo>
                  <a:pt x="119999" y="119974"/>
                </a:lnTo>
                <a:lnTo>
                  <a:pt x="119999" y="0"/>
                </a:lnTo>
                <a:lnTo>
                  <a:pt x="0" y="0"/>
                </a:lnTo>
                <a:lnTo>
                  <a:pt x="0" y="119974"/>
                </a:lnTo>
                <a:close/>
              </a:path>
            </a:pathLst>
          </a:custGeom>
          <a:solidFill>
            <a:srgbClr val="215E9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 name="Google Shape;7;p1"/>
          <p:cNvSpPr txBox="1"/>
          <p:nvPr>
            <p:ph type="title"/>
          </p:nvPr>
        </p:nvSpPr>
        <p:spPr>
          <a:xfrm>
            <a:off x="444500" y="1419372"/>
            <a:ext cx="9055100" cy="46736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1" i="0" sz="2900" u="none" cap="none" strike="noStrike">
                <a:solidFill>
                  <a:srgbClr val="215E9E"/>
                </a:solidFill>
                <a:latin typeface="Montserrat Black"/>
                <a:ea typeface="Montserrat Black"/>
                <a:cs typeface="Montserrat Black"/>
                <a:sym typeface="Montserrat Black"/>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 name="Google Shape;8;p1"/>
          <p:cNvSpPr txBox="1"/>
          <p:nvPr>
            <p:ph idx="1" type="body"/>
          </p:nvPr>
        </p:nvSpPr>
        <p:spPr>
          <a:xfrm>
            <a:off x="497205" y="1761363"/>
            <a:ext cx="8949690" cy="5054346"/>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9" name="Google Shape;9;p1"/>
          <p:cNvSpPr txBox="1"/>
          <p:nvPr>
            <p:ph idx="11" type="ftr"/>
          </p:nvPr>
        </p:nvSpPr>
        <p:spPr>
          <a:xfrm>
            <a:off x="3380994" y="7122033"/>
            <a:ext cx="3182112" cy="382905"/>
          </a:xfrm>
          <a:prstGeom prst="rect">
            <a:avLst/>
          </a:prstGeom>
          <a:noFill/>
          <a:ln>
            <a:noFill/>
          </a:ln>
        </p:spPr>
        <p:txBody>
          <a:bodyPr anchorCtr="0" anchor="t" bIns="91425" lIns="91425" spcFirstLastPara="1" rIns="91425" wrap="square" tIns="91425"/>
          <a:lstStyle>
            <a:lvl1pPr indent="0" lvl="0" marL="0" marR="0" rtl="0" algn="ctr">
              <a:spcBef>
                <a:spcPts val="0"/>
              </a:spcBef>
              <a:spcAft>
                <a:spcPts val="0"/>
              </a:spcAft>
              <a:buSzPts val="1400"/>
              <a:buNone/>
              <a:defRPr sz="1800">
                <a:solidFill>
                  <a:srgbClr val="888888"/>
                </a:solidFill>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10" name="Google Shape;10;p1"/>
          <p:cNvSpPr txBox="1"/>
          <p:nvPr>
            <p:ph idx="10" type="dt"/>
          </p:nvPr>
        </p:nvSpPr>
        <p:spPr>
          <a:xfrm>
            <a:off x="497205" y="7122033"/>
            <a:ext cx="2287143" cy="382905"/>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800">
                <a:solidFill>
                  <a:srgbClr val="888888"/>
                </a:solidFill>
              </a:defRPr>
            </a:lvl1pPr>
            <a:lvl2pPr indent="0" lvl="1" marL="0" marR="0" rtl="0" algn="l">
              <a:spcBef>
                <a:spcPts val="0"/>
              </a:spcBef>
              <a:spcAft>
                <a:spcPts val="0"/>
              </a:spcAft>
              <a:buSzPts val="1400"/>
              <a:buNone/>
              <a:defRPr b="0" i="0" sz="1800" u="none" cap="none" strike="noStrike"/>
            </a:lvl2pPr>
            <a:lvl3pPr indent="0" lvl="2" marL="0" marR="0" rtl="0" algn="l">
              <a:spcBef>
                <a:spcPts val="0"/>
              </a:spcBef>
              <a:spcAft>
                <a:spcPts val="0"/>
              </a:spcAft>
              <a:buSzPts val="1400"/>
              <a:buNone/>
              <a:defRPr b="0" i="0" sz="1800" u="none" cap="none" strike="noStrike"/>
            </a:lvl3pPr>
            <a:lvl4pPr indent="0" lvl="3" marL="0" marR="0" rtl="0" algn="l">
              <a:spcBef>
                <a:spcPts val="0"/>
              </a:spcBef>
              <a:spcAft>
                <a:spcPts val="0"/>
              </a:spcAft>
              <a:buSzPts val="1400"/>
              <a:buNone/>
              <a:defRPr b="0" i="0" sz="1800" u="none" cap="none" strike="noStrike"/>
            </a:lvl4pPr>
            <a:lvl5pPr indent="0" lvl="4" marL="0" marR="0" rtl="0" algn="l">
              <a:spcBef>
                <a:spcPts val="0"/>
              </a:spcBef>
              <a:spcAft>
                <a:spcPts val="0"/>
              </a:spcAft>
              <a:buSzPts val="1400"/>
              <a:buNone/>
              <a:defRPr b="0" i="0" sz="1800" u="none" cap="none" strike="noStrike"/>
            </a:lvl5pPr>
            <a:lvl6pPr indent="0" lvl="5" marL="0" marR="0" rtl="0" algn="l">
              <a:spcBef>
                <a:spcPts val="0"/>
              </a:spcBef>
              <a:spcAft>
                <a:spcPts val="0"/>
              </a:spcAft>
              <a:buSzPts val="1400"/>
              <a:buNone/>
              <a:defRPr b="0" i="0" sz="1800" u="none" cap="none" strike="noStrike"/>
            </a:lvl6pPr>
            <a:lvl7pPr indent="0" lvl="6" marL="0" marR="0" rtl="0" algn="l">
              <a:spcBef>
                <a:spcPts val="0"/>
              </a:spcBef>
              <a:spcAft>
                <a:spcPts val="0"/>
              </a:spcAft>
              <a:buSzPts val="1400"/>
              <a:buNone/>
              <a:defRPr b="0" i="0" sz="1800" u="none" cap="none" strike="noStrike"/>
            </a:lvl7pPr>
            <a:lvl8pPr indent="0" lvl="7" marL="0" marR="0" rtl="0" algn="l">
              <a:spcBef>
                <a:spcPts val="0"/>
              </a:spcBef>
              <a:spcAft>
                <a:spcPts val="0"/>
              </a:spcAft>
              <a:buSzPts val="1400"/>
              <a:buNone/>
              <a:defRPr b="0" i="0" sz="1800" u="none" cap="none" strike="noStrike"/>
            </a:lvl8pPr>
            <a:lvl9pPr indent="0" lvl="8" marL="0" marR="0" rtl="0" algn="l">
              <a:spcBef>
                <a:spcPts val="0"/>
              </a:spcBef>
              <a:spcAft>
                <a:spcPts val="0"/>
              </a:spcAft>
              <a:buSzPts val="1400"/>
              <a:buNone/>
              <a:defRPr b="0" i="0" sz="1800" u="none" cap="none" strike="noStrike"/>
            </a:lvl9pPr>
          </a:lstStyle>
          <a:p/>
        </p:txBody>
      </p:sp>
      <p:sp>
        <p:nvSpPr>
          <p:cNvPr id="11" name="Google Shape;11;p1"/>
          <p:cNvSpPr txBox="1"/>
          <p:nvPr>
            <p:ph idx="12" type="sldNum"/>
          </p:nvPr>
        </p:nvSpPr>
        <p:spPr>
          <a:xfrm>
            <a:off x="4914798" y="7217751"/>
            <a:ext cx="114935" cy="153670"/>
          </a:xfrm>
          <a:prstGeom prst="rect">
            <a:avLst/>
          </a:prstGeom>
          <a:noFill/>
          <a:ln>
            <a:noFill/>
          </a:ln>
        </p:spPr>
        <p:txBody>
          <a:bodyPr anchorCtr="0" anchor="t" bIns="0" lIns="0" spcFirstLastPara="1" rIns="0" wrap="square" tIns="0">
            <a:noAutofit/>
          </a:bodyPr>
          <a:lstStyle>
            <a:lvl1pPr indent="0" lvl="0" marL="25400" marR="0" rtl="0" algn="l">
              <a:lnSpc>
                <a:spcPct val="100000"/>
              </a:lnSpc>
              <a:spcBef>
                <a:spcPts val="0"/>
              </a:spcBef>
              <a:buNone/>
              <a:defRPr b="1" i="0" sz="800" u="none">
                <a:solidFill>
                  <a:schemeClr val="lt1"/>
                </a:solidFill>
                <a:latin typeface="Montserrat SemiBold"/>
                <a:ea typeface="Montserrat SemiBold"/>
                <a:cs typeface="Montserrat SemiBold"/>
                <a:sym typeface="Montserrat SemiBold"/>
              </a:defRPr>
            </a:lvl1pPr>
            <a:lvl2pPr indent="0" lvl="1" marL="25400" marR="0" rtl="0" algn="l">
              <a:lnSpc>
                <a:spcPct val="100000"/>
              </a:lnSpc>
              <a:spcBef>
                <a:spcPts val="0"/>
              </a:spcBef>
              <a:buNone/>
              <a:defRPr b="1" i="0" sz="800" u="none">
                <a:solidFill>
                  <a:schemeClr val="lt1"/>
                </a:solidFill>
                <a:latin typeface="Montserrat SemiBold"/>
                <a:ea typeface="Montserrat SemiBold"/>
                <a:cs typeface="Montserrat SemiBold"/>
                <a:sym typeface="Montserrat SemiBold"/>
              </a:defRPr>
            </a:lvl2pPr>
            <a:lvl3pPr indent="0" lvl="2" marL="25400" marR="0" rtl="0" algn="l">
              <a:lnSpc>
                <a:spcPct val="100000"/>
              </a:lnSpc>
              <a:spcBef>
                <a:spcPts val="0"/>
              </a:spcBef>
              <a:buNone/>
              <a:defRPr b="1" i="0" sz="800" u="none">
                <a:solidFill>
                  <a:schemeClr val="lt1"/>
                </a:solidFill>
                <a:latin typeface="Montserrat SemiBold"/>
                <a:ea typeface="Montserrat SemiBold"/>
                <a:cs typeface="Montserrat SemiBold"/>
                <a:sym typeface="Montserrat SemiBold"/>
              </a:defRPr>
            </a:lvl3pPr>
            <a:lvl4pPr indent="0" lvl="3" marL="25400" marR="0" rtl="0" algn="l">
              <a:lnSpc>
                <a:spcPct val="100000"/>
              </a:lnSpc>
              <a:spcBef>
                <a:spcPts val="0"/>
              </a:spcBef>
              <a:buNone/>
              <a:defRPr b="1" i="0" sz="800" u="none">
                <a:solidFill>
                  <a:schemeClr val="lt1"/>
                </a:solidFill>
                <a:latin typeface="Montserrat SemiBold"/>
                <a:ea typeface="Montserrat SemiBold"/>
                <a:cs typeface="Montserrat SemiBold"/>
                <a:sym typeface="Montserrat SemiBold"/>
              </a:defRPr>
            </a:lvl4pPr>
            <a:lvl5pPr indent="0" lvl="4" marL="25400" marR="0" rtl="0" algn="l">
              <a:lnSpc>
                <a:spcPct val="100000"/>
              </a:lnSpc>
              <a:spcBef>
                <a:spcPts val="0"/>
              </a:spcBef>
              <a:buNone/>
              <a:defRPr b="1" i="0" sz="800" u="none">
                <a:solidFill>
                  <a:schemeClr val="lt1"/>
                </a:solidFill>
                <a:latin typeface="Montserrat SemiBold"/>
                <a:ea typeface="Montserrat SemiBold"/>
                <a:cs typeface="Montserrat SemiBold"/>
                <a:sym typeface="Montserrat SemiBold"/>
              </a:defRPr>
            </a:lvl5pPr>
            <a:lvl6pPr indent="0" lvl="5" marL="25400" marR="0" rtl="0" algn="l">
              <a:lnSpc>
                <a:spcPct val="100000"/>
              </a:lnSpc>
              <a:spcBef>
                <a:spcPts val="0"/>
              </a:spcBef>
              <a:buNone/>
              <a:defRPr b="1" i="0" sz="800" u="none">
                <a:solidFill>
                  <a:schemeClr val="lt1"/>
                </a:solidFill>
                <a:latin typeface="Montserrat SemiBold"/>
                <a:ea typeface="Montserrat SemiBold"/>
                <a:cs typeface="Montserrat SemiBold"/>
                <a:sym typeface="Montserrat SemiBold"/>
              </a:defRPr>
            </a:lvl6pPr>
            <a:lvl7pPr indent="0" lvl="6" marL="25400" marR="0" rtl="0" algn="l">
              <a:lnSpc>
                <a:spcPct val="100000"/>
              </a:lnSpc>
              <a:spcBef>
                <a:spcPts val="0"/>
              </a:spcBef>
              <a:buNone/>
              <a:defRPr b="1" i="0" sz="800" u="none">
                <a:solidFill>
                  <a:schemeClr val="lt1"/>
                </a:solidFill>
                <a:latin typeface="Montserrat SemiBold"/>
                <a:ea typeface="Montserrat SemiBold"/>
                <a:cs typeface="Montserrat SemiBold"/>
                <a:sym typeface="Montserrat SemiBold"/>
              </a:defRPr>
            </a:lvl7pPr>
            <a:lvl8pPr indent="0" lvl="7" marL="25400" marR="0" rtl="0" algn="l">
              <a:lnSpc>
                <a:spcPct val="100000"/>
              </a:lnSpc>
              <a:spcBef>
                <a:spcPts val="0"/>
              </a:spcBef>
              <a:buNone/>
              <a:defRPr b="1" i="0" sz="800" u="none">
                <a:solidFill>
                  <a:schemeClr val="lt1"/>
                </a:solidFill>
                <a:latin typeface="Montserrat SemiBold"/>
                <a:ea typeface="Montserrat SemiBold"/>
                <a:cs typeface="Montserrat SemiBold"/>
                <a:sym typeface="Montserrat SemiBold"/>
              </a:defRPr>
            </a:lvl8pPr>
            <a:lvl9pPr indent="0" lvl="8" marL="25400" marR="0" rtl="0" algn="l">
              <a:lnSpc>
                <a:spcPct val="100000"/>
              </a:lnSpc>
              <a:spcBef>
                <a:spcPts val="0"/>
              </a:spcBef>
              <a:buNone/>
              <a:defRPr b="1" i="0" sz="800" u="none">
                <a:solidFill>
                  <a:schemeClr val="lt1"/>
                </a:solidFill>
                <a:latin typeface="Montserrat SemiBold"/>
                <a:ea typeface="Montserrat SemiBold"/>
                <a:cs typeface="Montserrat SemiBold"/>
                <a:sym typeface="Montserrat SemiBold"/>
              </a:defRPr>
            </a:lvl9pPr>
          </a:lstStyle>
          <a:p>
            <a:pPr indent="0" lvl="0" marL="25400" rtl="0" algn="l">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blipFill>
          <a:blip r:embed="rId3">
            <a:alphaModFix/>
          </a:blip>
          <a:stretch>
            <a:fillRect/>
          </a:stretch>
        </a:blipFill>
      </p:bgPr>
    </p:bg>
    <p:spTree>
      <p:nvGrpSpPr>
        <p:cNvPr id="45" name="Shape 45"/>
        <p:cNvGrpSpPr/>
        <p:nvPr/>
      </p:nvGrpSpPr>
      <p:grpSpPr>
        <a:xfrm>
          <a:off x="0" y="0"/>
          <a:ext cx="0" cy="0"/>
          <a:chOff x="0" y="0"/>
          <a:chExt cx="0" cy="0"/>
        </a:xfrm>
      </p:grpSpPr>
      <p:sp>
        <p:nvSpPr>
          <p:cNvPr id="46" name="Google Shape;46;p7"/>
          <p:cNvSpPr/>
          <p:nvPr/>
        </p:nvSpPr>
        <p:spPr>
          <a:xfrm>
            <a:off x="0" y="491490"/>
            <a:ext cx="4403090" cy="2990215"/>
          </a:xfrm>
          <a:custGeom>
            <a:rect b="b" l="l" r="r" t="t"/>
            <a:pathLst>
              <a:path extrusionOk="0" h="120000" w="120000">
                <a:moveTo>
                  <a:pt x="0" y="119994"/>
                </a:moveTo>
                <a:lnTo>
                  <a:pt x="119993" y="119994"/>
                </a:lnTo>
                <a:lnTo>
                  <a:pt x="119993" y="0"/>
                </a:lnTo>
                <a:lnTo>
                  <a:pt x="0" y="0"/>
                </a:lnTo>
                <a:lnTo>
                  <a:pt x="0" y="119994"/>
                </a:lnTo>
                <a:close/>
              </a:path>
            </a:pathLst>
          </a:custGeom>
          <a:solidFill>
            <a:srgbClr val="215E9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7" name="Google Shape;47;p7"/>
          <p:cNvSpPr/>
          <p:nvPr/>
        </p:nvSpPr>
        <p:spPr>
          <a:xfrm>
            <a:off x="0" y="345186"/>
            <a:ext cx="4288790" cy="2990215"/>
          </a:xfrm>
          <a:custGeom>
            <a:rect b="b" l="l" r="r" t="t"/>
            <a:pathLst>
              <a:path extrusionOk="0" h="120000" w="120000">
                <a:moveTo>
                  <a:pt x="0" y="119994"/>
                </a:moveTo>
                <a:lnTo>
                  <a:pt x="119992" y="119994"/>
                </a:lnTo>
                <a:lnTo>
                  <a:pt x="119992" y="0"/>
                </a:lnTo>
                <a:lnTo>
                  <a:pt x="0" y="0"/>
                </a:lnTo>
                <a:lnTo>
                  <a:pt x="0" y="11999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8" name="Google Shape;48;p7"/>
          <p:cNvSpPr txBox="1"/>
          <p:nvPr/>
        </p:nvSpPr>
        <p:spPr>
          <a:xfrm>
            <a:off x="426212" y="555903"/>
            <a:ext cx="2823210" cy="23876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lang="en-US">
                <a:solidFill>
                  <a:srgbClr val="B1B3B6"/>
                </a:solidFill>
                <a:latin typeface="Open Sans Light"/>
                <a:ea typeface="Open Sans Light"/>
                <a:cs typeface="Open Sans Light"/>
                <a:sym typeface="Open Sans Light"/>
              </a:rPr>
              <a:t>CUSTOMER VOICE</a:t>
            </a:r>
            <a:r>
              <a:rPr lang="en-US" sz="1400">
                <a:solidFill>
                  <a:srgbClr val="B1B3B6"/>
                </a:solidFill>
                <a:latin typeface="Open Sans Light"/>
                <a:ea typeface="Open Sans Light"/>
                <a:cs typeface="Open Sans Light"/>
                <a:sym typeface="Open Sans Light"/>
              </a:rPr>
              <a:t> CASE STUDY</a:t>
            </a:r>
            <a:endParaRPr sz="1400">
              <a:latin typeface="Open Sans Light"/>
              <a:ea typeface="Open Sans Light"/>
              <a:cs typeface="Open Sans Light"/>
              <a:sym typeface="Open Sans Light"/>
            </a:endParaRPr>
          </a:p>
        </p:txBody>
      </p:sp>
      <p:sp>
        <p:nvSpPr>
          <p:cNvPr id="49" name="Google Shape;49;p7"/>
          <p:cNvSpPr txBox="1"/>
          <p:nvPr>
            <p:ph type="title"/>
          </p:nvPr>
        </p:nvSpPr>
        <p:spPr>
          <a:xfrm>
            <a:off x="403287" y="794678"/>
            <a:ext cx="2758500" cy="1181100"/>
          </a:xfrm>
          <a:prstGeom prst="rect">
            <a:avLst/>
          </a:prstGeom>
          <a:noFill/>
          <a:ln>
            <a:noFill/>
          </a:ln>
        </p:spPr>
        <p:txBody>
          <a:bodyPr anchorCtr="0" anchor="t" bIns="0" lIns="0" spcFirstLastPara="1" rIns="0" wrap="square" tIns="83800">
            <a:noAutofit/>
          </a:bodyPr>
          <a:lstStyle/>
          <a:p>
            <a:pPr indent="0" lvl="0" marL="12700" marR="5080" rtl="0" algn="l">
              <a:lnSpc>
                <a:spcPct val="107500"/>
              </a:lnSpc>
              <a:spcBef>
                <a:spcPts val="0"/>
              </a:spcBef>
              <a:spcAft>
                <a:spcPts val="0"/>
              </a:spcAft>
              <a:buNone/>
            </a:pPr>
            <a:r>
              <a:rPr lang="en-US" sz="3600"/>
              <a:t>The Power of Review Requests</a:t>
            </a:r>
            <a:endParaRPr b="1" i="0" sz="3600" u="none" cap="none" strike="noStrike">
              <a:solidFill>
                <a:srgbClr val="215E9E"/>
              </a:solidFill>
              <a:latin typeface="Montserrat Black"/>
              <a:ea typeface="Montserrat Black"/>
              <a:cs typeface="Montserrat Black"/>
              <a:sym typeface="Montserrat Black"/>
            </a:endParaRPr>
          </a:p>
        </p:txBody>
      </p:sp>
      <p:sp>
        <p:nvSpPr>
          <p:cNvPr id="50" name="Google Shape;50;p7"/>
          <p:cNvSpPr txBox="1"/>
          <p:nvPr/>
        </p:nvSpPr>
        <p:spPr>
          <a:xfrm>
            <a:off x="426200" y="2637975"/>
            <a:ext cx="3171000" cy="629400"/>
          </a:xfrm>
          <a:prstGeom prst="rect">
            <a:avLst/>
          </a:prstGeom>
          <a:noFill/>
          <a:ln>
            <a:noFill/>
          </a:ln>
        </p:spPr>
        <p:txBody>
          <a:bodyPr anchorCtr="0" anchor="t" bIns="0" lIns="0" spcFirstLastPara="1" rIns="0" wrap="square" tIns="12700">
            <a:noAutofit/>
          </a:bodyPr>
          <a:lstStyle/>
          <a:p>
            <a:pPr indent="0" lvl="0" marL="12700" marR="5080" rtl="0" algn="l">
              <a:lnSpc>
                <a:spcPct val="128200"/>
              </a:lnSpc>
              <a:spcBef>
                <a:spcPts val="0"/>
              </a:spcBef>
              <a:spcAft>
                <a:spcPts val="0"/>
              </a:spcAft>
              <a:buNone/>
            </a:pPr>
            <a:r>
              <a:rPr lang="en-US" sz="1300">
                <a:solidFill>
                  <a:srgbClr val="215E9E"/>
                </a:solidFill>
                <a:latin typeface="Montserrat Light"/>
                <a:ea typeface="Montserrat Light"/>
                <a:cs typeface="Montserrat Light"/>
                <a:sym typeface="Montserrat Light"/>
              </a:rPr>
              <a:t>How Asking for Reviews Made One Pizza Shop a Star Among the Locals</a:t>
            </a:r>
            <a:endParaRPr sz="1300">
              <a:latin typeface="Montserrat Light"/>
              <a:ea typeface="Montserrat Light"/>
              <a:cs typeface="Montserrat Light"/>
              <a:sym typeface="Montserrat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 name="Shape 54"/>
        <p:cNvGrpSpPr/>
        <p:nvPr/>
      </p:nvGrpSpPr>
      <p:grpSpPr>
        <a:xfrm>
          <a:off x="0" y="0"/>
          <a:ext cx="0" cy="0"/>
          <a:chOff x="0" y="0"/>
          <a:chExt cx="0" cy="0"/>
        </a:xfrm>
      </p:grpSpPr>
      <p:sp>
        <p:nvSpPr>
          <p:cNvPr id="55" name="Google Shape;55;p8"/>
          <p:cNvSpPr txBox="1"/>
          <p:nvPr/>
        </p:nvSpPr>
        <p:spPr>
          <a:xfrm>
            <a:off x="444500" y="1809955"/>
            <a:ext cx="5916900" cy="736500"/>
          </a:xfrm>
          <a:prstGeom prst="rect">
            <a:avLst/>
          </a:prstGeom>
          <a:noFill/>
          <a:ln>
            <a:noFill/>
          </a:ln>
        </p:spPr>
        <p:txBody>
          <a:bodyPr anchorCtr="0" anchor="t" bIns="0" lIns="0" spcFirstLastPara="1" rIns="0" wrap="square" tIns="12700">
            <a:noAutofit/>
          </a:bodyPr>
          <a:lstStyle/>
          <a:p>
            <a:pPr indent="0" lvl="0" marL="12700" marR="5080" rtl="0" algn="just">
              <a:lnSpc>
                <a:spcPct val="129600"/>
              </a:lnSpc>
              <a:spcBef>
                <a:spcPts val="0"/>
              </a:spcBef>
              <a:spcAft>
                <a:spcPts val="0"/>
              </a:spcAft>
              <a:buNone/>
            </a:pPr>
            <a:r>
              <a:rPr i="1" lang="en-US" sz="900">
                <a:solidFill>
                  <a:srgbClr val="414042"/>
                </a:solidFill>
                <a:latin typeface="Open Sans"/>
                <a:ea typeface="Open Sans"/>
                <a:cs typeface="Open Sans"/>
                <a:sym typeface="Open Sans"/>
              </a:rPr>
              <a:t>Who needs customer reviews? </a:t>
            </a:r>
            <a:r>
              <a:rPr b="1" i="1" lang="en-US" sz="900">
                <a:solidFill>
                  <a:srgbClr val="414042"/>
                </a:solidFill>
                <a:latin typeface="Open Sans"/>
                <a:ea typeface="Open Sans"/>
                <a:cs typeface="Open Sans"/>
                <a:sym typeface="Open Sans"/>
              </a:rPr>
              <a:t>Local businesses. </a:t>
            </a:r>
            <a:r>
              <a:rPr lang="en-US" sz="900">
                <a:solidFill>
                  <a:srgbClr val="414042"/>
                </a:solidFill>
                <a:latin typeface="Open Sans"/>
                <a:ea typeface="Open Sans"/>
                <a:cs typeface="Open Sans"/>
                <a:sym typeface="Open Sans"/>
              </a:rPr>
              <a:t>While 90% of consumers use reviews to make buying decisions, only 36% of small businesses invest in review marketing. This means potential consumers are passing over the businesses that can’t show consistent, timely, and positive reviews. Asking for reviews that  appear on a popular and optimized review site will have your business—and your customers—seeing stars! Here is just one example of the power of asking for customer reviews. </a:t>
            </a:r>
            <a:endParaRPr sz="900">
              <a:latin typeface="Open Sans"/>
              <a:ea typeface="Open Sans"/>
              <a:cs typeface="Open Sans"/>
              <a:sym typeface="Open Sans"/>
            </a:endParaRPr>
          </a:p>
        </p:txBody>
      </p:sp>
      <p:sp>
        <p:nvSpPr>
          <p:cNvPr id="56" name="Google Shape;56;p8"/>
          <p:cNvSpPr txBox="1"/>
          <p:nvPr/>
        </p:nvSpPr>
        <p:spPr>
          <a:xfrm>
            <a:off x="6590075" y="1762326"/>
            <a:ext cx="2898000" cy="2038200"/>
          </a:xfrm>
          <a:prstGeom prst="rect">
            <a:avLst/>
          </a:prstGeom>
          <a:noFill/>
          <a:ln>
            <a:noFill/>
          </a:ln>
        </p:spPr>
        <p:txBody>
          <a:bodyPr anchorCtr="0" anchor="t" bIns="0" lIns="0" spcFirstLastPara="1" rIns="0" wrap="square" tIns="53325">
            <a:noAutofit/>
          </a:bodyPr>
          <a:lstStyle/>
          <a:p>
            <a:pPr indent="0" lvl="0" marL="12700" marR="0" rtl="0" algn="l">
              <a:lnSpc>
                <a:spcPct val="150000"/>
              </a:lnSpc>
              <a:spcBef>
                <a:spcPts val="0"/>
              </a:spcBef>
              <a:spcAft>
                <a:spcPts val="0"/>
              </a:spcAft>
              <a:buNone/>
            </a:pPr>
            <a:r>
              <a:rPr b="1" lang="en-US" sz="900">
                <a:solidFill>
                  <a:srgbClr val="215E9E"/>
                </a:solidFill>
                <a:latin typeface="Montserrat"/>
                <a:ea typeface="Montserrat"/>
                <a:cs typeface="Montserrat"/>
                <a:sym typeface="Montserrat"/>
              </a:rPr>
              <a:t>The Client</a:t>
            </a:r>
            <a:endParaRPr sz="900">
              <a:latin typeface="Montserrat"/>
              <a:ea typeface="Montserrat"/>
              <a:cs typeface="Montserrat"/>
              <a:sym typeface="Montserrat"/>
            </a:endParaRPr>
          </a:p>
          <a:p>
            <a:pPr indent="0" lvl="0" marL="12700" marR="31115" rtl="0" algn="just">
              <a:lnSpc>
                <a:spcPct val="150000"/>
              </a:lnSpc>
              <a:spcBef>
                <a:spcPts val="0"/>
              </a:spcBef>
              <a:spcAft>
                <a:spcPts val="0"/>
              </a:spcAft>
              <a:buNone/>
            </a:pPr>
            <a:r>
              <a:rPr lang="en-US" sz="900">
                <a:solidFill>
                  <a:srgbClr val="414042"/>
                </a:solidFill>
                <a:latin typeface="Open Sans"/>
                <a:ea typeface="Open Sans"/>
                <a:cs typeface="Open Sans"/>
                <a:sym typeface="Open Sans"/>
              </a:rPr>
              <a:t>Pizza Pirates</a:t>
            </a:r>
            <a:r>
              <a:rPr lang="en-US" sz="900">
                <a:solidFill>
                  <a:srgbClr val="414042"/>
                </a:solidFill>
                <a:latin typeface="Open Sans"/>
                <a:ea typeface="Open Sans"/>
                <a:cs typeface="Open Sans"/>
                <a:sym typeface="Open Sans"/>
              </a:rPr>
              <a:t> is a local pizza shop, specializing in decadent and aptly-named delights such as the Swashbuckler, Cannon Balls, and Buccaneer Pizzas. If the names of the pies didn’t attract customers, then the promise of housemade dough, freshly-cut vegetables, and hand-sliced meats would.</a:t>
            </a:r>
            <a:endParaRPr sz="900">
              <a:latin typeface="Open Sans"/>
              <a:ea typeface="Open Sans"/>
              <a:cs typeface="Open Sans"/>
              <a:sym typeface="Open Sans"/>
            </a:endParaRPr>
          </a:p>
          <a:p>
            <a:pPr indent="0" lvl="0" marL="12700" marR="5080" rtl="0" algn="just">
              <a:lnSpc>
                <a:spcPct val="150000"/>
              </a:lnSpc>
              <a:spcBef>
                <a:spcPts val="450"/>
              </a:spcBef>
              <a:spcAft>
                <a:spcPts val="0"/>
              </a:spcAft>
              <a:buNone/>
            </a:pPr>
            <a:r>
              <a:rPr lang="en-US" sz="900">
                <a:solidFill>
                  <a:srgbClr val="414042"/>
                </a:solidFill>
                <a:latin typeface="Open Sans"/>
                <a:ea typeface="Open Sans"/>
                <a:cs typeface="Open Sans"/>
                <a:sym typeface="Open Sans"/>
              </a:rPr>
              <a:t>However, the public perception of Pizza Pirates was lacking due to previous ownership. Despite the quality ingredients and affordable prices, Pizza Pirates was unable to achieve high sales and a loyal customer-base.  </a:t>
            </a:r>
            <a:endParaRPr sz="900">
              <a:latin typeface="Open Sans"/>
              <a:ea typeface="Open Sans"/>
              <a:cs typeface="Open Sans"/>
              <a:sym typeface="Open Sans"/>
            </a:endParaRPr>
          </a:p>
        </p:txBody>
      </p:sp>
      <p:sp>
        <p:nvSpPr>
          <p:cNvPr id="57" name="Google Shape;57;p8"/>
          <p:cNvSpPr txBox="1"/>
          <p:nvPr>
            <p:ph type="title"/>
          </p:nvPr>
        </p:nvSpPr>
        <p:spPr>
          <a:xfrm>
            <a:off x="437352" y="1066950"/>
            <a:ext cx="6696900" cy="4674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1" i="0" lang="en-US" sz="2900" u="none" cap="none" strike="noStrike">
                <a:solidFill>
                  <a:srgbClr val="215E9E"/>
                </a:solidFill>
                <a:latin typeface="Montserrat Black"/>
                <a:ea typeface="Montserrat Black"/>
                <a:cs typeface="Montserrat Black"/>
                <a:sym typeface="Montserrat Black"/>
              </a:rPr>
              <a:t>Who needs </a:t>
            </a:r>
            <a:r>
              <a:rPr lang="en-US"/>
              <a:t>customer reviews?</a:t>
            </a:r>
            <a:endParaRPr/>
          </a:p>
        </p:txBody>
      </p:sp>
      <p:sp>
        <p:nvSpPr>
          <p:cNvPr id="58" name="Google Shape;58;p8"/>
          <p:cNvSpPr txBox="1"/>
          <p:nvPr/>
        </p:nvSpPr>
        <p:spPr>
          <a:xfrm>
            <a:off x="6592925" y="4743452"/>
            <a:ext cx="2892300" cy="1470900"/>
          </a:xfrm>
          <a:prstGeom prst="rect">
            <a:avLst/>
          </a:prstGeom>
          <a:solidFill>
            <a:srgbClr val="DBDADC"/>
          </a:solidFill>
          <a:ln cap="flat" cmpd="sng" w="9525">
            <a:solidFill>
              <a:srgbClr val="212121"/>
            </a:solidFill>
            <a:prstDash val="solid"/>
            <a:round/>
            <a:headEnd len="sm" w="sm" type="none"/>
            <a:tailEnd len="sm" w="sm" type="none"/>
          </a:ln>
        </p:spPr>
        <p:txBody>
          <a:bodyPr anchorCtr="0" anchor="t" bIns="0" lIns="0" spcFirstLastPara="1" rIns="0" wrap="square" tIns="4425">
            <a:noAutofit/>
          </a:bodyPr>
          <a:lstStyle/>
          <a:p>
            <a:pPr indent="-127000" lvl="0" marL="241300" marR="130175" rtl="0" algn="l">
              <a:lnSpc>
                <a:spcPct val="115000"/>
              </a:lnSpc>
              <a:spcBef>
                <a:spcPts val="450"/>
              </a:spcBef>
              <a:spcAft>
                <a:spcPts val="0"/>
              </a:spcAft>
              <a:buClr>
                <a:srgbClr val="414042"/>
              </a:buClr>
              <a:buSzPts val="900"/>
              <a:buFont typeface="Open Sans SemiBold"/>
              <a:buChar char="•"/>
            </a:pPr>
            <a:r>
              <a:rPr b="1" lang="en-US" sz="900">
                <a:solidFill>
                  <a:srgbClr val="414042"/>
                </a:solidFill>
                <a:latin typeface="Open Sans SemiBold"/>
                <a:ea typeface="Open Sans SemiBold"/>
                <a:cs typeface="Open Sans SemiBold"/>
                <a:sym typeface="Open Sans SemiBold"/>
              </a:rPr>
              <a:t>More than 80% of commerce still occurs within a few miles of home</a:t>
            </a:r>
            <a:endParaRPr b="1" sz="900">
              <a:solidFill>
                <a:srgbClr val="414042"/>
              </a:solidFill>
              <a:latin typeface="Open Sans SemiBold"/>
              <a:ea typeface="Open Sans SemiBold"/>
              <a:cs typeface="Open Sans SemiBold"/>
              <a:sym typeface="Open Sans SemiBold"/>
            </a:endParaRPr>
          </a:p>
          <a:p>
            <a:pPr indent="-127000" lvl="0" marL="241300" marR="130175" rtl="0" algn="l">
              <a:lnSpc>
                <a:spcPct val="115000"/>
              </a:lnSpc>
              <a:spcBef>
                <a:spcPts val="450"/>
              </a:spcBef>
              <a:spcAft>
                <a:spcPts val="0"/>
              </a:spcAft>
              <a:buClr>
                <a:srgbClr val="414042"/>
              </a:buClr>
              <a:buSzPts val="900"/>
              <a:buFont typeface="Open Sans SemiBold"/>
              <a:buChar char="•"/>
            </a:pPr>
            <a:r>
              <a:rPr b="1" lang="en-US" sz="900">
                <a:solidFill>
                  <a:srgbClr val="414042"/>
                </a:solidFill>
                <a:latin typeface="Open Sans SemiBold"/>
                <a:ea typeface="Open Sans SemiBold"/>
                <a:cs typeface="Open Sans SemiBold"/>
                <a:sym typeface="Open Sans SemiBold"/>
              </a:rPr>
              <a:t>85% of consumers trust online reviews as much as personal recommendations</a:t>
            </a:r>
            <a:endParaRPr b="1" sz="900">
              <a:solidFill>
                <a:srgbClr val="414042"/>
              </a:solidFill>
              <a:latin typeface="Open Sans SemiBold"/>
              <a:ea typeface="Open Sans SemiBold"/>
              <a:cs typeface="Open Sans SemiBold"/>
              <a:sym typeface="Open Sans SemiBold"/>
            </a:endParaRPr>
          </a:p>
          <a:p>
            <a:pPr indent="-127000" lvl="0" marL="241300" marR="130175" rtl="0" algn="l">
              <a:lnSpc>
                <a:spcPct val="115000"/>
              </a:lnSpc>
              <a:spcBef>
                <a:spcPts val="450"/>
              </a:spcBef>
              <a:spcAft>
                <a:spcPts val="0"/>
              </a:spcAft>
              <a:buClr>
                <a:srgbClr val="414042"/>
              </a:buClr>
              <a:buSzPts val="900"/>
              <a:buFont typeface="Open Sans SemiBold"/>
              <a:buChar char="•"/>
            </a:pPr>
            <a:r>
              <a:rPr b="1" lang="en-US" sz="900">
                <a:solidFill>
                  <a:srgbClr val="414042"/>
                </a:solidFill>
                <a:latin typeface="Open Sans SemiBold"/>
                <a:ea typeface="Open Sans SemiBold"/>
                <a:cs typeface="Open Sans SemiBold"/>
                <a:sym typeface="Open Sans SemiBold"/>
              </a:rPr>
              <a:t>57% of consumers will only use a business if it has 4 or more stars</a:t>
            </a:r>
            <a:endParaRPr b="1" sz="900">
              <a:solidFill>
                <a:srgbClr val="414042"/>
              </a:solidFill>
              <a:latin typeface="Open Sans SemiBold"/>
              <a:ea typeface="Open Sans SemiBold"/>
              <a:cs typeface="Open Sans SemiBold"/>
              <a:sym typeface="Open Sans SemiBold"/>
            </a:endParaRPr>
          </a:p>
          <a:p>
            <a:pPr indent="457200" lvl="0" marL="0" marR="106679" rtl="0" algn="l">
              <a:lnSpc>
                <a:spcPct val="115000"/>
              </a:lnSpc>
              <a:spcBef>
                <a:spcPts val="450"/>
              </a:spcBef>
              <a:spcAft>
                <a:spcPts val="0"/>
              </a:spcAft>
              <a:buNone/>
            </a:pPr>
            <a:r>
              <a:rPr lang="en-US" sz="900">
                <a:solidFill>
                  <a:srgbClr val="414042"/>
                </a:solidFill>
                <a:latin typeface="Open Sans"/>
                <a:ea typeface="Open Sans"/>
                <a:cs typeface="Open Sans"/>
                <a:sym typeface="Open Sans"/>
              </a:rPr>
              <a:t>Stats from: BrightLocal (2018)</a:t>
            </a:r>
            <a:endParaRPr sz="900">
              <a:latin typeface="Open Sans"/>
              <a:ea typeface="Open Sans"/>
              <a:cs typeface="Open Sans"/>
              <a:sym typeface="Open Sans"/>
            </a:endParaRPr>
          </a:p>
        </p:txBody>
      </p:sp>
      <p:sp>
        <p:nvSpPr>
          <p:cNvPr id="59" name="Google Shape;59;p8"/>
          <p:cNvSpPr txBox="1"/>
          <p:nvPr>
            <p:ph idx="12" type="sldNum"/>
          </p:nvPr>
        </p:nvSpPr>
        <p:spPr>
          <a:xfrm>
            <a:off x="4914798" y="7217751"/>
            <a:ext cx="114935" cy="153670"/>
          </a:xfrm>
          <a:prstGeom prst="rect">
            <a:avLst/>
          </a:prstGeom>
          <a:noFill/>
          <a:ln>
            <a:noFill/>
          </a:ln>
        </p:spPr>
        <p:txBody>
          <a:bodyPr anchorCtr="0" anchor="t" bIns="0" lIns="0" spcFirstLastPara="1" rIns="0" wrap="square" tIns="10150">
            <a:noAutofit/>
          </a:bodyPr>
          <a:lstStyle/>
          <a:p>
            <a:pPr indent="0" lvl="0" marL="25400" marR="0" rtl="0" algn="l">
              <a:lnSpc>
                <a:spcPct val="100000"/>
              </a:lnSpc>
              <a:spcBef>
                <a:spcPts val="0"/>
              </a:spcBef>
              <a:spcAft>
                <a:spcPts val="0"/>
              </a:spcAft>
              <a:buNone/>
            </a:pPr>
            <a:fld id="{00000000-1234-1234-1234-123412341234}" type="slidenum">
              <a:rPr b="1" i="0" lang="en-US" sz="800">
                <a:solidFill>
                  <a:schemeClr val="lt1"/>
                </a:solidFill>
                <a:latin typeface="Montserrat SemiBold"/>
                <a:ea typeface="Montserrat SemiBold"/>
                <a:cs typeface="Montserrat SemiBold"/>
                <a:sym typeface="Montserrat SemiBold"/>
              </a:rPr>
              <a:t>‹#›</a:t>
            </a:fld>
            <a:endParaRPr/>
          </a:p>
        </p:txBody>
      </p:sp>
      <p:pic>
        <p:nvPicPr>
          <p:cNvPr id="60" name="Google Shape;60;p8"/>
          <p:cNvPicPr preferRelativeResize="0"/>
          <p:nvPr/>
        </p:nvPicPr>
        <p:blipFill>
          <a:blip r:embed="rId3">
            <a:alphaModFix/>
          </a:blip>
          <a:stretch>
            <a:fillRect/>
          </a:stretch>
        </p:blipFill>
        <p:spPr>
          <a:xfrm>
            <a:off x="916775" y="2998126"/>
            <a:ext cx="4972358" cy="3144339"/>
          </a:xfrm>
          <a:prstGeom prst="rect">
            <a:avLst/>
          </a:prstGeom>
          <a:noFill/>
          <a:ln cap="flat" cmpd="sng" w="9525">
            <a:solidFill>
              <a:srgbClr val="000000"/>
            </a:solidFill>
            <a:prstDash val="solid"/>
            <a:round/>
            <a:headEnd len="sm" w="sm" type="none"/>
            <a:tailEnd len="sm" w="sm" type="none"/>
          </a:ln>
        </p:spPr>
      </p:pic>
      <p:sp>
        <p:nvSpPr>
          <p:cNvPr id="61" name="Google Shape;61;p8"/>
          <p:cNvSpPr/>
          <p:nvPr/>
        </p:nvSpPr>
        <p:spPr>
          <a:xfrm>
            <a:off x="444500" y="6297431"/>
            <a:ext cx="5916900" cy="1656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9"/>
          <p:cNvSpPr txBox="1"/>
          <p:nvPr/>
        </p:nvSpPr>
        <p:spPr>
          <a:xfrm>
            <a:off x="447400" y="1143000"/>
            <a:ext cx="2952900" cy="2628900"/>
          </a:xfrm>
          <a:prstGeom prst="rect">
            <a:avLst/>
          </a:prstGeom>
          <a:noFill/>
          <a:ln>
            <a:noFill/>
          </a:ln>
        </p:spPr>
        <p:txBody>
          <a:bodyPr anchorCtr="0" anchor="t" bIns="0" lIns="0" spcFirstLastPara="1" rIns="0" wrap="square" tIns="12700">
            <a:noAutofit/>
          </a:bodyPr>
          <a:lstStyle/>
          <a:p>
            <a:pPr indent="0" lvl="0" marL="12700" marR="167005" rtl="0" algn="just">
              <a:lnSpc>
                <a:spcPct val="150000"/>
              </a:lnSpc>
              <a:spcBef>
                <a:spcPts val="0"/>
              </a:spcBef>
              <a:spcAft>
                <a:spcPts val="0"/>
              </a:spcAft>
              <a:buNone/>
            </a:pPr>
            <a:r>
              <a:rPr lang="en-US" sz="900">
                <a:solidFill>
                  <a:srgbClr val="414042"/>
                </a:solidFill>
                <a:latin typeface="Open Sans"/>
                <a:ea typeface="Open Sans"/>
                <a:cs typeface="Open Sans"/>
                <a:sym typeface="Open Sans"/>
              </a:rPr>
              <a:t>Not only does Pizza Pirates have a largely untapped market to go after, but people are actively seeking local businesses to support. Additionally,</a:t>
            </a:r>
            <a:r>
              <a:rPr lang="en-US" sz="900">
                <a:solidFill>
                  <a:srgbClr val="414042"/>
                </a:solidFill>
                <a:latin typeface="Open Sans"/>
                <a:ea typeface="Open Sans"/>
                <a:cs typeface="Open Sans"/>
                <a:sym typeface="Open Sans"/>
              </a:rPr>
              <a:t> consumers are spending more and more time researching their options online and letting reviews influence their purchase decisions</a:t>
            </a:r>
            <a:r>
              <a:rPr lang="en-US" sz="900">
                <a:solidFill>
                  <a:srgbClr val="414042"/>
                </a:solidFill>
                <a:latin typeface="Open Sans"/>
                <a:ea typeface="Open Sans"/>
                <a:cs typeface="Open Sans"/>
                <a:sym typeface="Open Sans"/>
              </a:rPr>
              <a:t>.</a:t>
            </a:r>
            <a:endParaRPr sz="900">
              <a:solidFill>
                <a:srgbClr val="414042"/>
              </a:solidFill>
              <a:latin typeface="Open Sans"/>
              <a:ea typeface="Open Sans"/>
              <a:cs typeface="Open Sans"/>
              <a:sym typeface="Open Sans"/>
            </a:endParaRPr>
          </a:p>
          <a:p>
            <a:pPr indent="0" lvl="0" marL="12700" marR="5715" rtl="0" algn="just">
              <a:lnSpc>
                <a:spcPct val="150000"/>
              </a:lnSpc>
              <a:spcBef>
                <a:spcPts val="450"/>
              </a:spcBef>
              <a:spcAft>
                <a:spcPts val="0"/>
              </a:spcAft>
              <a:buNone/>
            </a:pPr>
            <a:r>
              <a:rPr lang="en-US" sz="900">
                <a:solidFill>
                  <a:srgbClr val="414042"/>
                </a:solidFill>
                <a:latin typeface="Open Sans"/>
                <a:ea typeface="Open Sans"/>
                <a:cs typeface="Open Sans"/>
                <a:sym typeface="Open Sans"/>
              </a:rPr>
              <a:t>T</a:t>
            </a:r>
            <a:r>
              <a:rPr lang="en-US" sz="900">
                <a:solidFill>
                  <a:srgbClr val="414042"/>
                </a:solidFill>
                <a:latin typeface="Open Sans"/>
                <a:ea typeface="Open Sans"/>
                <a:cs typeface="Open Sans"/>
                <a:sym typeface="Open Sans"/>
              </a:rPr>
              <a:t>here was a time when “word-of-mouth” reigned supreme, and businesses did not need to actively manage review sites. People took product and service recommendations from friends. Today, however, social media platforms and review sites allow people to publicly share their opinions about a brand across the web, which could impact the purchase decisions of hundreds</a:t>
            </a:r>
            <a:r>
              <a:rPr lang="en-US" sz="900">
                <a:solidFill>
                  <a:srgbClr val="414042"/>
                </a:solidFill>
                <a:latin typeface="Open Sans"/>
                <a:ea typeface="Open Sans"/>
                <a:cs typeface="Open Sans"/>
                <a:sym typeface="Open Sans"/>
              </a:rPr>
              <a:t>, thousands, or millions of other people.</a:t>
            </a:r>
            <a:endParaRPr sz="900">
              <a:solidFill>
                <a:srgbClr val="414042"/>
              </a:solidFill>
              <a:latin typeface="Open Sans"/>
              <a:ea typeface="Open Sans"/>
              <a:cs typeface="Open Sans"/>
              <a:sym typeface="Open Sans"/>
            </a:endParaRPr>
          </a:p>
        </p:txBody>
      </p:sp>
      <p:sp>
        <p:nvSpPr>
          <p:cNvPr id="67" name="Google Shape;67;p9"/>
          <p:cNvSpPr txBox="1"/>
          <p:nvPr/>
        </p:nvSpPr>
        <p:spPr>
          <a:xfrm>
            <a:off x="447400" y="4324225"/>
            <a:ext cx="2952900" cy="1964100"/>
          </a:xfrm>
          <a:prstGeom prst="rect">
            <a:avLst/>
          </a:prstGeom>
          <a:noFill/>
          <a:ln>
            <a:noFill/>
          </a:ln>
        </p:spPr>
        <p:txBody>
          <a:bodyPr anchorCtr="0" anchor="t" bIns="0" lIns="0" spcFirstLastPara="1" rIns="0" wrap="square" tIns="53325">
            <a:noAutofit/>
          </a:bodyPr>
          <a:lstStyle/>
          <a:p>
            <a:pPr indent="0" lvl="0" marL="12700" marR="0" rtl="0" algn="just">
              <a:lnSpc>
                <a:spcPct val="115000"/>
              </a:lnSpc>
              <a:spcBef>
                <a:spcPts val="0"/>
              </a:spcBef>
              <a:spcAft>
                <a:spcPts val="0"/>
              </a:spcAft>
              <a:buNone/>
            </a:pPr>
            <a:r>
              <a:rPr b="1" lang="en-US" sz="1000">
                <a:solidFill>
                  <a:srgbClr val="215E9E"/>
                </a:solidFill>
                <a:latin typeface="Montserrat"/>
                <a:ea typeface="Montserrat"/>
                <a:cs typeface="Montserrat"/>
                <a:sym typeface="Montserrat"/>
              </a:rPr>
              <a:t>The Goal</a:t>
            </a:r>
            <a:endParaRPr b="1" sz="1000">
              <a:solidFill>
                <a:srgbClr val="215E9E"/>
              </a:solidFill>
              <a:latin typeface="Montserrat"/>
              <a:ea typeface="Montserrat"/>
              <a:cs typeface="Montserrat"/>
              <a:sym typeface="Montserrat"/>
            </a:endParaRPr>
          </a:p>
          <a:p>
            <a:pPr indent="0" lvl="0" marL="12700" marR="19050" rtl="0" algn="just">
              <a:lnSpc>
                <a:spcPct val="115000"/>
              </a:lnSpc>
              <a:spcBef>
                <a:spcPts val="0"/>
              </a:spcBef>
              <a:spcAft>
                <a:spcPts val="0"/>
              </a:spcAft>
              <a:buNone/>
            </a:pPr>
            <a:r>
              <a:rPr lang="en-US" sz="900">
                <a:solidFill>
                  <a:srgbClr val="414042"/>
                </a:solidFill>
                <a:latin typeface="Open Sans"/>
                <a:ea typeface="Open Sans"/>
                <a:cs typeface="Open Sans"/>
                <a:sym typeface="Open Sans"/>
              </a:rPr>
              <a:t>With a large oppor</a:t>
            </a:r>
            <a:r>
              <a:rPr lang="en-US" sz="900">
                <a:solidFill>
                  <a:srgbClr val="414042"/>
                </a:solidFill>
                <a:latin typeface="Open Sans"/>
                <a:ea typeface="Open Sans"/>
                <a:cs typeface="Open Sans"/>
                <a:sym typeface="Open Sans"/>
              </a:rPr>
              <a:t>tunity to market themselves, Pizza Pirates wanted  to take advantage of its small set of clientele to gain a following.</a:t>
            </a:r>
            <a:r>
              <a:rPr lang="en-US" sz="900">
                <a:solidFill>
                  <a:srgbClr val="414042"/>
                </a:solidFill>
                <a:latin typeface="Open Sans"/>
                <a:ea typeface="Open Sans"/>
                <a:cs typeface="Open Sans"/>
                <a:sym typeface="Open Sans"/>
              </a:rPr>
              <a:t> The immediate goals were to:</a:t>
            </a:r>
            <a:endParaRPr sz="900">
              <a:latin typeface="Open Sans"/>
              <a:ea typeface="Open Sans"/>
              <a:cs typeface="Open Sans"/>
              <a:sym typeface="Open Sans"/>
            </a:endParaRPr>
          </a:p>
          <a:p>
            <a:pPr indent="-114300" lvl="0" marL="241300" marR="0" rtl="0" algn="just">
              <a:lnSpc>
                <a:spcPct val="115000"/>
              </a:lnSpc>
              <a:spcBef>
                <a:spcPts val="550"/>
              </a:spcBef>
              <a:spcAft>
                <a:spcPts val="0"/>
              </a:spcAft>
              <a:buClr>
                <a:srgbClr val="414042"/>
              </a:buClr>
              <a:buSzPts val="900"/>
              <a:buFont typeface="Open Sans"/>
              <a:buChar char="•"/>
            </a:pPr>
            <a:r>
              <a:rPr lang="en-US" sz="900">
                <a:solidFill>
                  <a:srgbClr val="414042"/>
                </a:solidFill>
                <a:latin typeface="Open Sans"/>
                <a:ea typeface="Open Sans"/>
                <a:cs typeface="Open Sans"/>
                <a:sym typeface="Open Sans"/>
              </a:rPr>
              <a:t>Improve</a:t>
            </a:r>
            <a:r>
              <a:rPr lang="en-US" sz="900">
                <a:solidFill>
                  <a:srgbClr val="414042"/>
                </a:solidFill>
                <a:latin typeface="Open Sans"/>
                <a:ea typeface="Open Sans"/>
                <a:cs typeface="Open Sans"/>
                <a:sym typeface="Open Sans"/>
              </a:rPr>
              <a:t> their online reputation, including increasing star rating</a:t>
            </a:r>
            <a:endParaRPr sz="900">
              <a:solidFill>
                <a:srgbClr val="414042"/>
              </a:solidFill>
              <a:latin typeface="Open Sans"/>
              <a:ea typeface="Open Sans"/>
              <a:cs typeface="Open Sans"/>
              <a:sym typeface="Open Sans"/>
            </a:endParaRPr>
          </a:p>
          <a:p>
            <a:pPr indent="-114300" lvl="0" marL="241300" marR="0" rtl="0" algn="just">
              <a:lnSpc>
                <a:spcPct val="115000"/>
              </a:lnSpc>
              <a:spcBef>
                <a:spcPts val="550"/>
              </a:spcBef>
              <a:spcAft>
                <a:spcPts val="0"/>
              </a:spcAft>
              <a:buClr>
                <a:srgbClr val="414042"/>
              </a:buClr>
              <a:buSzPts val="900"/>
              <a:buFont typeface="Open Sans"/>
              <a:buChar char="•"/>
            </a:pPr>
            <a:r>
              <a:rPr lang="en-US" sz="900">
                <a:solidFill>
                  <a:srgbClr val="414042"/>
                </a:solidFill>
                <a:latin typeface="Open Sans"/>
                <a:ea typeface="Open Sans"/>
                <a:cs typeface="Open Sans"/>
                <a:sym typeface="Open Sans"/>
              </a:rPr>
              <a:t>Earn consistently positive reviews online</a:t>
            </a:r>
            <a:endParaRPr sz="900">
              <a:solidFill>
                <a:srgbClr val="414042"/>
              </a:solidFill>
              <a:latin typeface="Open Sans"/>
              <a:ea typeface="Open Sans"/>
              <a:cs typeface="Open Sans"/>
              <a:sym typeface="Open Sans"/>
            </a:endParaRPr>
          </a:p>
          <a:p>
            <a:pPr indent="-114300" lvl="0" marL="241300" marR="473709" rtl="0" algn="just">
              <a:lnSpc>
                <a:spcPct val="115000"/>
              </a:lnSpc>
              <a:spcBef>
                <a:spcPts val="234"/>
              </a:spcBef>
              <a:spcAft>
                <a:spcPts val="0"/>
              </a:spcAft>
              <a:buClr>
                <a:srgbClr val="414042"/>
              </a:buClr>
              <a:buSzPts val="900"/>
              <a:buFont typeface="Open Sans"/>
              <a:buChar char="•"/>
            </a:pPr>
            <a:r>
              <a:rPr lang="en-US" sz="900">
                <a:solidFill>
                  <a:srgbClr val="414042"/>
                </a:solidFill>
                <a:latin typeface="Open Sans"/>
                <a:ea typeface="Open Sans"/>
                <a:cs typeface="Open Sans"/>
                <a:sym typeface="Open Sans"/>
              </a:rPr>
              <a:t>And ultimately, drive online orders and foot traffic</a:t>
            </a:r>
            <a:endParaRPr sz="900">
              <a:solidFill>
                <a:srgbClr val="414042"/>
              </a:solidFill>
              <a:latin typeface="Open Sans"/>
              <a:ea typeface="Open Sans"/>
              <a:cs typeface="Open Sans"/>
              <a:sym typeface="Open Sans"/>
            </a:endParaRPr>
          </a:p>
        </p:txBody>
      </p:sp>
      <p:sp>
        <p:nvSpPr>
          <p:cNvPr id="68" name="Google Shape;68;p9"/>
          <p:cNvSpPr txBox="1"/>
          <p:nvPr/>
        </p:nvSpPr>
        <p:spPr>
          <a:xfrm>
            <a:off x="3774799" y="4328650"/>
            <a:ext cx="5724900" cy="1481700"/>
          </a:xfrm>
          <a:prstGeom prst="rect">
            <a:avLst/>
          </a:prstGeom>
          <a:noFill/>
          <a:ln>
            <a:noFill/>
          </a:ln>
        </p:spPr>
        <p:txBody>
          <a:bodyPr anchorCtr="0" anchor="t" bIns="0" lIns="0" spcFirstLastPara="1" rIns="0" wrap="square" tIns="54600">
            <a:noAutofit/>
          </a:bodyPr>
          <a:lstStyle/>
          <a:p>
            <a:pPr indent="0" lvl="0" marL="12700" marR="0" rtl="0" algn="l">
              <a:lnSpc>
                <a:spcPct val="150000"/>
              </a:lnSpc>
              <a:spcBef>
                <a:spcPts val="0"/>
              </a:spcBef>
              <a:spcAft>
                <a:spcPts val="0"/>
              </a:spcAft>
              <a:buNone/>
            </a:pPr>
            <a:r>
              <a:rPr b="1" lang="en-US" sz="1000">
                <a:solidFill>
                  <a:srgbClr val="215E9E"/>
                </a:solidFill>
                <a:latin typeface="Montserrat"/>
                <a:ea typeface="Montserrat"/>
                <a:cs typeface="Montserrat"/>
                <a:sym typeface="Montserrat"/>
              </a:rPr>
              <a:t>Preparing for the</a:t>
            </a:r>
            <a:r>
              <a:rPr b="1" lang="en-US" sz="1000">
                <a:solidFill>
                  <a:srgbClr val="215E9E"/>
                </a:solidFill>
                <a:latin typeface="Montserrat"/>
                <a:ea typeface="Montserrat"/>
                <a:cs typeface="Montserrat"/>
                <a:sym typeface="Montserrat"/>
              </a:rPr>
              <a:t> Plan of Attack</a:t>
            </a:r>
            <a:endParaRPr b="1" sz="1000">
              <a:solidFill>
                <a:srgbClr val="215E9E"/>
              </a:solidFill>
              <a:latin typeface="Montserrat"/>
              <a:ea typeface="Montserrat"/>
              <a:cs typeface="Montserrat"/>
              <a:sym typeface="Montserrat"/>
            </a:endParaRPr>
          </a:p>
          <a:p>
            <a:pPr indent="0" lvl="0" marL="12700" marR="167005" rtl="0" algn="just">
              <a:lnSpc>
                <a:spcPct val="150000"/>
              </a:lnSpc>
              <a:spcBef>
                <a:spcPts val="0"/>
              </a:spcBef>
              <a:spcAft>
                <a:spcPts val="0"/>
              </a:spcAft>
              <a:buClr>
                <a:schemeClr val="dk1"/>
              </a:buClr>
              <a:buSzPts val="1100"/>
              <a:buFont typeface="Arial"/>
              <a:buNone/>
            </a:pPr>
            <a:r>
              <a:rPr lang="en-US" sz="900">
                <a:solidFill>
                  <a:srgbClr val="414042"/>
                </a:solidFill>
                <a:latin typeface="Open Sans"/>
                <a:ea typeface="Open Sans"/>
                <a:cs typeface="Open Sans"/>
                <a:sym typeface="Open Sans"/>
              </a:rPr>
              <a:t>Our team focused on educating the business owners on the holistic importance of customer reviews and their online reputation. Once it was understood how intricately reviews are tied to SEO, Google ranking, and online brand recognition, we built out a Google listing where Pizza Pirates’ reviews would live. Our team created an optimized and accurate Google listing for Pizza Pirates, including all relevant details  about the establishment, with accurate business hours and the ability for customers to engage with the business directly  from the page. Before generating more customer reviews, this is a must-have component!</a:t>
            </a:r>
            <a:endParaRPr sz="900">
              <a:solidFill>
                <a:srgbClr val="414042"/>
              </a:solidFill>
              <a:latin typeface="Open Sans"/>
              <a:ea typeface="Open Sans"/>
              <a:cs typeface="Open Sans"/>
              <a:sym typeface="Open Sans"/>
            </a:endParaRPr>
          </a:p>
          <a:p>
            <a:pPr indent="0" lvl="0" marL="12700" marR="167005" rtl="0" algn="just">
              <a:lnSpc>
                <a:spcPct val="150000"/>
              </a:lnSpc>
              <a:spcBef>
                <a:spcPts val="0"/>
              </a:spcBef>
              <a:spcAft>
                <a:spcPts val="0"/>
              </a:spcAft>
              <a:buClr>
                <a:schemeClr val="dk1"/>
              </a:buClr>
              <a:buSzPts val="1100"/>
              <a:buFont typeface="Arial"/>
              <a:buNone/>
            </a:pPr>
            <a:r>
              <a:t/>
            </a:r>
            <a:endParaRPr sz="900">
              <a:latin typeface="Open Sans"/>
              <a:ea typeface="Open Sans"/>
              <a:cs typeface="Open Sans"/>
              <a:sym typeface="Open Sans"/>
            </a:endParaRPr>
          </a:p>
          <a:p>
            <a:pPr indent="0" lvl="0" marL="12700" marR="167005" rtl="0" algn="just">
              <a:lnSpc>
                <a:spcPct val="150000"/>
              </a:lnSpc>
              <a:spcBef>
                <a:spcPts val="0"/>
              </a:spcBef>
              <a:spcAft>
                <a:spcPts val="0"/>
              </a:spcAft>
              <a:buNone/>
            </a:pPr>
            <a:r>
              <a:t/>
            </a:r>
            <a:endParaRPr sz="900">
              <a:latin typeface="Open Sans"/>
              <a:ea typeface="Open Sans"/>
              <a:cs typeface="Open Sans"/>
              <a:sym typeface="Open Sans"/>
            </a:endParaRPr>
          </a:p>
        </p:txBody>
      </p:sp>
      <p:sp>
        <p:nvSpPr>
          <p:cNvPr id="69" name="Google Shape;69;p9"/>
          <p:cNvSpPr/>
          <p:nvPr/>
        </p:nvSpPr>
        <p:spPr>
          <a:xfrm>
            <a:off x="3919400" y="3973475"/>
            <a:ext cx="5435700" cy="1536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0" name="Google Shape;70;p9"/>
          <p:cNvSpPr txBox="1"/>
          <p:nvPr>
            <p:ph idx="12" type="sldNum"/>
          </p:nvPr>
        </p:nvSpPr>
        <p:spPr>
          <a:xfrm>
            <a:off x="4914798" y="7217751"/>
            <a:ext cx="114935" cy="153670"/>
          </a:xfrm>
          <a:prstGeom prst="rect">
            <a:avLst/>
          </a:prstGeom>
          <a:noFill/>
          <a:ln>
            <a:noFill/>
          </a:ln>
        </p:spPr>
        <p:txBody>
          <a:bodyPr anchorCtr="0" anchor="t" bIns="0" lIns="0" spcFirstLastPara="1" rIns="0" wrap="square" tIns="10150">
            <a:noAutofit/>
          </a:bodyPr>
          <a:lstStyle/>
          <a:p>
            <a:pPr indent="0" lvl="0" marL="25400" marR="0" rtl="0" algn="l">
              <a:lnSpc>
                <a:spcPct val="100000"/>
              </a:lnSpc>
              <a:spcBef>
                <a:spcPts val="0"/>
              </a:spcBef>
              <a:spcAft>
                <a:spcPts val="0"/>
              </a:spcAft>
              <a:buNone/>
            </a:pPr>
            <a:fld id="{00000000-1234-1234-1234-123412341234}" type="slidenum">
              <a:rPr b="1" i="0" lang="en-US" sz="800">
                <a:solidFill>
                  <a:schemeClr val="lt1"/>
                </a:solidFill>
                <a:latin typeface="Montserrat SemiBold"/>
                <a:ea typeface="Montserrat SemiBold"/>
                <a:cs typeface="Montserrat SemiBold"/>
                <a:sym typeface="Montserrat SemiBold"/>
              </a:rPr>
              <a:t>‹#›</a:t>
            </a:fld>
            <a:endParaRPr/>
          </a:p>
        </p:txBody>
      </p:sp>
      <p:pic>
        <p:nvPicPr>
          <p:cNvPr id="71" name="Google Shape;71;p9"/>
          <p:cNvPicPr preferRelativeResize="0"/>
          <p:nvPr/>
        </p:nvPicPr>
        <p:blipFill>
          <a:blip r:embed="rId4">
            <a:alphaModFix/>
          </a:blip>
          <a:stretch>
            <a:fillRect/>
          </a:stretch>
        </p:blipFill>
        <p:spPr>
          <a:xfrm>
            <a:off x="4233979" y="1143000"/>
            <a:ext cx="4673621" cy="2628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0"/>
          <p:cNvSpPr txBox="1"/>
          <p:nvPr/>
        </p:nvSpPr>
        <p:spPr>
          <a:xfrm>
            <a:off x="451075" y="910375"/>
            <a:ext cx="2949300" cy="2353500"/>
          </a:xfrm>
          <a:prstGeom prst="rect">
            <a:avLst/>
          </a:prstGeom>
          <a:noFill/>
          <a:ln>
            <a:noFill/>
          </a:ln>
        </p:spPr>
        <p:txBody>
          <a:bodyPr anchorCtr="0" anchor="t" bIns="0" lIns="0" spcFirstLastPara="1" rIns="0" wrap="square" tIns="53325">
            <a:noAutofit/>
          </a:bodyPr>
          <a:lstStyle/>
          <a:p>
            <a:pPr indent="0" lvl="0" marL="12700" marR="0" rtl="0" algn="just">
              <a:lnSpc>
                <a:spcPct val="150000"/>
              </a:lnSpc>
              <a:spcBef>
                <a:spcPts val="0"/>
              </a:spcBef>
              <a:spcAft>
                <a:spcPts val="0"/>
              </a:spcAft>
              <a:buNone/>
            </a:pPr>
            <a:r>
              <a:t/>
            </a:r>
            <a:endParaRPr sz="900">
              <a:latin typeface="Open Sans"/>
              <a:ea typeface="Open Sans"/>
              <a:cs typeface="Open Sans"/>
              <a:sym typeface="Open Sans"/>
            </a:endParaRPr>
          </a:p>
          <a:p>
            <a:pPr indent="0" lvl="0" marL="12700" marR="5080" rtl="0" algn="just">
              <a:lnSpc>
                <a:spcPct val="150000"/>
              </a:lnSpc>
              <a:spcBef>
                <a:spcPts val="0"/>
              </a:spcBef>
              <a:spcAft>
                <a:spcPts val="0"/>
              </a:spcAft>
              <a:buNone/>
            </a:pPr>
            <a:r>
              <a:rPr lang="en-US" sz="900">
                <a:solidFill>
                  <a:srgbClr val="414042"/>
                </a:solidFill>
                <a:latin typeface="Open Sans"/>
                <a:ea typeface="Open Sans"/>
                <a:cs typeface="Open Sans"/>
                <a:sym typeface="Open Sans"/>
              </a:rPr>
              <a:t>Google My Business (GMB) reviews are the reviews displayed by Google next to verified businesses. This rating score is critical because it is the one that shows up on business’ sites in search and on Google Maps. These reviews can display attributes such as star ratings, photos, and comments/testimonials.</a:t>
            </a:r>
            <a:r>
              <a:rPr lang="en-US" sz="900">
                <a:solidFill>
                  <a:srgbClr val="414042"/>
                </a:solidFill>
                <a:latin typeface="Open Sans"/>
                <a:ea typeface="Open Sans"/>
                <a:cs typeface="Open Sans"/>
                <a:sym typeface="Open Sans"/>
              </a:rPr>
              <a:t> </a:t>
            </a:r>
            <a:endParaRPr sz="900">
              <a:solidFill>
                <a:srgbClr val="414042"/>
              </a:solidFill>
              <a:latin typeface="Open Sans"/>
              <a:ea typeface="Open Sans"/>
              <a:cs typeface="Open Sans"/>
              <a:sym typeface="Open Sans"/>
            </a:endParaRPr>
          </a:p>
          <a:p>
            <a:pPr indent="0" lvl="0" marL="12700" marR="5080" rtl="0" algn="just">
              <a:lnSpc>
                <a:spcPct val="150000"/>
              </a:lnSpc>
              <a:spcBef>
                <a:spcPts val="0"/>
              </a:spcBef>
              <a:spcAft>
                <a:spcPts val="0"/>
              </a:spcAft>
              <a:buNone/>
            </a:pPr>
            <a:r>
              <a:t/>
            </a:r>
            <a:endParaRPr sz="900">
              <a:solidFill>
                <a:srgbClr val="414042"/>
              </a:solidFill>
              <a:latin typeface="Open Sans"/>
              <a:ea typeface="Open Sans"/>
              <a:cs typeface="Open Sans"/>
              <a:sym typeface="Open Sans"/>
            </a:endParaRPr>
          </a:p>
          <a:p>
            <a:pPr indent="0" lvl="0" marL="12700" marR="5080" rtl="0" algn="just">
              <a:lnSpc>
                <a:spcPct val="150000"/>
              </a:lnSpc>
              <a:spcBef>
                <a:spcPts val="0"/>
              </a:spcBef>
              <a:spcAft>
                <a:spcPts val="0"/>
              </a:spcAft>
              <a:buNone/>
            </a:pPr>
            <a:r>
              <a:rPr lang="en-US" sz="900">
                <a:solidFill>
                  <a:srgbClr val="414042"/>
                </a:solidFill>
                <a:latin typeface="Open Sans"/>
                <a:ea typeface="Open Sans"/>
                <a:cs typeface="Open Sans"/>
                <a:sym typeface="Open Sans"/>
              </a:rPr>
              <a:t>The intimidating part of having a public presence on Google is that anyone with a Google account can leave a review for a business. Asking for a review from a customer is one way to get honest (and positive) reviews and encourage a loyal customer to become a brand ambassador. </a:t>
            </a:r>
            <a:endParaRPr sz="900">
              <a:solidFill>
                <a:srgbClr val="414042"/>
              </a:solidFill>
              <a:latin typeface="Open Sans"/>
              <a:ea typeface="Open Sans"/>
              <a:cs typeface="Open Sans"/>
              <a:sym typeface="Open Sans"/>
            </a:endParaRPr>
          </a:p>
          <a:p>
            <a:pPr indent="0" lvl="0" marL="12700" marR="5080" rtl="0" algn="just">
              <a:lnSpc>
                <a:spcPct val="150000"/>
              </a:lnSpc>
              <a:spcBef>
                <a:spcPts val="0"/>
              </a:spcBef>
              <a:spcAft>
                <a:spcPts val="0"/>
              </a:spcAft>
              <a:buNone/>
            </a:pPr>
            <a:r>
              <a:t/>
            </a:r>
            <a:endParaRPr sz="900">
              <a:solidFill>
                <a:srgbClr val="414042"/>
              </a:solidFill>
              <a:latin typeface="Open Sans"/>
              <a:ea typeface="Open Sans"/>
              <a:cs typeface="Open Sans"/>
              <a:sym typeface="Open Sans"/>
            </a:endParaRPr>
          </a:p>
          <a:p>
            <a:pPr indent="0" lvl="0" marL="0" marR="10160" rtl="0" algn="just">
              <a:lnSpc>
                <a:spcPct val="150000"/>
              </a:lnSpc>
              <a:spcBef>
                <a:spcPts val="0"/>
              </a:spcBef>
              <a:spcAft>
                <a:spcPts val="0"/>
              </a:spcAft>
              <a:buClr>
                <a:schemeClr val="dk1"/>
              </a:buClr>
              <a:buFont typeface="Arial"/>
              <a:buNone/>
            </a:pPr>
            <a:r>
              <a:rPr lang="en-US" sz="900">
                <a:solidFill>
                  <a:srgbClr val="414042"/>
                </a:solidFill>
                <a:latin typeface="Open Sans"/>
                <a:ea typeface="Open Sans"/>
                <a:cs typeface="Open Sans"/>
                <a:sym typeface="Open Sans"/>
              </a:rPr>
              <a:t>Using the information the business gathered on their online ordering platform, the staff at Pizza Pirates began sending an average of 6 review requests a day. </a:t>
            </a:r>
            <a:endParaRPr sz="900">
              <a:solidFill>
                <a:schemeClr val="dk1"/>
              </a:solidFill>
              <a:latin typeface="Open Sans"/>
              <a:ea typeface="Open Sans"/>
              <a:cs typeface="Open Sans"/>
              <a:sym typeface="Open Sans"/>
            </a:endParaRPr>
          </a:p>
          <a:p>
            <a:pPr indent="0" lvl="0" marL="12700" marR="5080" rtl="0" algn="just">
              <a:lnSpc>
                <a:spcPct val="150000"/>
              </a:lnSpc>
              <a:spcBef>
                <a:spcPts val="0"/>
              </a:spcBef>
              <a:spcAft>
                <a:spcPts val="0"/>
              </a:spcAft>
              <a:buNone/>
            </a:pPr>
            <a:r>
              <a:t/>
            </a:r>
            <a:endParaRPr sz="900">
              <a:solidFill>
                <a:srgbClr val="414042"/>
              </a:solidFill>
              <a:latin typeface="Open Sans"/>
              <a:ea typeface="Open Sans"/>
              <a:cs typeface="Open Sans"/>
              <a:sym typeface="Open Sans"/>
            </a:endParaRPr>
          </a:p>
        </p:txBody>
      </p:sp>
      <p:sp>
        <p:nvSpPr>
          <p:cNvPr id="77" name="Google Shape;77;p10"/>
          <p:cNvSpPr txBox="1"/>
          <p:nvPr/>
        </p:nvSpPr>
        <p:spPr>
          <a:xfrm>
            <a:off x="3774800" y="1143000"/>
            <a:ext cx="5705700" cy="381000"/>
          </a:xfrm>
          <a:prstGeom prst="rect">
            <a:avLst/>
          </a:prstGeom>
          <a:noFill/>
          <a:ln>
            <a:noFill/>
          </a:ln>
        </p:spPr>
        <p:txBody>
          <a:bodyPr anchorCtr="0" anchor="t" bIns="0" lIns="0" spcFirstLastPara="1" rIns="0" wrap="square" tIns="12700">
            <a:noAutofit/>
          </a:bodyPr>
          <a:lstStyle/>
          <a:p>
            <a:pPr indent="0" lvl="0" marL="12700" rtl="0" algn="l">
              <a:lnSpc>
                <a:spcPct val="150000"/>
              </a:lnSpc>
              <a:spcBef>
                <a:spcPts val="0"/>
              </a:spcBef>
              <a:spcAft>
                <a:spcPts val="0"/>
              </a:spcAft>
              <a:buClr>
                <a:schemeClr val="dk1"/>
              </a:buClr>
              <a:buFont typeface="Arial"/>
              <a:buNone/>
            </a:pPr>
            <a:r>
              <a:rPr b="1" lang="en-US" sz="1000">
                <a:solidFill>
                  <a:srgbClr val="215E9E"/>
                </a:solidFill>
                <a:latin typeface="Montserrat"/>
                <a:ea typeface="Montserrat"/>
                <a:cs typeface="Montserrat"/>
                <a:sym typeface="Montserrat"/>
              </a:rPr>
              <a:t>Customer Voice</a:t>
            </a:r>
            <a:endParaRPr sz="900">
              <a:solidFill>
                <a:srgbClr val="414042"/>
              </a:solidFill>
              <a:latin typeface="Open Sans"/>
              <a:ea typeface="Open Sans"/>
              <a:cs typeface="Open Sans"/>
              <a:sym typeface="Open Sans"/>
            </a:endParaRPr>
          </a:p>
          <a:p>
            <a:pPr indent="0" lvl="0" marL="12700" marR="5080" rtl="0" algn="just">
              <a:lnSpc>
                <a:spcPct val="129600"/>
              </a:lnSpc>
              <a:spcBef>
                <a:spcPts val="0"/>
              </a:spcBef>
              <a:spcAft>
                <a:spcPts val="0"/>
              </a:spcAft>
              <a:buNone/>
            </a:pPr>
            <a:r>
              <a:rPr lang="en-US" sz="900">
                <a:solidFill>
                  <a:srgbClr val="414042"/>
                </a:solidFill>
                <a:latin typeface="Open Sans"/>
                <a:ea typeface="Open Sans"/>
                <a:cs typeface="Open Sans"/>
                <a:sym typeface="Open Sans"/>
              </a:rPr>
              <a:t>Customer Voice is a powerful tool that has allowed Pizza Pirates to capture customer reviews on their most popular review sites, including Google, Zomato, and Facebook.</a:t>
            </a:r>
            <a:endParaRPr sz="900">
              <a:latin typeface="Open Sans"/>
              <a:ea typeface="Open Sans"/>
              <a:cs typeface="Open Sans"/>
              <a:sym typeface="Open Sans"/>
            </a:endParaRPr>
          </a:p>
        </p:txBody>
      </p:sp>
      <p:sp>
        <p:nvSpPr>
          <p:cNvPr id="78" name="Google Shape;78;p10"/>
          <p:cNvSpPr txBox="1"/>
          <p:nvPr/>
        </p:nvSpPr>
        <p:spPr>
          <a:xfrm>
            <a:off x="3774925" y="1583175"/>
            <a:ext cx="5705700" cy="1772400"/>
          </a:xfrm>
          <a:prstGeom prst="rect">
            <a:avLst/>
          </a:prstGeom>
          <a:noFill/>
          <a:ln>
            <a:noFill/>
          </a:ln>
        </p:spPr>
        <p:txBody>
          <a:bodyPr anchorCtr="0" anchor="t" bIns="0" lIns="0" spcFirstLastPara="1" rIns="0" wrap="square" tIns="82550">
            <a:noAutofit/>
          </a:bodyPr>
          <a:lstStyle/>
          <a:p>
            <a:pPr indent="0" lvl="0" marL="12700" marR="0" rtl="0" algn="just">
              <a:lnSpc>
                <a:spcPct val="150000"/>
              </a:lnSpc>
              <a:spcBef>
                <a:spcPts val="0"/>
              </a:spcBef>
              <a:spcAft>
                <a:spcPts val="0"/>
              </a:spcAft>
              <a:buNone/>
            </a:pPr>
            <a:r>
              <a:t/>
            </a:r>
            <a:endParaRPr sz="900">
              <a:solidFill>
                <a:srgbClr val="414042"/>
              </a:solidFill>
              <a:latin typeface="Open Sans"/>
              <a:ea typeface="Open Sans"/>
              <a:cs typeface="Open Sans"/>
              <a:sym typeface="Open Sans"/>
            </a:endParaRPr>
          </a:p>
          <a:p>
            <a:pPr indent="0" lvl="0" marL="12700" marR="0" rtl="0" algn="just">
              <a:lnSpc>
                <a:spcPct val="150000"/>
              </a:lnSpc>
              <a:spcBef>
                <a:spcPts val="0"/>
              </a:spcBef>
              <a:spcAft>
                <a:spcPts val="0"/>
              </a:spcAft>
              <a:buNone/>
            </a:pPr>
            <a:r>
              <a:rPr lang="en-US" sz="900">
                <a:solidFill>
                  <a:srgbClr val="414042"/>
                </a:solidFill>
                <a:latin typeface="Open Sans"/>
                <a:ea typeface="Open Sans"/>
                <a:cs typeface="Open Sans"/>
                <a:sym typeface="Open Sans"/>
              </a:rPr>
              <a:t>Using Customer Voice with these best practices has proven to be the recipe for success for Pizza Pirates:</a:t>
            </a:r>
            <a:endParaRPr sz="900">
              <a:latin typeface="Open Sans"/>
              <a:ea typeface="Open Sans"/>
              <a:cs typeface="Open Sans"/>
              <a:sym typeface="Open Sans"/>
            </a:endParaRPr>
          </a:p>
          <a:p>
            <a:pPr indent="0" lvl="0" marL="127000" marR="0" rtl="0" algn="just">
              <a:lnSpc>
                <a:spcPct val="115000"/>
              </a:lnSpc>
              <a:spcBef>
                <a:spcPts val="770"/>
              </a:spcBef>
              <a:spcAft>
                <a:spcPts val="0"/>
              </a:spcAft>
              <a:buNone/>
            </a:pPr>
            <a:r>
              <a:rPr b="1" i="1" lang="en-US" sz="900">
                <a:solidFill>
                  <a:srgbClr val="414042"/>
                </a:solidFill>
                <a:latin typeface="Open Sans"/>
                <a:ea typeface="Open Sans"/>
                <a:cs typeface="Open Sans"/>
                <a:sym typeface="Open Sans"/>
              </a:rPr>
              <a:t>Frequency</a:t>
            </a:r>
            <a:endParaRPr sz="900">
              <a:latin typeface="Open Sans"/>
              <a:ea typeface="Open Sans"/>
              <a:cs typeface="Open Sans"/>
              <a:sym typeface="Open Sans"/>
            </a:endParaRPr>
          </a:p>
          <a:p>
            <a:pPr indent="-114300" lvl="0" marL="355600" marR="0" rtl="0" algn="just">
              <a:lnSpc>
                <a:spcPct val="115000"/>
              </a:lnSpc>
              <a:spcBef>
                <a:spcPts val="320"/>
              </a:spcBef>
              <a:spcAft>
                <a:spcPts val="0"/>
              </a:spcAft>
              <a:buClr>
                <a:srgbClr val="414042"/>
              </a:buClr>
              <a:buSzPts val="900"/>
              <a:buFont typeface="Open Sans"/>
              <a:buChar char="•"/>
            </a:pPr>
            <a:r>
              <a:rPr lang="en-US" sz="900">
                <a:solidFill>
                  <a:srgbClr val="414042"/>
                </a:solidFill>
                <a:latin typeface="Open Sans"/>
                <a:ea typeface="Open Sans"/>
                <a:cs typeface="Open Sans"/>
                <a:sym typeface="Open Sans"/>
              </a:rPr>
              <a:t>Sends review requests daily, when the customer’s memory is fresh and their experience is vivid</a:t>
            </a:r>
            <a:endParaRPr sz="900">
              <a:solidFill>
                <a:srgbClr val="414042"/>
              </a:solidFill>
              <a:latin typeface="Open Sans"/>
              <a:ea typeface="Open Sans"/>
              <a:cs typeface="Open Sans"/>
              <a:sym typeface="Open Sans"/>
            </a:endParaRPr>
          </a:p>
          <a:p>
            <a:pPr indent="0" lvl="0" marL="127000" rtl="0" algn="just">
              <a:lnSpc>
                <a:spcPct val="115000"/>
              </a:lnSpc>
              <a:spcBef>
                <a:spcPts val="770"/>
              </a:spcBef>
              <a:spcAft>
                <a:spcPts val="0"/>
              </a:spcAft>
              <a:buNone/>
            </a:pPr>
            <a:r>
              <a:rPr b="1" i="1" lang="en-US" sz="900">
                <a:solidFill>
                  <a:srgbClr val="414042"/>
                </a:solidFill>
                <a:latin typeface="Open Sans"/>
                <a:ea typeface="Open Sans"/>
                <a:cs typeface="Open Sans"/>
                <a:sym typeface="Open Sans"/>
              </a:rPr>
              <a:t>Visability</a:t>
            </a:r>
            <a:endParaRPr b="1" i="1" sz="900">
              <a:solidFill>
                <a:srgbClr val="414042"/>
              </a:solidFill>
              <a:latin typeface="Open Sans"/>
              <a:ea typeface="Open Sans"/>
              <a:cs typeface="Open Sans"/>
              <a:sym typeface="Open Sans"/>
            </a:endParaRPr>
          </a:p>
          <a:p>
            <a:pPr indent="-114300" lvl="0" marL="355600" rtl="0" algn="just">
              <a:lnSpc>
                <a:spcPct val="115000"/>
              </a:lnSpc>
              <a:spcBef>
                <a:spcPts val="320"/>
              </a:spcBef>
              <a:spcAft>
                <a:spcPts val="0"/>
              </a:spcAft>
              <a:buClr>
                <a:srgbClr val="414042"/>
              </a:buClr>
              <a:buSzPts val="900"/>
              <a:buFont typeface="Open Sans"/>
              <a:buChar char="•"/>
            </a:pPr>
            <a:r>
              <a:rPr lang="en-US" sz="900">
                <a:solidFill>
                  <a:srgbClr val="414042"/>
                </a:solidFill>
                <a:latin typeface="Open Sans"/>
                <a:ea typeface="Open Sans"/>
                <a:cs typeface="Open Sans"/>
                <a:sym typeface="Open Sans"/>
              </a:rPr>
              <a:t>Links to the most popular review sites for the industry means more impactful and </a:t>
            </a:r>
            <a:r>
              <a:rPr lang="en-US" sz="900">
                <a:solidFill>
                  <a:srgbClr val="414042"/>
                </a:solidFill>
                <a:latin typeface="Open Sans"/>
                <a:ea typeface="Open Sans"/>
                <a:cs typeface="Open Sans"/>
                <a:sym typeface="Open Sans"/>
              </a:rPr>
              <a:t>visible</a:t>
            </a:r>
            <a:r>
              <a:rPr lang="en-US" sz="900">
                <a:solidFill>
                  <a:srgbClr val="414042"/>
                </a:solidFill>
                <a:latin typeface="Open Sans"/>
                <a:ea typeface="Open Sans"/>
                <a:cs typeface="Open Sans"/>
                <a:sym typeface="Open Sans"/>
              </a:rPr>
              <a:t> reviews</a:t>
            </a:r>
            <a:r>
              <a:rPr lang="en-US" sz="900">
                <a:solidFill>
                  <a:srgbClr val="414042"/>
                </a:solidFill>
                <a:latin typeface="Open Sans"/>
                <a:ea typeface="Open Sans"/>
                <a:cs typeface="Open Sans"/>
                <a:sym typeface="Open Sans"/>
              </a:rPr>
              <a:t> </a:t>
            </a:r>
            <a:endParaRPr b="1" i="1" sz="900">
              <a:solidFill>
                <a:srgbClr val="414042"/>
              </a:solidFill>
              <a:latin typeface="Open Sans"/>
              <a:ea typeface="Open Sans"/>
              <a:cs typeface="Open Sans"/>
              <a:sym typeface="Open Sans"/>
            </a:endParaRPr>
          </a:p>
          <a:p>
            <a:pPr indent="0" lvl="0" marL="127000" rtl="0" algn="just">
              <a:lnSpc>
                <a:spcPct val="115000"/>
              </a:lnSpc>
              <a:spcBef>
                <a:spcPts val="550"/>
              </a:spcBef>
              <a:spcAft>
                <a:spcPts val="0"/>
              </a:spcAft>
              <a:buNone/>
            </a:pPr>
            <a:r>
              <a:rPr b="1" i="1" lang="en-US" sz="900">
                <a:solidFill>
                  <a:srgbClr val="414042"/>
                </a:solidFill>
                <a:latin typeface="Open Sans"/>
                <a:ea typeface="Open Sans"/>
                <a:cs typeface="Open Sans"/>
                <a:sym typeface="Open Sans"/>
              </a:rPr>
              <a:t>Branding</a:t>
            </a:r>
            <a:r>
              <a:rPr b="1" i="1" lang="en-US" sz="900">
                <a:solidFill>
                  <a:srgbClr val="414042"/>
                </a:solidFill>
                <a:latin typeface="Open Sans"/>
                <a:ea typeface="Open Sans"/>
                <a:cs typeface="Open Sans"/>
                <a:sym typeface="Open Sans"/>
              </a:rPr>
              <a:t> </a:t>
            </a:r>
            <a:endParaRPr sz="900">
              <a:solidFill>
                <a:schemeClr val="dk1"/>
              </a:solidFill>
              <a:latin typeface="Open Sans"/>
              <a:ea typeface="Open Sans"/>
              <a:cs typeface="Open Sans"/>
              <a:sym typeface="Open Sans"/>
            </a:endParaRPr>
          </a:p>
          <a:p>
            <a:pPr indent="-114300" lvl="0" marL="355600" rtl="0" algn="just">
              <a:lnSpc>
                <a:spcPct val="115000"/>
              </a:lnSpc>
              <a:spcBef>
                <a:spcPts val="320"/>
              </a:spcBef>
              <a:spcAft>
                <a:spcPts val="0"/>
              </a:spcAft>
              <a:buClr>
                <a:srgbClr val="414042"/>
              </a:buClr>
              <a:buSzPts val="900"/>
              <a:buFont typeface="Open Sans"/>
              <a:buChar char="•"/>
            </a:pPr>
            <a:r>
              <a:rPr lang="en-US" sz="900">
                <a:solidFill>
                  <a:srgbClr val="414042"/>
                </a:solidFill>
                <a:latin typeface="Open Sans"/>
                <a:ea typeface="Open Sans"/>
                <a:cs typeface="Open Sans"/>
                <a:sym typeface="Open Sans"/>
              </a:rPr>
              <a:t>Customizes the copy of the SMS messages to come from a familiar person at the business, asking for genuine feedback, and wishing to establish a connection of trust with the customer</a:t>
            </a:r>
            <a:endParaRPr sz="900">
              <a:solidFill>
                <a:schemeClr val="dk1"/>
              </a:solidFill>
              <a:latin typeface="Open Sans"/>
              <a:ea typeface="Open Sans"/>
              <a:cs typeface="Open Sans"/>
              <a:sym typeface="Open Sans"/>
            </a:endParaRPr>
          </a:p>
          <a:p>
            <a:pPr indent="0" lvl="0" marL="0" marR="0" rtl="0" algn="just">
              <a:lnSpc>
                <a:spcPct val="150000"/>
              </a:lnSpc>
              <a:spcBef>
                <a:spcPts val="315"/>
              </a:spcBef>
              <a:spcAft>
                <a:spcPts val="0"/>
              </a:spcAft>
              <a:buNone/>
            </a:pPr>
            <a:r>
              <a:t/>
            </a:r>
            <a:endParaRPr sz="900">
              <a:solidFill>
                <a:srgbClr val="414042"/>
              </a:solidFill>
              <a:latin typeface="Open Sans"/>
              <a:ea typeface="Open Sans"/>
              <a:cs typeface="Open Sans"/>
              <a:sym typeface="Open Sans"/>
            </a:endParaRPr>
          </a:p>
        </p:txBody>
      </p:sp>
      <p:sp>
        <p:nvSpPr>
          <p:cNvPr id="79" name="Google Shape;79;p10"/>
          <p:cNvSpPr txBox="1"/>
          <p:nvPr>
            <p:ph idx="12" type="sldNum"/>
          </p:nvPr>
        </p:nvSpPr>
        <p:spPr>
          <a:xfrm>
            <a:off x="4914798" y="7217751"/>
            <a:ext cx="114935" cy="153670"/>
          </a:xfrm>
          <a:prstGeom prst="rect">
            <a:avLst/>
          </a:prstGeom>
          <a:noFill/>
          <a:ln>
            <a:noFill/>
          </a:ln>
        </p:spPr>
        <p:txBody>
          <a:bodyPr anchorCtr="0" anchor="t" bIns="0" lIns="0" spcFirstLastPara="1" rIns="0" wrap="square" tIns="10150">
            <a:noAutofit/>
          </a:bodyPr>
          <a:lstStyle/>
          <a:p>
            <a:pPr indent="0" lvl="0" marL="25400" marR="0" rtl="0" algn="l">
              <a:lnSpc>
                <a:spcPct val="100000"/>
              </a:lnSpc>
              <a:spcBef>
                <a:spcPts val="0"/>
              </a:spcBef>
              <a:spcAft>
                <a:spcPts val="0"/>
              </a:spcAft>
              <a:buNone/>
            </a:pPr>
            <a:fld id="{00000000-1234-1234-1234-123412341234}" type="slidenum">
              <a:rPr b="1" i="0" lang="en-US" sz="800">
                <a:solidFill>
                  <a:schemeClr val="lt1"/>
                </a:solidFill>
                <a:latin typeface="Montserrat SemiBold"/>
                <a:ea typeface="Montserrat SemiBold"/>
                <a:cs typeface="Montserrat SemiBold"/>
                <a:sym typeface="Montserrat SemiBold"/>
              </a:rPr>
              <a:t>‹#›</a:t>
            </a:fld>
            <a:endParaRPr/>
          </a:p>
        </p:txBody>
      </p:sp>
      <p:sp>
        <p:nvSpPr>
          <p:cNvPr id="80" name="Google Shape;80;p10"/>
          <p:cNvSpPr/>
          <p:nvPr/>
        </p:nvSpPr>
        <p:spPr>
          <a:xfrm>
            <a:off x="4339213" y="6536825"/>
            <a:ext cx="4800600" cy="186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pic>
        <p:nvPicPr>
          <p:cNvPr id="81" name="Google Shape;81;p10"/>
          <p:cNvPicPr preferRelativeResize="0"/>
          <p:nvPr/>
        </p:nvPicPr>
        <p:blipFill>
          <a:blip r:embed="rId4">
            <a:alphaModFix/>
          </a:blip>
          <a:stretch>
            <a:fillRect/>
          </a:stretch>
        </p:blipFill>
        <p:spPr>
          <a:xfrm>
            <a:off x="4687300" y="4016525"/>
            <a:ext cx="4104425" cy="2353500"/>
          </a:xfrm>
          <a:prstGeom prst="rect">
            <a:avLst/>
          </a:prstGeom>
          <a:noFill/>
          <a:ln>
            <a:noFill/>
          </a:ln>
        </p:spPr>
      </p:pic>
      <p:sp>
        <p:nvSpPr>
          <p:cNvPr id="82" name="Google Shape;82;p10"/>
          <p:cNvSpPr txBox="1"/>
          <p:nvPr/>
        </p:nvSpPr>
        <p:spPr>
          <a:xfrm>
            <a:off x="451075" y="6704025"/>
            <a:ext cx="4327500" cy="1626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i="1" lang="en-US" sz="900">
                <a:solidFill>
                  <a:srgbClr val="414042"/>
                </a:solidFill>
                <a:latin typeface="Open Sans"/>
                <a:ea typeface="Open Sans"/>
                <a:cs typeface="Open Sans"/>
                <a:sym typeface="Open Sans"/>
              </a:rPr>
              <a:t>*Review Trackers (2018)</a:t>
            </a:r>
            <a:endParaRPr sz="900">
              <a:latin typeface="Open Sans"/>
              <a:ea typeface="Open Sans"/>
              <a:cs typeface="Open Sans"/>
              <a:sym typeface="Open Sans"/>
            </a:endParaRPr>
          </a:p>
        </p:txBody>
      </p:sp>
      <p:sp>
        <p:nvSpPr>
          <p:cNvPr id="83" name="Google Shape;83;p10"/>
          <p:cNvSpPr txBox="1"/>
          <p:nvPr/>
        </p:nvSpPr>
        <p:spPr>
          <a:xfrm>
            <a:off x="425725" y="5037025"/>
            <a:ext cx="3000000" cy="3000000"/>
          </a:xfrm>
          <a:prstGeom prst="rect">
            <a:avLst/>
          </a:prstGeom>
          <a:noFill/>
          <a:ln>
            <a:noFill/>
          </a:ln>
        </p:spPr>
        <p:txBody>
          <a:bodyPr anchorCtr="0" anchor="t" bIns="91425" lIns="91425" spcFirstLastPara="1" rIns="91425" wrap="square" tIns="91425">
            <a:noAutofit/>
          </a:bodyPr>
          <a:lstStyle/>
          <a:p>
            <a:pPr indent="0" lvl="0" marL="12700" marR="10160" rtl="0" algn="just">
              <a:lnSpc>
                <a:spcPct val="150000"/>
              </a:lnSpc>
              <a:spcBef>
                <a:spcPts val="0"/>
              </a:spcBef>
              <a:spcAft>
                <a:spcPts val="0"/>
              </a:spcAft>
              <a:buNone/>
            </a:pPr>
            <a:r>
              <a:t/>
            </a:r>
            <a:endParaRPr/>
          </a:p>
        </p:txBody>
      </p:sp>
      <p:sp>
        <p:nvSpPr>
          <p:cNvPr id="84" name="Google Shape;84;p10"/>
          <p:cNvSpPr/>
          <p:nvPr/>
        </p:nvSpPr>
        <p:spPr>
          <a:xfrm>
            <a:off x="375175" y="4898825"/>
            <a:ext cx="3101100" cy="16380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12700" rtl="0" algn="just">
              <a:lnSpc>
                <a:spcPct val="150000"/>
              </a:lnSpc>
              <a:spcBef>
                <a:spcPts val="0"/>
              </a:spcBef>
              <a:spcAft>
                <a:spcPts val="0"/>
              </a:spcAft>
              <a:buClr>
                <a:schemeClr val="dk1"/>
              </a:buClr>
              <a:buSzPts val="1100"/>
              <a:buFont typeface="Arial"/>
              <a:buNone/>
            </a:pPr>
            <a:r>
              <a:t/>
            </a:r>
            <a:endParaRPr b="1" sz="1000">
              <a:solidFill>
                <a:srgbClr val="215E9E"/>
              </a:solidFill>
              <a:latin typeface="Montserrat"/>
              <a:ea typeface="Montserrat"/>
              <a:cs typeface="Montserrat"/>
              <a:sym typeface="Montserrat"/>
            </a:endParaRPr>
          </a:p>
          <a:p>
            <a:pPr indent="0" lvl="0" marL="12700" rtl="0" algn="just">
              <a:lnSpc>
                <a:spcPct val="150000"/>
              </a:lnSpc>
              <a:spcBef>
                <a:spcPts val="0"/>
              </a:spcBef>
              <a:spcAft>
                <a:spcPts val="0"/>
              </a:spcAft>
              <a:buClr>
                <a:schemeClr val="dk1"/>
              </a:buClr>
              <a:buSzPts val="1100"/>
              <a:buFont typeface="Arial"/>
              <a:buNone/>
            </a:pPr>
            <a:r>
              <a:rPr b="1" lang="en-US" sz="1000">
                <a:solidFill>
                  <a:srgbClr val="215E9E"/>
                </a:solidFill>
                <a:latin typeface="Montserrat"/>
                <a:ea typeface="Montserrat"/>
                <a:cs typeface="Montserrat"/>
                <a:sym typeface="Montserrat"/>
              </a:rPr>
              <a:t>SMS Review Requests</a:t>
            </a:r>
            <a:endParaRPr sz="900">
              <a:solidFill>
                <a:schemeClr val="dk1"/>
              </a:solidFill>
              <a:latin typeface="Open Sans"/>
              <a:ea typeface="Open Sans"/>
              <a:cs typeface="Open Sans"/>
              <a:sym typeface="Open Sans"/>
            </a:endParaRPr>
          </a:p>
          <a:p>
            <a:pPr indent="0" lvl="0" marL="12700" marR="10160" rtl="0" algn="just">
              <a:lnSpc>
                <a:spcPct val="150000"/>
              </a:lnSpc>
              <a:spcBef>
                <a:spcPts val="0"/>
              </a:spcBef>
              <a:spcAft>
                <a:spcPts val="0"/>
              </a:spcAft>
              <a:buClr>
                <a:schemeClr val="dk1"/>
              </a:buClr>
              <a:buSzPts val="1100"/>
              <a:buFont typeface="Arial"/>
              <a:buNone/>
            </a:pPr>
            <a:r>
              <a:rPr lang="en-US" sz="900">
                <a:solidFill>
                  <a:srgbClr val="414042"/>
                </a:solidFill>
                <a:latin typeface="Open Sans"/>
                <a:ea typeface="Open Sans"/>
                <a:cs typeface="Open Sans"/>
                <a:sym typeface="Open Sans"/>
              </a:rPr>
              <a:t>Target your customers right where they’re looking—their phones—and they’ll be more receptive to your message. In fact, </a:t>
            </a:r>
            <a:r>
              <a:rPr b="1" lang="en-US" sz="900">
                <a:solidFill>
                  <a:srgbClr val="414042"/>
                </a:solidFill>
                <a:latin typeface="Open Sans"/>
                <a:ea typeface="Open Sans"/>
                <a:cs typeface="Open Sans"/>
                <a:sym typeface="Open Sans"/>
              </a:rPr>
              <a:t>56% of reviews are left using a mobile device</a:t>
            </a:r>
            <a:r>
              <a:rPr lang="en-US" sz="900">
                <a:solidFill>
                  <a:srgbClr val="414042"/>
                </a:solidFill>
                <a:latin typeface="Open Sans"/>
                <a:ea typeface="Open Sans"/>
                <a:cs typeface="Open Sans"/>
                <a:sym typeface="Open Sans"/>
              </a:rPr>
              <a:t>*</a:t>
            </a:r>
            <a:r>
              <a:rPr b="1" lang="en-US" sz="900">
                <a:solidFill>
                  <a:srgbClr val="414042"/>
                </a:solidFill>
                <a:latin typeface="Open Sans"/>
                <a:ea typeface="Open Sans"/>
                <a:cs typeface="Open Sans"/>
                <a:sym typeface="Open Sans"/>
              </a:rPr>
              <a:t>.</a:t>
            </a:r>
            <a:r>
              <a:rPr lang="en-US" sz="900">
                <a:solidFill>
                  <a:srgbClr val="414042"/>
                </a:solidFill>
                <a:latin typeface="Open Sans"/>
                <a:ea typeface="Open Sans"/>
                <a:cs typeface="Open Sans"/>
                <a:sym typeface="Open Sans"/>
              </a:rPr>
              <a:t> Sending SMS review requests to clients takes as little as a name and phone number.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1"/>
          <p:cNvSpPr txBox="1"/>
          <p:nvPr/>
        </p:nvSpPr>
        <p:spPr>
          <a:xfrm>
            <a:off x="454000" y="698800"/>
            <a:ext cx="2981400" cy="2307000"/>
          </a:xfrm>
          <a:prstGeom prst="rect">
            <a:avLst/>
          </a:prstGeom>
          <a:noFill/>
          <a:ln>
            <a:noFill/>
          </a:ln>
        </p:spPr>
        <p:txBody>
          <a:bodyPr anchorCtr="0" anchor="t" bIns="0" lIns="0" spcFirstLastPara="1" rIns="0" wrap="square" tIns="12700">
            <a:noAutofit/>
          </a:bodyPr>
          <a:lstStyle/>
          <a:p>
            <a:pPr indent="0" lvl="0" marL="12700" marR="0" rtl="0" algn="just">
              <a:lnSpc>
                <a:spcPct val="100000"/>
              </a:lnSpc>
              <a:spcBef>
                <a:spcPts val="0"/>
              </a:spcBef>
              <a:spcAft>
                <a:spcPts val="0"/>
              </a:spcAft>
              <a:buNone/>
            </a:pPr>
            <a:r>
              <a:rPr b="1" lang="en-US" sz="1600">
                <a:solidFill>
                  <a:srgbClr val="215E9E"/>
                </a:solidFill>
                <a:latin typeface="Montserrat Black"/>
                <a:ea typeface="Montserrat Black"/>
                <a:cs typeface="Montserrat Black"/>
                <a:sym typeface="Montserrat Black"/>
              </a:rPr>
              <a:t>The Results</a:t>
            </a:r>
            <a:endParaRPr b="1" sz="1600">
              <a:solidFill>
                <a:srgbClr val="215E9E"/>
              </a:solidFill>
              <a:latin typeface="Montserrat Black"/>
              <a:ea typeface="Montserrat Black"/>
              <a:cs typeface="Montserrat Black"/>
              <a:sym typeface="Montserrat Black"/>
            </a:endParaRPr>
          </a:p>
          <a:p>
            <a:pPr indent="0" lvl="0" marL="12700" marR="0" rtl="0" algn="just">
              <a:lnSpc>
                <a:spcPct val="100000"/>
              </a:lnSpc>
              <a:spcBef>
                <a:spcPts val="0"/>
              </a:spcBef>
              <a:spcAft>
                <a:spcPts val="0"/>
              </a:spcAft>
              <a:buNone/>
            </a:pPr>
            <a:r>
              <a:t/>
            </a:r>
            <a:endParaRPr b="1" sz="1600">
              <a:solidFill>
                <a:srgbClr val="215E9E"/>
              </a:solidFill>
              <a:latin typeface="Montserrat Black"/>
              <a:ea typeface="Montserrat Black"/>
              <a:cs typeface="Montserrat Black"/>
              <a:sym typeface="Montserrat Black"/>
            </a:endParaRPr>
          </a:p>
          <a:p>
            <a:pPr indent="0" lvl="0" marL="12700" marR="0" rtl="0" algn="just">
              <a:lnSpc>
                <a:spcPct val="150000"/>
              </a:lnSpc>
              <a:spcBef>
                <a:spcPts val="0"/>
              </a:spcBef>
              <a:spcAft>
                <a:spcPts val="0"/>
              </a:spcAft>
              <a:buNone/>
            </a:pPr>
            <a:r>
              <a:rPr lang="en-US" sz="900">
                <a:solidFill>
                  <a:srgbClr val="414042"/>
                </a:solidFill>
                <a:latin typeface="Open Sans"/>
                <a:ea typeface="Open Sans"/>
                <a:cs typeface="Open Sans"/>
                <a:sym typeface="Open Sans"/>
              </a:rPr>
              <a:t>Prior to using Customer Voice, the business’s reviews had plateaued. </a:t>
            </a:r>
            <a:r>
              <a:rPr lang="en-US" sz="900">
                <a:solidFill>
                  <a:srgbClr val="414042"/>
                </a:solidFill>
                <a:latin typeface="Open Sans"/>
                <a:ea typeface="Open Sans"/>
                <a:cs typeface="Open Sans"/>
                <a:sym typeface="Open Sans"/>
              </a:rPr>
              <a:t>After</a:t>
            </a:r>
            <a:r>
              <a:rPr b="1" lang="en-US" sz="900">
                <a:solidFill>
                  <a:srgbClr val="414042"/>
                </a:solidFill>
                <a:latin typeface="Open Sans"/>
                <a:ea typeface="Open Sans"/>
                <a:cs typeface="Open Sans"/>
                <a:sym typeface="Open Sans"/>
              </a:rPr>
              <a:t> just one month</a:t>
            </a:r>
            <a:r>
              <a:rPr lang="en-US" sz="900">
                <a:solidFill>
                  <a:srgbClr val="414042"/>
                </a:solidFill>
                <a:latin typeface="Open Sans"/>
                <a:ea typeface="Open Sans"/>
                <a:cs typeface="Open Sans"/>
                <a:sym typeface="Open Sans"/>
              </a:rPr>
              <a:t> of sending review requests, the number of customer reviews shot up dramatically.</a:t>
            </a:r>
            <a:endParaRPr sz="900">
              <a:latin typeface="Open Sans"/>
              <a:ea typeface="Open Sans"/>
              <a:cs typeface="Open Sans"/>
              <a:sym typeface="Open Sans"/>
            </a:endParaRPr>
          </a:p>
          <a:p>
            <a:pPr indent="0" lvl="0" marL="12700" marR="5080" rtl="0" algn="just">
              <a:lnSpc>
                <a:spcPct val="155555"/>
              </a:lnSpc>
              <a:spcBef>
                <a:spcPts val="80"/>
              </a:spcBef>
              <a:spcAft>
                <a:spcPts val="0"/>
              </a:spcAft>
              <a:buNone/>
            </a:pPr>
            <a:r>
              <a:t/>
            </a:r>
            <a:endParaRPr b="1" sz="1000">
              <a:solidFill>
                <a:srgbClr val="215E9E"/>
              </a:solidFill>
              <a:latin typeface="Montserrat"/>
              <a:ea typeface="Montserrat"/>
              <a:cs typeface="Montserrat"/>
              <a:sym typeface="Montserrat"/>
            </a:endParaRPr>
          </a:p>
          <a:p>
            <a:pPr indent="0" lvl="0" marL="12700" marR="5080" rtl="0" algn="just">
              <a:lnSpc>
                <a:spcPct val="155555"/>
              </a:lnSpc>
              <a:spcBef>
                <a:spcPts val="80"/>
              </a:spcBef>
              <a:spcAft>
                <a:spcPts val="0"/>
              </a:spcAft>
              <a:buNone/>
            </a:pPr>
            <a:r>
              <a:rPr lang="en-US" sz="900">
                <a:solidFill>
                  <a:srgbClr val="414042"/>
                </a:solidFill>
                <a:latin typeface="Open Sans"/>
                <a:ea typeface="Open Sans"/>
                <a:cs typeface="Open Sans"/>
                <a:sym typeface="Open Sans"/>
              </a:rPr>
              <a:t>From</a:t>
            </a:r>
            <a:r>
              <a:rPr lang="en-US" sz="900">
                <a:solidFill>
                  <a:srgbClr val="414042"/>
                </a:solidFill>
                <a:latin typeface="Open Sans"/>
                <a:ea typeface="Open Sans"/>
                <a:cs typeface="Open Sans"/>
                <a:sym typeface="Open Sans"/>
              </a:rPr>
              <a:t> very few customer reviews and a mediocre star rating to consistently positive reviews and a boosted star rating, consistently sending review requests was proving effective.</a:t>
            </a:r>
            <a:endParaRPr sz="900">
              <a:latin typeface="Open Sans"/>
              <a:ea typeface="Open Sans"/>
              <a:cs typeface="Open Sans"/>
              <a:sym typeface="Open Sans"/>
            </a:endParaRPr>
          </a:p>
          <a:p>
            <a:pPr indent="0" lvl="0" marL="12700" rtl="0" algn="l">
              <a:spcBef>
                <a:spcPts val="785"/>
              </a:spcBef>
              <a:spcAft>
                <a:spcPts val="0"/>
              </a:spcAft>
              <a:buNone/>
            </a:pPr>
            <a:r>
              <a:t/>
            </a:r>
            <a:endParaRPr b="1" sz="1000">
              <a:solidFill>
                <a:srgbClr val="215E9E"/>
              </a:solidFill>
              <a:latin typeface="Montserrat"/>
              <a:ea typeface="Montserrat"/>
              <a:cs typeface="Montserrat"/>
              <a:sym typeface="Montserrat"/>
            </a:endParaRPr>
          </a:p>
          <a:p>
            <a:pPr indent="0" lvl="0" marL="0" rtl="0" algn="l">
              <a:spcBef>
                <a:spcPts val="785"/>
              </a:spcBef>
              <a:spcAft>
                <a:spcPts val="0"/>
              </a:spcAft>
              <a:buNone/>
            </a:pPr>
            <a:r>
              <a:t/>
            </a:r>
            <a:endParaRPr b="1" sz="1000">
              <a:solidFill>
                <a:srgbClr val="215E9E"/>
              </a:solidFill>
              <a:latin typeface="Montserrat"/>
              <a:ea typeface="Montserrat"/>
              <a:cs typeface="Montserrat"/>
              <a:sym typeface="Montserrat"/>
            </a:endParaRPr>
          </a:p>
          <a:p>
            <a:pPr indent="0" lvl="0" marL="12700" rtl="0" algn="l">
              <a:spcBef>
                <a:spcPts val="785"/>
              </a:spcBef>
              <a:spcAft>
                <a:spcPts val="0"/>
              </a:spcAft>
              <a:buClr>
                <a:schemeClr val="dk1"/>
              </a:buClr>
              <a:buFont typeface="Arial"/>
              <a:buNone/>
            </a:pPr>
            <a:r>
              <a:t/>
            </a:r>
            <a:endParaRPr b="1" sz="1000">
              <a:solidFill>
                <a:srgbClr val="215E9E"/>
              </a:solidFill>
              <a:latin typeface="Montserrat"/>
              <a:ea typeface="Montserrat"/>
              <a:cs typeface="Montserrat"/>
              <a:sym typeface="Montserrat"/>
            </a:endParaRPr>
          </a:p>
        </p:txBody>
      </p:sp>
      <p:graphicFrame>
        <p:nvGraphicFramePr>
          <p:cNvPr id="90" name="Google Shape;90;p11"/>
          <p:cNvGraphicFramePr/>
          <p:nvPr/>
        </p:nvGraphicFramePr>
        <p:xfrm>
          <a:off x="3969338" y="1410721"/>
          <a:ext cx="3000000" cy="3000000"/>
        </p:xfrm>
        <a:graphic>
          <a:graphicData uri="http://schemas.openxmlformats.org/drawingml/2006/table">
            <a:tbl>
              <a:tblPr bandRow="1" firstRow="1">
                <a:noFill/>
                <a:tableStyleId>{DA890F0F-E16C-4916-95A8-4E4C7A5F8770}</a:tableStyleId>
              </a:tblPr>
              <a:tblGrid>
                <a:gridCol w="1829650"/>
                <a:gridCol w="1829650"/>
                <a:gridCol w="1829650"/>
              </a:tblGrid>
              <a:tr h="226200">
                <a:tc>
                  <a:txBody>
                    <a:bodyPr>
                      <a:noAutofit/>
                    </a:bodyPr>
                    <a:lstStyle/>
                    <a:p>
                      <a:pPr indent="0" lvl="0" marL="0" marR="0" rtl="0" algn="ctr">
                        <a:lnSpc>
                          <a:spcPct val="100000"/>
                        </a:lnSpc>
                        <a:spcBef>
                          <a:spcPts val="0"/>
                        </a:spcBef>
                        <a:spcAft>
                          <a:spcPts val="0"/>
                        </a:spcAft>
                        <a:buNone/>
                      </a:pPr>
                      <a:r>
                        <a:rPr lang="en-US" sz="900">
                          <a:latin typeface="Open Sans ExtraBold"/>
                          <a:ea typeface="Open Sans ExtraBold"/>
                          <a:cs typeface="Open Sans ExtraBold"/>
                          <a:sym typeface="Open Sans ExtraBold"/>
                        </a:rPr>
                        <a:t>4.9 stars</a:t>
                      </a:r>
                      <a:endParaRPr sz="900" u="none" cap="none" strike="noStrike">
                        <a:latin typeface="Open Sans ExtraBold"/>
                        <a:ea typeface="Open Sans ExtraBold"/>
                        <a:cs typeface="Open Sans ExtraBold"/>
                        <a:sym typeface="Open Sans ExtraBold"/>
                      </a:endParaRPr>
                    </a:p>
                  </a:txBody>
                  <a:tcPr marT="20950" marB="0" marR="0" marL="0">
                    <a:lnL cap="flat" cmpd="sng" w="9525">
                      <a:solidFill>
                        <a:srgbClr val="21201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21201F"/>
                      </a:solidFill>
                      <a:prstDash val="solid"/>
                      <a:round/>
                      <a:headEnd len="sm" w="sm" type="none"/>
                      <a:tailEnd len="sm" w="sm" type="none"/>
                    </a:lnT>
                    <a:lnB cap="flat" cmpd="sng" w="9525">
                      <a:solidFill>
                        <a:srgbClr val="21201F"/>
                      </a:solidFill>
                      <a:prstDash val="solid"/>
                      <a:round/>
                      <a:headEnd len="sm" w="sm" type="none"/>
                      <a:tailEnd len="sm" w="sm" type="none"/>
                    </a:lnB>
                  </a:tcPr>
                </a:tc>
                <a:tc>
                  <a:txBody>
                    <a:bodyPr>
                      <a:noAutofit/>
                    </a:bodyPr>
                    <a:lstStyle/>
                    <a:p>
                      <a:pPr indent="-12065" lvl="0" marL="215265" marR="0" rtl="0" algn="ctr">
                        <a:lnSpc>
                          <a:spcPct val="100000"/>
                        </a:lnSpc>
                        <a:spcBef>
                          <a:spcPts val="0"/>
                        </a:spcBef>
                        <a:spcAft>
                          <a:spcPts val="0"/>
                        </a:spcAft>
                        <a:buNone/>
                      </a:pPr>
                      <a:r>
                        <a:rPr b="1" lang="en-US" sz="900">
                          <a:latin typeface="Open Sans ExtraBold"/>
                          <a:ea typeface="Open Sans ExtraBold"/>
                          <a:cs typeface="Open Sans ExtraBold"/>
                          <a:sym typeface="Open Sans ExtraBold"/>
                        </a:rPr>
                        <a:t>+35 </a:t>
                      </a:r>
                      <a:r>
                        <a:rPr lang="en-US" sz="900">
                          <a:latin typeface="Open Sans"/>
                          <a:ea typeface="Open Sans"/>
                          <a:cs typeface="Open Sans"/>
                          <a:sym typeface="Open Sans"/>
                        </a:rPr>
                        <a:t>reviews</a:t>
                      </a:r>
                      <a:endParaRPr sz="900" u="none" cap="none" strike="noStrike">
                        <a:latin typeface="Open Sans"/>
                        <a:ea typeface="Open Sans"/>
                        <a:cs typeface="Open Sans"/>
                        <a:sym typeface="Open Sans"/>
                      </a:endParaRPr>
                    </a:p>
                  </a:txBody>
                  <a:tcPr marT="209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21201F"/>
                      </a:solidFill>
                      <a:prstDash val="solid"/>
                      <a:round/>
                      <a:headEnd len="sm" w="sm" type="none"/>
                      <a:tailEnd len="sm" w="sm" type="none"/>
                    </a:lnT>
                    <a:lnB cap="flat" cmpd="sng" w="9525">
                      <a:solidFill>
                        <a:srgbClr val="21201F"/>
                      </a:solidFill>
                      <a:prstDash val="solid"/>
                      <a:round/>
                      <a:headEnd len="sm" w="sm" type="none"/>
                      <a:tailEnd len="sm" w="sm" type="none"/>
                    </a:lnB>
                  </a:tcPr>
                </a:tc>
                <a:tc>
                  <a:txBody>
                    <a:bodyPr>
                      <a:noAutofit/>
                    </a:bodyPr>
                    <a:lstStyle/>
                    <a:p>
                      <a:pPr indent="-5079" lvl="0" marL="233679" marR="0" rtl="0" algn="ctr">
                        <a:lnSpc>
                          <a:spcPct val="100000"/>
                        </a:lnSpc>
                        <a:spcBef>
                          <a:spcPts val="0"/>
                        </a:spcBef>
                        <a:spcAft>
                          <a:spcPts val="0"/>
                        </a:spcAft>
                        <a:buNone/>
                      </a:pPr>
                      <a:r>
                        <a:rPr b="1" lang="en-US" sz="900" u="none" cap="none" strike="noStrike">
                          <a:latin typeface="Open Sans ExtraBold"/>
                          <a:ea typeface="Open Sans ExtraBold"/>
                          <a:cs typeface="Open Sans ExtraBold"/>
                          <a:sym typeface="Open Sans ExtraBold"/>
                        </a:rPr>
                        <a:t>+29 </a:t>
                      </a:r>
                      <a:r>
                        <a:rPr lang="en-US" sz="900" u="none" cap="none" strike="noStrike">
                          <a:latin typeface="Open Sans"/>
                          <a:ea typeface="Open Sans"/>
                          <a:cs typeface="Open Sans"/>
                          <a:sym typeface="Open Sans"/>
                        </a:rPr>
                        <a:t>actions</a:t>
                      </a:r>
                      <a:endParaRPr sz="900" u="none" cap="none" strike="noStrike">
                        <a:latin typeface="Open Sans"/>
                        <a:ea typeface="Open Sans"/>
                        <a:cs typeface="Open Sans"/>
                        <a:sym typeface="Open Sans"/>
                      </a:endParaRPr>
                    </a:p>
                  </a:txBody>
                  <a:tcPr marT="20950" marB="0" marR="0" marL="0">
                    <a:lnL cap="flat" cmpd="sng" w="9525">
                      <a:solidFill>
                        <a:srgbClr val="000000"/>
                      </a:solidFill>
                      <a:prstDash val="solid"/>
                      <a:round/>
                      <a:headEnd len="sm" w="sm" type="none"/>
                      <a:tailEnd len="sm" w="sm" type="none"/>
                    </a:lnL>
                    <a:lnR cap="flat" cmpd="sng" w="9525">
                      <a:solidFill>
                        <a:srgbClr val="21201F"/>
                      </a:solidFill>
                      <a:prstDash val="solid"/>
                      <a:round/>
                      <a:headEnd len="sm" w="sm" type="none"/>
                      <a:tailEnd len="sm" w="sm" type="none"/>
                    </a:lnR>
                    <a:lnT cap="flat" cmpd="sng" w="9525">
                      <a:solidFill>
                        <a:srgbClr val="21201F"/>
                      </a:solidFill>
                      <a:prstDash val="solid"/>
                      <a:round/>
                      <a:headEnd len="sm" w="sm" type="none"/>
                      <a:tailEnd len="sm" w="sm" type="none"/>
                    </a:lnT>
                    <a:lnB cap="flat" cmpd="sng" w="9525">
                      <a:solidFill>
                        <a:srgbClr val="21201F"/>
                      </a:solidFill>
                      <a:prstDash val="solid"/>
                      <a:round/>
                      <a:headEnd len="sm" w="sm" type="none"/>
                      <a:tailEnd len="sm" w="sm" type="none"/>
                    </a:lnB>
                  </a:tcPr>
                </a:tc>
              </a:tr>
              <a:tr h="339300">
                <a:tc>
                  <a:txBody>
                    <a:bodyPr>
                      <a:noAutofit/>
                    </a:bodyPr>
                    <a:lstStyle/>
                    <a:p>
                      <a:pPr indent="0" lvl="0" marL="0" marR="0" rtl="0" algn="ctr">
                        <a:lnSpc>
                          <a:spcPct val="100000"/>
                        </a:lnSpc>
                        <a:spcBef>
                          <a:spcPts val="0"/>
                        </a:spcBef>
                        <a:spcAft>
                          <a:spcPts val="0"/>
                        </a:spcAft>
                        <a:buNone/>
                      </a:pPr>
                      <a:r>
                        <a:rPr lang="en-US" sz="700">
                          <a:latin typeface="Open Sans"/>
                          <a:ea typeface="Open Sans"/>
                          <a:cs typeface="Open Sans"/>
                          <a:sym typeface="Open Sans"/>
                        </a:rPr>
                        <a:t>Average monthly star rating</a:t>
                      </a:r>
                      <a:endParaRPr sz="700" u="none" cap="none" strike="noStrike">
                        <a:latin typeface="Open Sans"/>
                        <a:ea typeface="Open Sans"/>
                        <a:cs typeface="Open Sans"/>
                        <a:sym typeface="Open Sans"/>
                      </a:endParaRPr>
                    </a:p>
                  </a:txBody>
                  <a:tcPr marT="26675" marB="0" marR="0" marL="0">
                    <a:lnL cap="flat" cmpd="sng" w="9525">
                      <a:solidFill>
                        <a:srgbClr val="21201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21201F"/>
                      </a:solidFill>
                      <a:prstDash val="solid"/>
                      <a:round/>
                      <a:headEnd len="sm" w="sm" type="none"/>
                      <a:tailEnd len="sm" w="sm" type="none"/>
                    </a:lnT>
                    <a:lnB cap="flat" cmpd="sng" w="9525">
                      <a:solidFill>
                        <a:srgbClr val="21201F"/>
                      </a:solidFill>
                      <a:prstDash val="solid"/>
                      <a:round/>
                      <a:headEnd len="sm" w="sm" type="none"/>
                      <a:tailEnd len="sm" w="sm" type="none"/>
                    </a:lnB>
                  </a:tcPr>
                </a:tc>
                <a:tc>
                  <a:txBody>
                    <a:bodyPr>
                      <a:noAutofit/>
                    </a:bodyPr>
                    <a:lstStyle/>
                    <a:p>
                      <a:pPr indent="36195" lvl="0" marL="103504" marR="95885" rtl="0" algn="ctr">
                        <a:lnSpc>
                          <a:spcPct val="100000"/>
                        </a:lnSpc>
                        <a:spcBef>
                          <a:spcPts val="0"/>
                        </a:spcBef>
                        <a:spcAft>
                          <a:spcPts val="0"/>
                        </a:spcAft>
                        <a:buNone/>
                      </a:pPr>
                      <a:r>
                        <a:rPr lang="en-US" sz="700">
                          <a:latin typeface="Open Sans"/>
                          <a:ea typeface="Open Sans"/>
                          <a:cs typeface="Open Sans"/>
                          <a:sym typeface="Open Sans"/>
                        </a:rPr>
                        <a:t>Increase in reviews </a:t>
                      </a:r>
                      <a:endParaRPr sz="700" u="none" cap="none" strike="noStrike">
                        <a:latin typeface="Open Sans"/>
                        <a:ea typeface="Open Sans"/>
                        <a:cs typeface="Open Sans"/>
                        <a:sym typeface="Open Sans"/>
                      </a:endParaRPr>
                    </a:p>
                  </a:txBody>
                  <a:tcPr marT="266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21201F"/>
                      </a:solidFill>
                      <a:prstDash val="solid"/>
                      <a:round/>
                      <a:headEnd len="sm" w="sm" type="none"/>
                      <a:tailEnd len="sm" w="sm" type="none"/>
                    </a:lnT>
                    <a:lnB cap="flat" cmpd="sng" w="9525">
                      <a:solidFill>
                        <a:srgbClr val="21201F"/>
                      </a:solidFill>
                      <a:prstDash val="solid"/>
                      <a:round/>
                      <a:headEnd len="sm" w="sm" type="none"/>
                      <a:tailEnd len="sm" w="sm" type="none"/>
                    </a:lnB>
                  </a:tcPr>
                </a:tc>
                <a:tc>
                  <a:txBody>
                    <a:bodyPr>
                      <a:noAutofit/>
                    </a:bodyPr>
                    <a:lstStyle/>
                    <a:p>
                      <a:pPr indent="-128904" lvl="0" marL="268605" marR="138430" rtl="0" algn="ctr">
                        <a:lnSpc>
                          <a:spcPct val="100000"/>
                        </a:lnSpc>
                        <a:spcBef>
                          <a:spcPts val="0"/>
                        </a:spcBef>
                        <a:spcAft>
                          <a:spcPts val="0"/>
                        </a:spcAft>
                        <a:buNone/>
                      </a:pPr>
                      <a:r>
                        <a:rPr lang="en-US" sz="700">
                          <a:latin typeface="Open Sans"/>
                          <a:ea typeface="Open Sans"/>
                          <a:cs typeface="Open Sans"/>
                          <a:sym typeface="Open Sans"/>
                        </a:rPr>
                        <a:t>Taken on</a:t>
                      </a:r>
                      <a:endParaRPr sz="700">
                        <a:latin typeface="Open Sans"/>
                        <a:ea typeface="Open Sans"/>
                        <a:cs typeface="Open Sans"/>
                        <a:sym typeface="Open Sans"/>
                      </a:endParaRPr>
                    </a:p>
                    <a:p>
                      <a:pPr indent="-128904" lvl="0" marL="268605" marR="138430" rtl="0" algn="ctr">
                        <a:lnSpc>
                          <a:spcPct val="100000"/>
                        </a:lnSpc>
                        <a:spcBef>
                          <a:spcPts val="0"/>
                        </a:spcBef>
                        <a:spcAft>
                          <a:spcPts val="0"/>
                        </a:spcAft>
                        <a:buNone/>
                      </a:pPr>
                      <a:r>
                        <a:rPr lang="en-US" sz="700">
                          <a:latin typeface="Open Sans"/>
                          <a:ea typeface="Open Sans"/>
                          <a:cs typeface="Open Sans"/>
                          <a:sym typeface="Open Sans"/>
                        </a:rPr>
                        <a:t>Google listing</a:t>
                      </a:r>
                      <a:endParaRPr sz="700" u="none" cap="none" strike="noStrike">
                        <a:latin typeface="Open Sans"/>
                        <a:ea typeface="Open Sans"/>
                        <a:cs typeface="Open Sans"/>
                        <a:sym typeface="Open Sans"/>
                      </a:endParaRPr>
                    </a:p>
                  </a:txBody>
                  <a:tcPr marT="26675" marB="0" marR="0" marL="0">
                    <a:lnL cap="flat" cmpd="sng" w="9525">
                      <a:solidFill>
                        <a:srgbClr val="000000"/>
                      </a:solidFill>
                      <a:prstDash val="solid"/>
                      <a:round/>
                      <a:headEnd len="sm" w="sm" type="none"/>
                      <a:tailEnd len="sm" w="sm" type="none"/>
                    </a:lnL>
                    <a:lnR cap="flat" cmpd="sng" w="9525">
                      <a:solidFill>
                        <a:srgbClr val="21201F"/>
                      </a:solidFill>
                      <a:prstDash val="solid"/>
                      <a:round/>
                      <a:headEnd len="sm" w="sm" type="none"/>
                      <a:tailEnd len="sm" w="sm" type="none"/>
                    </a:lnR>
                    <a:lnT cap="flat" cmpd="sng" w="9525">
                      <a:solidFill>
                        <a:srgbClr val="21201F"/>
                      </a:solidFill>
                      <a:prstDash val="solid"/>
                      <a:round/>
                      <a:headEnd len="sm" w="sm" type="none"/>
                      <a:tailEnd len="sm" w="sm" type="none"/>
                    </a:lnT>
                    <a:lnB cap="flat" cmpd="sng" w="9525">
                      <a:solidFill>
                        <a:srgbClr val="21201F"/>
                      </a:solidFill>
                      <a:prstDash val="solid"/>
                      <a:round/>
                      <a:headEnd len="sm" w="sm" type="none"/>
                      <a:tailEnd len="sm" w="sm" type="none"/>
                    </a:lnB>
                  </a:tcPr>
                </a:tc>
              </a:tr>
            </a:tbl>
          </a:graphicData>
        </a:graphic>
      </p:graphicFrame>
      <p:graphicFrame>
        <p:nvGraphicFramePr>
          <p:cNvPr id="91" name="Google Shape;91;p11"/>
          <p:cNvGraphicFramePr/>
          <p:nvPr/>
        </p:nvGraphicFramePr>
        <p:xfrm>
          <a:off x="3969275" y="2587610"/>
          <a:ext cx="3000000" cy="3000000"/>
        </p:xfrm>
        <a:graphic>
          <a:graphicData uri="http://schemas.openxmlformats.org/drawingml/2006/table">
            <a:tbl>
              <a:tblPr bandRow="1" firstRow="1">
                <a:noFill/>
                <a:tableStyleId>{DA890F0F-E16C-4916-95A8-4E4C7A5F8770}</a:tableStyleId>
              </a:tblPr>
              <a:tblGrid>
                <a:gridCol w="2136600"/>
                <a:gridCol w="1522725"/>
                <a:gridCol w="1829625"/>
              </a:tblGrid>
              <a:tr h="274950">
                <a:tc>
                  <a:txBody>
                    <a:bodyPr>
                      <a:noAutofit/>
                    </a:bodyPr>
                    <a:lstStyle/>
                    <a:p>
                      <a:pPr indent="0" lvl="0" marL="0" marR="0" rtl="0" algn="ctr">
                        <a:lnSpc>
                          <a:spcPct val="100000"/>
                        </a:lnSpc>
                        <a:spcBef>
                          <a:spcPts val="0"/>
                        </a:spcBef>
                        <a:spcAft>
                          <a:spcPts val="0"/>
                        </a:spcAft>
                        <a:buNone/>
                      </a:pPr>
                      <a:r>
                        <a:rPr b="1" lang="en-US" sz="900">
                          <a:latin typeface="Open Sans ExtraBold"/>
                          <a:ea typeface="Open Sans ExtraBold"/>
                          <a:cs typeface="Open Sans ExtraBold"/>
                          <a:sym typeface="Open Sans ExtraBold"/>
                        </a:rPr>
                        <a:t>80% </a:t>
                      </a:r>
                      <a:r>
                        <a:rPr lang="en-US" sz="900">
                          <a:latin typeface="Open Sans"/>
                          <a:ea typeface="Open Sans"/>
                          <a:cs typeface="Open Sans"/>
                          <a:sym typeface="Open Sans"/>
                        </a:rPr>
                        <a:t>to </a:t>
                      </a:r>
                      <a:r>
                        <a:rPr lang="en-US" sz="900">
                          <a:latin typeface="Open Sans ExtraBold"/>
                          <a:ea typeface="Open Sans ExtraBold"/>
                          <a:cs typeface="Open Sans ExtraBold"/>
                          <a:sym typeface="Open Sans ExtraBold"/>
                        </a:rPr>
                        <a:t>92%</a:t>
                      </a:r>
                      <a:endParaRPr sz="900" u="none" cap="none" strike="noStrike">
                        <a:latin typeface="Open Sans ExtraBold"/>
                        <a:ea typeface="Open Sans ExtraBold"/>
                        <a:cs typeface="Open Sans ExtraBold"/>
                        <a:sym typeface="Open Sans ExtraBold"/>
                      </a:endParaRPr>
                    </a:p>
                  </a:txBody>
                  <a:tcPr marT="20325" marB="0" marR="0" marL="0">
                    <a:lnL cap="flat" cmpd="sng" w="9525">
                      <a:solidFill>
                        <a:srgbClr val="21201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21201F"/>
                      </a:solidFill>
                      <a:prstDash val="solid"/>
                      <a:round/>
                      <a:headEnd len="sm" w="sm" type="none"/>
                      <a:tailEnd len="sm" w="sm" type="none"/>
                    </a:lnT>
                    <a:lnB cap="flat" cmpd="sng" w="9525">
                      <a:solidFill>
                        <a:srgbClr val="21201F"/>
                      </a:solidFill>
                      <a:prstDash val="solid"/>
                      <a:round/>
                      <a:headEnd len="sm" w="sm" type="none"/>
                      <a:tailEnd len="sm" w="sm" type="none"/>
                    </a:lnB>
                  </a:tcPr>
                </a:tc>
                <a:tc>
                  <a:txBody>
                    <a:bodyPr>
                      <a:noAutofit/>
                    </a:bodyPr>
                    <a:lstStyle/>
                    <a:p>
                      <a:pPr indent="-8254" lvl="0" marL="313055" marR="0" rtl="0" algn="l">
                        <a:lnSpc>
                          <a:spcPct val="100000"/>
                        </a:lnSpc>
                        <a:spcBef>
                          <a:spcPts val="0"/>
                        </a:spcBef>
                        <a:spcAft>
                          <a:spcPts val="0"/>
                        </a:spcAft>
                        <a:buNone/>
                      </a:pPr>
                      <a:r>
                        <a:rPr b="1" lang="en-US" sz="900">
                          <a:latin typeface="Open Sans ExtraBold"/>
                          <a:ea typeface="Open Sans ExtraBold"/>
                          <a:cs typeface="Open Sans ExtraBold"/>
                          <a:sym typeface="Open Sans ExtraBold"/>
                        </a:rPr>
                        <a:t>          3 </a:t>
                      </a:r>
                      <a:r>
                        <a:rPr lang="en-US" sz="900">
                          <a:latin typeface="Open Sans"/>
                          <a:ea typeface="Open Sans"/>
                          <a:cs typeface="Open Sans"/>
                          <a:sym typeface="Open Sans"/>
                        </a:rPr>
                        <a:t>to </a:t>
                      </a:r>
                      <a:r>
                        <a:rPr lang="en-US" sz="900">
                          <a:latin typeface="Open Sans ExtraBold"/>
                          <a:ea typeface="Open Sans ExtraBold"/>
                          <a:cs typeface="Open Sans ExtraBold"/>
                          <a:sym typeface="Open Sans ExtraBold"/>
                        </a:rPr>
                        <a:t>5 </a:t>
                      </a:r>
                      <a:endParaRPr sz="900" u="none" cap="none" strike="noStrike">
                        <a:latin typeface="Open Sans ExtraBold"/>
                        <a:ea typeface="Open Sans ExtraBold"/>
                        <a:cs typeface="Open Sans ExtraBold"/>
                        <a:sym typeface="Open Sans ExtraBold"/>
                      </a:endParaRPr>
                    </a:p>
                  </a:txBody>
                  <a:tcPr marT="203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21201F"/>
                      </a:solidFill>
                      <a:prstDash val="solid"/>
                      <a:round/>
                      <a:headEnd len="sm" w="sm" type="none"/>
                      <a:tailEnd len="sm" w="sm" type="none"/>
                    </a:lnT>
                    <a:lnB cap="flat" cmpd="sng" w="9525">
                      <a:solidFill>
                        <a:srgbClr val="21201F"/>
                      </a:solidFill>
                      <a:prstDash val="solid"/>
                      <a:round/>
                      <a:headEnd len="sm" w="sm" type="none"/>
                      <a:tailEnd len="sm" w="sm" type="none"/>
                    </a:lnB>
                  </a:tcPr>
                </a:tc>
                <a:tc>
                  <a:txBody>
                    <a:bodyPr>
                      <a:noAutofit/>
                    </a:bodyPr>
                    <a:lstStyle/>
                    <a:p>
                      <a:pPr indent="-1270" lvl="0" marL="1270" marR="0" rtl="0" algn="ctr">
                        <a:lnSpc>
                          <a:spcPct val="100000"/>
                        </a:lnSpc>
                        <a:spcBef>
                          <a:spcPts val="0"/>
                        </a:spcBef>
                        <a:spcAft>
                          <a:spcPts val="0"/>
                        </a:spcAft>
                        <a:buNone/>
                      </a:pPr>
                      <a:r>
                        <a:rPr b="1" lang="en-US" sz="900">
                          <a:latin typeface="Open Sans ExtraBold"/>
                          <a:ea typeface="Open Sans ExtraBold"/>
                          <a:cs typeface="Open Sans ExtraBold"/>
                          <a:sym typeface="Open Sans ExtraBold"/>
                        </a:rPr>
                        <a:t> 34</a:t>
                      </a:r>
                      <a:r>
                        <a:rPr lang="en-US" sz="900">
                          <a:latin typeface="Open Sans"/>
                          <a:ea typeface="Open Sans"/>
                          <a:cs typeface="Open Sans"/>
                          <a:sym typeface="Open Sans"/>
                        </a:rPr>
                        <a:t> to </a:t>
                      </a:r>
                      <a:r>
                        <a:rPr lang="en-US" sz="900">
                          <a:latin typeface="Open Sans ExtraBold"/>
                          <a:ea typeface="Open Sans ExtraBold"/>
                          <a:cs typeface="Open Sans ExtraBold"/>
                          <a:sym typeface="Open Sans ExtraBold"/>
                        </a:rPr>
                        <a:t>477</a:t>
                      </a:r>
                      <a:endParaRPr sz="900" u="none" cap="none" strike="noStrike">
                        <a:latin typeface="Open Sans ExtraBold"/>
                        <a:ea typeface="Open Sans ExtraBold"/>
                        <a:cs typeface="Open Sans ExtraBold"/>
                        <a:sym typeface="Open Sans ExtraBold"/>
                      </a:endParaRPr>
                    </a:p>
                  </a:txBody>
                  <a:tcPr marT="20325" marB="0" marR="0" marL="0">
                    <a:lnL cap="flat" cmpd="sng" w="9525">
                      <a:solidFill>
                        <a:srgbClr val="000000"/>
                      </a:solidFill>
                      <a:prstDash val="solid"/>
                      <a:round/>
                      <a:headEnd len="sm" w="sm" type="none"/>
                      <a:tailEnd len="sm" w="sm" type="none"/>
                    </a:lnL>
                    <a:lnR cap="flat" cmpd="sng" w="9525">
                      <a:solidFill>
                        <a:srgbClr val="21201F"/>
                      </a:solidFill>
                      <a:prstDash val="solid"/>
                      <a:round/>
                      <a:headEnd len="sm" w="sm" type="none"/>
                      <a:tailEnd len="sm" w="sm" type="none"/>
                    </a:lnR>
                    <a:lnT cap="flat" cmpd="sng" w="9525">
                      <a:solidFill>
                        <a:srgbClr val="21201F"/>
                      </a:solidFill>
                      <a:prstDash val="solid"/>
                      <a:round/>
                      <a:headEnd len="sm" w="sm" type="none"/>
                      <a:tailEnd len="sm" w="sm" type="none"/>
                    </a:lnT>
                    <a:lnB cap="flat" cmpd="sng" w="9525">
                      <a:solidFill>
                        <a:srgbClr val="21201F"/>
                      </a:solidFill>
                      <a:prstDash val="solid"/>
                      <a:round/>
                      <a:headEnd len="sm" w="sm" type="none"/>
                      <a:tailEnd len="sm" w="sm" type="none"/>
                    </a:lnB>
                  </a:tcPr>
                </a:tc>
              </a:tr>
              <a:tr h="412450">
                <a:tc>
                  <a:txBody>
                    <a:bodyPr>
                      <a:noAutofit/>
                    </a:bodyPr>
                    <a:lstStyle/>
                    <a:p>
                      <a:pPr indent="-194309" lvl="0" marL="359410" marR="158115" rtl="0" algn="ctr">
                        <a:spcBef>
                          <a:spcPts val="0"/>
                        </a:spcBef>
                        <a:spcAft>
                          <a:spcPts val="0"/>
                        </a:spcAft>
                        <a:buNone/>
                      </a:pPr>
                      <a:r>
                        <a:rPr lang="en-US" sz="700">
                          <a:latin typeface="Open Sans"/>
                          <a:ea typeface="Open Sans"/>
                          <a:cs typeface="Open Sans"/>
                          <a:sym typeface="Open Sans"/>
                        </a:rPr>
                        <a:t>Recommendations</a:t>
                      </a:r>
                      <a:endParaRPr sz="700">
                        <a:latin typeface="Open Sans"/>
                        <a:ea typeface="Open Sans"/>
                        <a:cs typeface="Open Sans"/>
                        <a:sym typeface="Open Sans"/>
                      </a:endParaRPr>
                    </a:p>
                    <a:p>
                      <a:pPr indent="-194309" lvl="0" marL="359410" marR="158115" rtl="0" algn="ctr">
                        <a:spcBef>
                          <a:spcPts val="0"/>
                        </a:spcBef>
                        <a:spcAft>
                          <a:spcPts val="0"/>
                        </a:spcAft>
                        <a:buClr>
                          <a:schemeClr val="dk1"/>
                        </a:buClr>
                        <a:buFont typeface="Arial"/>
                        <a:buNone/>
                      </a:pPr>
                      <a:r>
                        <a:rPr lang="en-US" sz="700">
                          <a:latin typeface="Open Sans"/>
                          <a:ea typeface="Open Sans"/>
                          <a:cs typeface="Open Sans"/>
                          <a:sym typeface="Open Sans"/>
                        </a:rPr>
                        <a:t>On Facebook</a:t>
                      </a:r>
                      <a:endParaRPr sz="700">
                        <a:latin typeface="Open Sans"/>
                        <a:ea typeface="Open Sans"/>
                        <a:cs typeface="Open Sans"/>
                        <a:sym typeface="Open Sans"/>
                      </a:endParaRPr>
                    </a:p>
                  </a:txBody>
                  <a:tcPr marT="26675" marB="0" marR="0" marL="0">
                    <a:lnL cap="flat" cmpd="sng" w="9525">
                      <a:solidFill>
                        <a:srgbClr val="21201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21201F"/>
                      </a:solidFill>
                      <a:prstDash val="solid"/>
                      <a:round/>
                      <a:headEnd len="sm" w="sm" type="none"/>
                      <a:tailEnd len="sm" w="sm" type="none"/>
                    </a:lnT>
                    <a:lnB cap="flat" cmpd="sng" w="9525">
                      <a:solidFill>
                        <a:srgbClr val="21201F"/>
                      </a:solidFill>
                      <a:prstDash val="solid"/>
                      <a:round/>
                      <a:headEnd len="sm" w="sm" type="none"/>
                      <a:tailEnd len="sm" w="sm" type="none"/>
                    </a:lnB>
                  </a:tcPr>
                </a:tc>
                <a:tc>
                  <a:txBody>
                    <a:bodyPr>
                      <a:noAutofit/>
                    </a:bodyPr>
                    <a:lstStyle/>
                    <a:p>
                      <a:pPr indent="0" lvl="0" marL="165100" marR="158115" rtl="0" algn="ctr">
                        <a:lnSpc>
                          <a:spcPct val="100000"/>
                        </a:lnSpc>
                        <a:spcBef>
                          <a:spcPts val="0"/>
                        </a:spcBef>
                        <a:spcAft>
                          <a:spcPts val="0"/>
                        </a:spcAft>
                        <a:buNone/>
                      </a:pPr>
                      <a:r>
                        <a:rPr lang="en-US" sz="700" u="none" cap="none" strike="noStrike">
                          <a:latin typeface="Open Sans"/>
                          <a:ea typeface="Open Sans"/>
                          <a:cs typeface="Open Sans"/>
                          <a:sym typeface="Open Sans"/>
                        </a:rPr>
                        <a:t>Average</a:t>
                      </a:r>
                      <a:r>
                        <a:rPr lang="en-US" sz="700">
                          <a:latin typeface="Open Sans"/>
                          <a:ea typeface="Open Sans"/>
                          <a:cs typeface="Open Sans"/>
                          <a:sym typeface="Open Sans"/>
                        </a:rPr>
                        <a:t> star rating </a:t>
                      </a:r>
                      <a:endParaRPr sz="700" u="none" cap="none" strike="noStrike">
                        <a:latin typeface="Open Sans"/>
                        <a:ea typeface="Open Sans"/>
                        <a:cs typeface="Open Sans"/>
                        <a:sym typeface="Open Sans"/>
                      </a:endParaRPr>
                    </a:p>
                  </a:txBody>
                  <a:tcPr marT="266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21201F"/>
                      </a:solidFill>
                      <a:prstDash val="solid"/>
                      <a:round/>
                      <a:headEnd len="sm" w="sm" type="none"/>
                      <a:tailEnd len="sm" w="sm" type="none"/>
                    </a:lnT>
                    <a:lnB cap="flat" cmpd="sng" w="9525">
                      <a:solidFill>
                        <a:srgbClr val="21201F"/>
                      </a:solidFill>
                      <a:prstDash val="solid"/>
                      <a:round/>
                      <a:headEnd len="sm" w="sm" type="none"/>
                      <a:tailEnd len="sm" w="sm" type="none"/>
                    </a:lnB>
                  </a:tcPr>
                </a:tc>
                <a:tc>
                  <a:txBody>
                    <a:bodyPr>
                      <a:noAutofit/>
                    </a:bodyPr>
                    <a:lstStyle/>
                    <a:p>
                      <a:pPr indent="-14605" lvl="0" marL="65405" marR="47625" rtl="0" algn="ctr">
                        <a:lnSpc>
                          <a:spcPct val="100000"/>
                        </a:lnSpc>
                        <a:spcBef>
                          <a:spcPts val="0"/>
                        </a:spcBef>
                        <a:spcAft>
                          <a:spcPts val="0"/>
                        </a:spcAft>
                        <a:buNone/>
                      </a:pPr>
                      <a:r>
                        <a:rPr lang="en-US" sz="700">
                          <a:latin typeface="Open Sans"/>
                          <a:ea typeface="Open Sans"/>
                          <a:cs typeface="Open Sans"/>
                          <a:sym typeface="Open Sans"/>
                        </a:rPr>
                        <a:t>Customer reviews</a:t>
                      </a:r>
                      <a:endParaRPr sz="700" u="none" cap="none" strike="noStrike">
                        <a:latin typeface="Open Sans"/>
                        <a:ea typeface="Open Sans"/>
                        <a:cs typeface="Open Sans"/>
                        <a:sym typeface="Open Sans"/>
                      </a:endParaRPr>
                    </a:p>
                  </a:txBody>
                  <a:tcPr marT="26675" marB="0" marR="0" marL="0">
                    <a:lnL cap="flat" cmpd="sng" w="9525">
                      <a:solidFill>
                        <a:srgbClr val="000000"/>
                      </a:solidFill>
                      <a:prstDash val="solid"/>
                      <a:round/>
                      <a:headEnd len="sm" w="sm" type="none"/>
                      <a:tailEnd len="sm" w="sm" type="none"/>
                    </a:lnL>
                    <a:lnR cap="flat" cmpd="sng" w="9525">
                      <a:solidFill>
                        <a:srgbClr val="21201F"/>
                      </a:solidFill>
                      <a:prstDash val="solid"/>
                      <a:round/>
                      <a:headEnd len="sm" w="sm" type="none"/>
                      <a:tailEnd len="sm" w="sm" type="none"/>
                    </a:lnR>
                    <a:lnT cap="flat" cmpd="sng" w="9525">
                      <a:solidFill>
                        <a:srgbClr val="21201F"/>
                      </a:solidFill>
                      <a:prstDash val="solid"/>
                      <a:round/>
                      <a:headEnd len="sm" w="sm" type="none"/>
                      <a:tailEnd len="sm" w="sm" type="none"/>
                    </a:lnT>
                    <a:lnB cap="flat" cmpd="sng" w="9525">
                      <a:solidFill>
                        <a:srgbClr val="21201F"/>
                      </a:solidFill>
                      <a:prstDash val="solid"/>
                      <a:round/>
                      <a:headEnd len="sm" w="sm" type="none"/>
                      <a:tailEnd len="sm" w="sm" type="none"/>
                    </a:lnB>
                  </a:tcPr>
                </a:tc>
              </a:tr>
            </a:tbl>
          </a:graphicData>
        </a:graphic>
      </p:graphicFrame>
      <p:sp>
        <p:nvSpPr>
          <p:cNvPr id="92" name="Google Shape;92;p11"/>
          <p:cNvSpPr txBox="1"/>
          <p:nvPr/>
        </p:nvSpPr>
        <p:spPr>
          <a:xfrm>
            <a:off x="412450" y="3443275"/>
            <a:ext cx="2952300" cy="444600"/>
          </a:xfrm>
          <a:prstGeom prst="rect">
            <a:avLst/>
          </a:prstGeom>
          <a:noFill/>
          <a:ln>
            <a:noFill/>
          </a:ln>
        </p:spPr>
        <p:txBody>
          <a:bodyPr anchorCtr="0" anchor="t" bIns="0" lIns="0" spcFirstLastPara="1" rIns="0" wrap="square" tIns="12700">
            <a:noAutofit/>
          </a:bodyPr>
          <a:lstStyle/>
          <a:p>
            <a:pPr indent="0" lvl="0" marL="12700" marR="5080" rtl="0" algn="just">
              <a:lnSpc>
                <a:spcPct val="150000"/>
              </a:lnSpc>
              <a:spcBef>
                <a:spcPts val="0"/>
              </a:spcBef>
              <a:spcAft>
                <a:spcPts val="0"/>
              </a:spcAft>
              <a:buNone/>
            </a:pPr>
            <a:r>
              <a:rPr lang="en-US" sz="900">
                <a:solidFill>
                  <a:srgbClr val="414042"/>
                </a:solidFill>
                <a:latin typeface="Open Sans"/>
                <a:ea typeface="Open Sans"/>
                <a:cs typeface="Open Sans"/>
                <a:sym typeface="Open Sans"/>
              </a:rPr>
              <a:t>Overall, Pizza Pirates has seen an increase of star rating by 1.2 stars since its conception and can attribute roughly a </a:t>
            </a:r>
            <a:r>
              <a:rPr b="1" lang="en-US" sz="900">
                <a:solidFill>
                  <a:srgbClr val="414042"/>
                </a:solidFill>
                <a:latin typeface="Open Sans"/>
                <a:ea typeface="Open Sans"/>
                <a:cs typeface="Open Sans"/>
                <a:sym typeface="Open Sans"/>
              </a:rPr>
              <a:t>20% increase in sales</a:t>
            </a:r>
            <a:r>
              <a:rPr lang="en-US" sz="900">
                <a:solidFill>
                  <a:srgbClr val="414042"/>
                </a:solidFill>
                <a:latin typeface="Open Sans"/>
                <a:ea typeface="Open Sans"/>
                <a:cs typeface="Open Sans"/>
                <a:sym typeface="Open Sans"/>
              </a:rPr>
              <a:t> to the increase in customer reviews and improved online presence. </a:t>
            </a:r>
            <a:endParaRPr sz="900">
              <a:latin typeface="Open Sans"/>
              <a:ea typeface="Open Sans"/>
              <a:cs typeface="Open Sans"/>
              <a:sym typeface="Open Sans"/>
            </a:endParaRPr>
          </a:p>
        </p:txBody>
      </p:sp>
      <p:sp>
        <p:nvSpPr>
          <p:cNvPr id="93" name="Google Shape;93;p11"/>
          <p:cNvSpPr/>
          <p:nvPr/>
        </p:nvSpPr>
        <p:spPr>
          <a:xfrm>
            <a:off x="3969350" y="2084575"/>
            <a:ext cx="5488800" cy="93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4" name="Google Shape;94;p11"/>
          <p:cNvSpPr txBox="1"/>
          <p:nvPr>
            <p:ph idx="12" type="sldNum"/>
          </p:nvPr>
        </p:nvSpPr>
        <p:spPr>
          <a:xfrm>
            <a:off x="4914798" y="7217751"/>
            <a:ext cx="114935" cy="153670"/>
          </a:xfrm>
          <a:prstGeom prst="rect">
            <a:avLst/>
          </a:prstGeom>
          <a:noFill/>
          <a:ln>
            <a:noFill/>
          </a:ln>
        </p:spPr>
        <p:txBody>
          <a:bodyPr anchorCtr="0" anchor="t" bIns="0" lIns="0" spcFirstLastPara="1" rIns="0" wrap="square" tIns="10150">
            <a:noAutofit/>
          </a:bodyPr>
          <a:lstStyle/>
          <a:p>
            <a:pPr indent="0" lvl="0" marL="25400" marR="0" rtl="0" algn="l">
              <a:lnSpc>
                <a:spcPct val="100000"/>
              </a:lnSpc>
              <a:spcBef>
                <a:spcPts val="0"/>
              </a:spcBef>
              <a:spcAft>
                <a:spcPts val="0"/>
              </a:spcAft>
              <a:buNone/>
            </a:pPr>
            <a:fld id="{00000000-1234-1234-1234-123412341234}" type="slidenum">
              <a:rPr b="1" i="0" lang="en-US" sz="800">
                <a:solidFill>
                  <a:schemeClr val="lt1"/>
                </a:solidFill>
                <a:latin typeface="Montserrat SemiBold"/>
                <a:ea typeface="Montserrat SemiBold"/>
                <a:cs typeface="Montserrat SemiBold"/>
                <a:sym typeface="Montserrat SemiBold"/>
              </a:rPr>
              <a:t>‹#›</a:t>
            </a:fld>
            <a:endParaRPr/>
          </a:p>
        </p:txBody>
      </p:sp>
      <p:sp>
        <p:nvSpPr>
          <p:cNvPr id="95" name="Google Shape;95;p11"/>
          <p:cNvSpPr txBox="1"/>
          <p:nvPr/>
        </p:nvSpPr>
        <p:spPr>
          <a:xfrm>
            <a:off x="3969263" y="2133825"/>
            <a:ext cx="3000000" cy="386100"/>
          </a:xfrm>
          <a:prstGeom prst="rect">
            <a:avLst/>
          </a:prstGeom>
          <a:noFill/>
          <a:ln>
            <a:noFill/>
          </a:ln>
        </p:spPr>
        <p:txBody>
          <a:bodyPr anchorCtr="0" anchor="t" bIns="91425" lIns="91425" spcFirstLastPara="1" rIns="91425" wrap="square" tIns="91425">
            <a:noAutofit/>
          </a:bodyPr>
          <a:lstStyle/>
          <a:p>
            <a:pPr indent="0" lvl="0" marL="12700" rtl="0" algn="l">
              <a:spcBef>
                <a:spcPts val="785"/>
              </a:spcBef>
              <a:spcAft>
                <a:spcPts val="0"/>
              </a:spcAft>
              <a:buNone/>
            </a:pPr>
            <a:r>
              <a:rPr b="1" lang="en-US" sz="1000">
                <a:solidFill>
                  <a:srgbClr val="215E9E"/>
                </a:solidFill>
                <a:latin typeface="Montserrat"/>
                <a:ea typeface="Montserrat"/>
                <a:cs typeface="Montserrat"/>
                <a:sym typeface="Montserrat"/>
              </a:rPr>
              <a:t>Progress Over All-Time</a:t>
            </a:r>
            <a:endParaRPr/>
          </a:p>
        </p:txBody>
      </p:sp>
      <p:sp>
        <p:nvSpPr>
          <p:cNvPr id="96" name="Google Shape;96;p11"/>
          <p:cNvSpPr txBox="1"/>
          <p:nvPr/>
        </p:nvSpPr>
        <p:spPr>
          <a:xfrm>
            <a:off x="3969338" y="974713"/>
            <a:ext cx="3000000" cy="386100"/>
          </a:xfrm>
          <a:prstGeom prst="rect">
            <a:avLst/>
          </a:prstGeom>
          <a:noFill/>
          <a:ln>
            <a:noFill/>
          </a:ln>
        </p:spPr>
        <p:txBody>
          <a:bodyPr anchorCtr="0" anchor="t" bIns="91425" lIns="91425" spcFirstLastPara="1" rIns="91425" wrap="square" tIns="91425">
            <a:noAutofit/>
          </a:bodyPr>
          <a:lstStyle/>
          <a:p>
            <a:pPr indent="0" lvl="0" marL="12700" rtl="0" algn="l">
              <a:spcBef>
                <a:spcPts val="785"/>
              </a:spcBef>
              <a:spcAft>
                <a:spcPts val="0"/>
              </a:spcAft>
              <a:buNone/>
            </a:pPr>
            <a:r>
              <a:rPr b="1" lang="en-US" sz="1000">
                <a:solidFill>
                  <a:srgbClr val="215E9E"/>
                </a:solidFill>
                <a:latin typeface="Montserrat"/>
                <a:ea typeface="Montserrat"/>
                <a:cs typeface="Montserrat"/>
                <a:sym typeface="Montserrat"/>
              </a:rPr>
              <a:t>Results After One Month</a:t>
            </a:r>
            <a:endParaRPr/>
          </a:p>
        </p:txBody>
      </p:sp>
      <p:sp>
        <p:nvSpPr>
          <p:cNvPr id="97" name="Google Shape;97;p11"/>
          <p:cNvSpPr/>
          <p:nvPr/>
        </p:nvSpPr>
        <p:spPr>
          <a:xfrm>
            <a:off x="3969275" y="3342675"/>
            <a:ext cx="5488800" cy="933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aphicFrame>
        <p:nvGraphicFramePr>
          <p:cNvPr id="98" name="Google Shape;98;p11"/>
          <p:cNvGraphicFramePr/>
          <p:nvPr/>
        </p:nvGraphicFramePr>
        <p:xfrm>
          <a:off x="3969200" y="4670473"/>
          <a:ext cx="3000000" cy="3000000"/>
        </p:xfrm>
        <a:graphic>
          <a:graphicData uri="http://schemas.openxmlformats.org/drawingml/2006/table">
            <a:tbl>
              <a:tblPr bandRow="1" firstRow="1">
                <a:noFill/>
                <a:tableStyleId>{DA890F0F-E16C-4916-95A8-4E4C7A5F8770}</a:tableStyleId>
              </a:tblPr>
              <a:tblGrid>
                <a:gridCol w="1974100"/>
                <a:gridCol w="1685200"/>
                <a:gridCol w="1829650"/>
              </a:tblGrid>
              <a:tr h="177800">
                <a:tc>
                  <a:txBody>
                    <a:bodyPr>
                      <a:noAutofit/>
                    </a:bodyPr>
                    <a:lstStyle/>
                    <a:p>
                      <a:pPr indent="0" lvl="0" marL="0" marR="0" rtl="0" algn="ctr">
                        <a:lnSpc>
                          <a:spcPct val="100000"/>
                        </a:lnSpc>
                        <a:spcBef>
                          <a:spcPts val="0"/>
                        </a:spcBef>
                        <a:spcAft>
                          <a:spcPts val="0"/>
                        </a:spcAft>
                        <a:buNone/>
                      </a:pPr>
                      <a:r>
                        <a:rPr b="1" lang="en-US" sz="900">
                          <a:latin typeface="Open Sans ExtraBold"/>
                          <a:ea typeface="Open Sans ExtraBold"/>
                          <a:cs typeface="Open Sans ExtraBold"/>
                          <a:sym typeface="Open Sans ExtraBold"/>
                        </a:rPr>
                        <a:t>+ </a:t>
                      </a:r>
                      <a:r>
                        <a:rPr b="1" lang="en-US" sz="900">
                          <a:latin typeface="Open Sans ExtraBold"/>
                          <a:ea typeface="Open Sans ExtraBold"/>
                          <a:cs typeface="Open Sans ExtraBold"/>
                          <a:sym typeface="Open Sans ExtraBold"/>
                        </a:rPr>
                        <a:t>3516</a:t>
                      </a:r>
                      <a:endParaRPr sz="900" u="none" cap="none" strike="noStrike">
                        <a:latin typeface="Open Sans ExtraBold"/>
                        <a:ea typeface="Open Sans ExtraBold"/>
                        <a:cs typeface="Open Sans ExtraBold"/>
                        <a:sym typeface="Open Sans ExtraBold"/>
                      </a:endParaRPr>
                    </a:p>
                  </a:txBody>
                  <a:tcPr marT="20325" marB="0" marR="0" marL="0">
                    <a:lnL cap="flat" cmpd="sng" w="9525">
                      <a:solidFill>
                        <a:srgbClr val="21201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21201F"/>
                      </a:solidFill>
                      <a:prstDash val="solid"/>
                      <a:round/>
                      <a:headEnd len="sm" w="sm" type="none"/>
                      <a:tailEnd len="sm" w="sm" type="none"/>
                    </a:lnT>
                    <a:lnB cap="flat" cmpd="sng" w="9525">
                      <a:solidFill>
                        <a:srgbClr val="21201F"/>
                      </a:solidFill>
                      <a:prstDash val="solid"/>
                      <a:round/>
                      <a:headEnd len="sm" w="sm" type="none"/>
                      <a:tailEnd len="sm" w="sm" type="none"/>
                    </a:lnB>
                  </a:tcPr>
                </a:tc>
                <a:tc>
                  <a:txBody>
                    <a:bodyPr>
                      <a:noAutofit/>
                    </a:bodyPr>
                    <a:lstStyle/>
                    <a:p>
                      <a:pPr indent="-8254" lvl="0" marL="313055" marR="0" rtl="0" algn="ctr">
                        <a:lnSpc>
                          <a:spcPct val="100000"/>
                        </a:lnSpc>
                        <a:spcBef>
                          <a:spcPts val="0"/>
                        </a:spcBef>
                        <a:spcAft>
                          <a:spcPts val="0"/>
                        </a:spcAft>
                        <a:buNone/>
                      </a:pPr>
                      <a:r>
                        <a:rPr b="1" lang="en-US" sz="900">
                          <a:latin typeface="Open Sans ExtraBold"/>
                          <a:ea typeface="Open Sans ExtraBold"/>
                          <a:cs typeface="Open Sans ExtraBold"/>
                          <a:sym typeface="Open Sans ExtraBold"/>
                        </a:rPr>
                        <a:t>+8029</a:t>
                      </a:r>
                      <a:r>
                        <a:rPr lang="en-US" sz="900">
                          <a:latin typeface="Open Sans ExtraBold"/>
                          <a:ea typeface="Open Sans ExtraBold"/>
                          <a:cs typeface="Open Sans ExtraBold"/>
                          <a:sym typeface="Open Sans ExtraBold"/>
                        </a:rPr>
                        <a:t> </a:t>
                      </a:r>
                      <a:endParaRPr sz="900" u="none" cap="none" strike="noStrike">
                        <a:latin typeface="Open Sans ExtraBold"/>
                        <a:ea typeface="Open Sans ExtraBold"/>
                        <a:cs typeface="Open Sans ExtraBold"/>
                        <a:sym typeface="Open Sans ExtraBold"/>
                      </a:endParaRPr>
                    </a:p>
                  </a:txBody>
                  <a:tcPr marT="203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21201F"/>
                      </a:solidFill>
                      <a:prstDash val="solid"/>
                      <a:round/>
                      <a:headEnd len="sm" w="sm" type="none"/>
                      <a:tailEnd len="sm" w="sm" type="none"/>
                    </a:lnT>
                    <a:lnB cap="flat" cmpd="sng" w="9525">
                      <a:solidFill>
                        <a:srgbClr val="21201F"/>
                      </a:solidFill>
                      <a:prstDash val="solid"/>
                      <a:round/>
                      <a:headEnd len="sm" w="sm" type="none"/>
                      <a:tailEnd len="sm" w="sm" type="none"/>
                    </a:lnB>
                  </a:tcPr>
                </a:tc>
                <a:tc>
                  <a:txBody>
                    <a:bodyPr>
                      <a:noAutofit/>
                    </a:bodyPr>
                    <a:lstStyle/>
                    <a:p>
                      <a:pPr indent="-1270" lvl="0" marL="1270" marR="0" rtl="0" algn="ctr">
                        <a:lnSpc>
                          <a:spcPct val="100000"/>
                        </a:lnSpc>
                        <a:spcBef>
                          <a:spcPts val="0"/>
                        </a:spcBef>
                        <a:spcAft>
                          <a:spcPts val="0"/>
                        </a:spcAft>
                        <a:buNone/>
                      </a:pPr>
                      <a:r>
                        <a:rPr b="1" lang="en-US" sz="900">
                          <a:latin typeface="Open Sans ExtraBold"/>
                          <a:ea typeface="Open Sans ExtraBold"/>
                          <a:cs typeface="Open Sans ExtraBold"/>
                          <a:sym typeface="Open Sans ExtraBold"/>
                        </a:rPr>
                        <a:t>+182</a:t>
                      </a:r>
                      <a:endParaRPr sz="900" u="none" cap="none" strike="noStrike">
                        <a:latin typeface="Open Sans ExtraBold"/>
                        <a:ea typeface="Open Sans ExtraBold"/>
                        <a:cs typeface="Open Sans ExtraBold"/>
                        <a:sym typeface="Open Sans ExtraBold"/>
                      </a:endParaRPr>
                    </a:p>
                  </a:txBody>
                  <a:tcPr marT="20325" marB="0" marR="0" marL="0">
                    <a:lnL cap="flat" cmpd="sng" w="9525">
                      <a:solidFill>
                        <a:srgbClr val="000000"/>
                      </a:solidFill>
                      <a:prstDash val="solid"/>
                      <a:round/>
                      <a:headEnd len="sm" w="sm" type="none"/>
                      <a:tailEnd len="sm" w="sm" type="none"/>
                    </a:lnL>
                    <a:lnR cap="flat" cmpd="sng" w="9525">
                      <a:solidFill>
                        <a:srgbClr val="21201F"/>
                      </a:solidFill>
                      <a:prstDash val="solid"/>
                      <a:round/>
                      <a:headEnd len="sm" w="sm" type="none"/>
                      <a:tailEnd len="sm" w="sm" type="none"/>
                    </a:lnR>
                    <a:lnT cap="flat" cmpd="sng" w="9525">
                      <a:solidFill>
                        <a:srgbClr val="21201F"/>
                      </a:solidFill>
                      <a:prstDash val="solid"/>
                      <a:round/>
                      <a:headEnd len="sm" w="sm" type="none"/>
                      <a:tailEnd len="sm" w="sm" type="none"/>
                    </a:lnT>
                    <a:lnB cap="flat" cmpd="sng" w="9525">
                      <a:solidFill>
                        <a:srgbClr val="21201F"/>
                      </a:solidFill>
                      <a:prstDash val="solid"/>
                      <a:round/>
                      <a:headEnd len="sm" w="sm" type="none"/>
                      <a:tailEnd len="sm" w="sm" type="none"/>
                    </a:lnB>
                  </a:tcPr>
                </a:tc>
              </a:tr>
              <a:tr h="266700">
                <a:tc>
                  <a:txBody>
                    <a:bodyPr>
                      <a:noAutofit/>
                    </a:bodyPr>
                    <a:lstStyle/>
                    <a:p>
                      <a:pPr indent="-194309" lvl="0" marL="359410" marR="158115" rtl="0" algn="ctr">
                        <a:spcBef>
                          <a:spcPts val="0"/>
                        </a:spcBef>
                        <a:spcAft>
                          <a:spcPts val="0"/>
                        </a:spcAft>
                        <a:buNone/>
                      </a:pPr>
                      <a:r>
                        <a:rPr lang="en-US" sz="700">
                          <a:latin typeface="Open Sans"/>
                          <a:ea typeface="Open Sans"/>
                          <a:cs typeface="Open Sans"/>
                          <a:sym typeface="Open Sans"/>
                        </a:rPr>
                        <a:t>Monthly direct searches on Google</a:t>
                      </a:r>
                      <a:endParaRPr sz="700">
                        <a:latin typeface="Open Sans"/>
                        <a:ea typeface="Open Sans"/>
                        <a:cs typeface="Open Sans"/>
                        <a:sym typeface="Open Sans"/>
                      </a:endParaRPr>
                    </a:p>
                  </a:txBody>
                  <a:tcPr marT="26675" marB="0" marR="0" marL="0">
                    <a:lnL cap="flat" cmpd="sng" w="9525">
                      <a:solidFill>
                        <a:srgbClr val="21201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21201F"/>
                      </a:solidFill>
                      <a:prstDash val="solid"/>
                      <a:round/>
                      <a:headEnd len="sm" w="sm" type="none"/>
                      <a:tailEnd len="sm" w="sm" type="none"/>
                    </a:lnT>
                    <a:lnB cap="flat" cmpd="sng" w="9525">
                      <a:solidFill>
                        <a:srgbClr val="21201F"/>
                      </a:solidFill>
                      <a:prstDash val="solid"/>
                      <a:round/>
                      <a:headEnd len="sm" w="sm" type="none"/>
                      <a:tailEnd len="sm" w="sm" type="none"/>
                    </a:lnB>
                  </a:tcPr>
                </a:tc>
                <a:tc>
                  <a:txBody>
                    <a:bodyPr>
                      <a:noAutofit/>
                    </a:bodyPr>
                    <a:lstStyle/>
                    <a:p>
                      <a:pPr indent="0" lvl="0" marL="165100" marR="158115" rtl="0" algn="ctr">
                        <a:lnSpc>
                          <a:spcPct val="100000"/>
                        </a:lnSpc>
                        <a:spcBef>
                          <a:spcPts val="0"/>
                        </a:spcBef>
                        <a:spcAft>
                          <a:spcPts val="0"/>
                        </a:spcAft>
                        <a:buNone/>
                      </a:pPr>
                      <a:r>
                        <a:rPr lang="en-US" sz="700">
                          <a:latin typeface="Open Sans"/>
                          <a:ea typeface="Open Sans"/>
                          <a:cs typeface="Open Sans"/>
                          <a:sym typeface="Open Sans"/>
                        </a:rPr>
                        <a:t>Monthly views on Google Maps</a:t>
                      </a:r>
                      <a:endParaRPr sz="700" u="none" cap="none" strike="noStrike">
                        <a:latin typeface="Open Sans"/>
                        <a:ea typeface="Open Sans"/>
                        <a:cs typeface="Open Sans"/>
                        <a:sym typeface="Open Sans"/>
                      </a:endParaRPr>
                    </a:p>
                  </a:txBody>
                  <a:tcPr marT="266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21201F"/>
                      </a:solidFill>
                      <a:prstDash val="solid"/>
                      <a:round/>
                      <a:headEnd len="sm" w="sm" type="none"/>
                      <a:tailEnd len="sm" w="sm" type="none"/>
                    </a:lnT>
                    <a:lnB cap="flat" cmpd="sng" w="9525">
                      <a:solidFill>
                        <a:srgbClr val="21201F"/>
                      </a:solidFill>
                      <a:prstDash val="solid"/>
                      <a:round/>
                      <a:headEnd len="sm" w="sm" type="none"/>
                      <a:tailEnd len="sm" w="sm" type="none"/>
                    </a:lnB>
                  </a:tcPr>
                </a:tc>
                <a:tc>
                  <a:txBody>
                    <a:bodyPr>
                      <a:noAutofit/>
                    </a:bodyPr>
                    <a:lstStyle/>
                    <a:p>
                      <a:pPr indent="-14605" lvl="0" marL="65405" marR="47625" rtl="0" algn="ctr">
                        <a:lnSpc>
                          <a:spcPct val="100000"/>
                        </a:lnSpc>
                        <a:spcBef>
                          <a:spcPts val="0"/>
                        </a:spcBef>
                        <a:spcAft>
                          <a:spcPts val="0"/>
                        </a:spcAft>
                        <a:buNone/>
                      </a:pPr>
                      <a:r>
                        <a:rPr lang="en-US" sz="700">
                          <a:latin typeface="Open Sans"/>
                          <a:ea typeface="Open Sans"/>
                          <a:cs typeface="Open Sans"/>
                          <a:sym typeface="Open Sans"/>
                        </a:rPr>
                        <a:t>Visits to the website from Google listing</a:t>
                      </a:r>
                      <a:endParaRPr sz="700" u="none" cap="none" strike="noStrike">
                        <a:latin typeface="Open Sans"/>
                        <a:ea typeface="Open Sans"/>
                        <a:cs typeface="Open Sans"/>
                        <a:sym typeface="Open Sans"/>
                      </a:endParaRPr>
                    </a:p>
                  </a:txBody>
                  <a:tcPr marT="26675" marB="0" marR="0" marL="0">
                    <a:lnL cap="flat" cmpd="sng" w="9525">
                      <a:solidFill>
                        <a:srgbClr val="000000"/>
                      </a:solidFill>
                      <a:prstDash val="solid"/>
                      <a:round/>
                      <a:headEnd len="sm" w="sm" type="none"/>
                      <a:tailEnd len="sm" w="sm" type="none"/>
                    </a:lnL>
                    <a:lnR cap="flat" cmpd="sng" w="9525">
                      <a:solidFill>
                        <a:srgbClr val="21201F"/>
                      </a:solidFill>
                      <a:prstDash val="solid"/>
                      <a:round/>
                      <a:headEnd len="sm" w="sm" type="none"/>
                      <a:tailEnd len="sm" w="sm" type="none"/>
                    </a:lnR>
                    <a:lnT cap="flat" cmpd="sng" w="9525">
                      <a:solidFill>
                        <a:srgbClr val="21201F"/>
                      </a:solidFill>
                      <a:prstDash val="solid"/>
                      <a:round/>
                      <a:headEnd len="sm" w="sm" type="none"/>
                      <a:tailEnd len="sm" w="sm" type="none"/>
                    </a:lnT>
                    <a:lnB cap="flat" cmpd="sng" w="9525">
                      <a:solidFill>
                        <a:srgbClr val="21201F"/>
                      </a:solidFill>
                      <a:prstDash val="solid"/>
                      <a:round/>
                      <a:headEnd len="sm" w="sm" type="none"/>
                      <a:tailEnd len="sm" w="sm" type="none"/>
                    </a:lnB>
                  </a:tcPr>
                </a:tc>
              </a:tr>
            </a:tbl>
          </a:graphicData>
        </a:graphic>
      </p:graphicFrame>
      <p:sp>
        <p:nvSpPr>
          <p:cNvPr id="99" name="Google Shape;99;p11"/>
          <p:cNvSpPr txBox="1"/>
          <p:nvPr/>
        </p:nvSpPr>
        <p:spPr>
          <a:xfrm>
            <a:off x="388600" y="5696200"/>
            <a:ext cx="3000000" cy="386100"/>
          </a:xfrm>
          <a:prstGeom prst="rect">
            <a:avLst/>
          </a:prstGeom>
          <a:noFill/>
          <a:ln>
            <a:noFill/>
          </a:ln>
        </p:spPr>
        <p:txBody>
          <a:bodyPr anchorCtr="0" anchor="t" bIns="91425" lIns="91425" spcFirstLastPara="1" rIns="91425" wrap="square" tIns="91425">
            <a:noAutofit/>
          </a:bodyPr>
          <a:lstStyle/>
          <a:p>
            <a:pPr indent="0" lvl="0" marL="12700" rtl="0" algn="l">
              <a:spcBef>
                <a:spcPts val="785"/>
              </a:spcBef>
              <a:spcAft>
                <a:spcPts val="0"/>
              </a:spcAft>
              <a:buNone/>
            </a:pPr>
            <a:r>
              <a:t/>
            </a:r>
            <a:endParaRPr/>
          </a:p>
        </p:txBody>
      </p:sp>
      <p:sp>
        <p:nvSpPr>
          <p:cNvPr id="100" name="Google Shape;100;p11"/>
          <p:cNvSpPr/>
          <p:nvPr/>
        </p:nvSpPr>
        <p:spPr>
          <a:xfrm>
            <a:off x="3991700" y="5033400"/>
            <a:ext cx="5488800" cy="933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pic>
        <p:nvPicPr>
          <p:cNvPr id="101" name="Google Shape;101;p11"/>
          <p:cNvPicPr preferRelativeResize="0"/>
          <p:nvPr/>
        </p:nvPicPr>
        <p:blipFill rotWithShape="1">
          <a:blip r:embed="rId5">
            <a:alphaModFix/>
          </a:blip>
          <a:srcRect b="0" l="4608" r="2299" t="26259"/>
          <a:stretch/>
        </p:blipFill>
        <p:spPr>
          <a:xfrm>
            <a:off x="3991700" y="5648062"/>
            <a:ext cx="5488799" cy="1035313"/>
          </a:xfrm>
          <a:prstGeom prst="rect">
            <a:avLst/>
          </a:prstGeom>
          <a:noFill/>
          <a:ln>
            <a:noFill/>
          </a:ln>
          <a:effectLst>
            <a:outerShdw blurRad="57150" rotWithShape="0" algn="bl" dir="5400000" dist="19050">
              <a:srgbClr val="000000">
                <a:alpha val="50000"/>
              </a:srgbClr>
            </a:outerShdw>
          </a:effectLst>
        </p:spPr>
      </p:pic>
      <p:sp>
        <p:nvSpPr>
          <p:cNvPr id="102" name="Google Shape;102;p11"/>
          <p:cNvSpPr txBox="1"/>
          <p:nvPr/>
        </p:nvSpPr>
        <p:spPr>
          <a:xfrm>
            <a:off x="3969200" y="3571875"/>
            <a:ext cx="5374500" cy="565500"/>
          </a:xfrm>
          <a:prstGeom prst="rect">
            <a:avLst/>
          </a:prstGeom>
          <a:noFill/>
          <a:ln>
            <a:noFill/>
          </a:ln>
        </p:spPr>
        <p:txBody>
          <a:bodyPr anchorCtr="0" anchor="t" bIns="0" lIns="0" spcFirstLastPara="1" rIns="0" wrap="square" tIns="12700">
            <a:noAutofit/>
          </a:bodyPr>
          <a:lstStyle/>
          <a:p>
            <a:pPr indent="0" lvl="0" marL="12700" marR="6985" rtl="0" algn="just">
              <a:lnSpc>
                <a:spcPct val="150000"/>
              </a:lnSpc>
              <a:spcBef>
                <a:spcPts val="0"/>
              </a:spcBef>
              <a:spcAft>
                <a:spcPts val="0"/>
              </a:spcAft>
              <a:buNone/>
            </a:pPr>
            <a:r>
              <a:rPr lang="en-US" sz="900">
                <a:solidFill>
                  <a:srgbClr val="414042"/>
                </a:solidFill>
                <a:latin typeface="Open Sans"/>
                <a:ea typeface="Open Sans"/>
                <a:cs typeface="Open Sans"/>
                <a:sym typeface="Open Sans"/>
              </a:rPr>
              <a:t>More consistent and positive customer reviews have also been contributing to the business’s online visibility and reputation, evidenced by more searches, views, and clicks to the website from the Google listing. All time results on the Google listing are as follows:</a:t>
            </a:r>
            <a:endParaRPr sz="900">
              <a:solidFill>
                <a:srgbClr val="414042"/>
              </a:solidFill>
              <a:latin typeface="Open Sans"/>
              <a:ea typeface="Open Sans"/>
              <a:cs typeface="Open Sans"/>
              <a:sym typeface="Open Sans"/>
            </a:endParaRPr>
          </a:p>
        </p:txBody>
      </p:sp>
      <p:pic>
        <p:nvPicPr>
          <p:cNvPr id="103" name="Google Shape;103;p11"/>
          <p:cNvPicPr preferRelativeResize="0"/>
          <p:nvPr/>
        </p:nvPicPr>
        <p:blipFill>
          <a:blip r:embed="rId6">
            <a:alphaModFix/>
          </a:blip>
          <a:stretch>
            <a:fillRect/>
          </a:stretch>
        </p:blipFill>
        <p:spPr>
          <a:xfrm>
            <a:off x="957938" y="4620500"/>
            <a:ext cx="1861324" cy="1861324"/>
          </a:xfrm>
          <a:prstGeom prst="rect">
            <a:avLst/>
          </a:prstGeom>
          <a:noFill/>
          <a:ln>
            <a:noFill/>
          </a:ln>
          <a:effectLst>
            <a:outerShdw blurRad="57150" rotWithShape="0" algn="bl" dir="5400000" dist="19050">
              <a:srgbClr val="000000">
                <a:alpha val="50000"/>
              </a:srgbClr>
            </a:outerShdw>
          </a:effectLst>
        </p:spPr>
      </p:pic>
      <p:sp>
        <p:nvSpPr>
          <p:cNvPr id="104" name="Google Shape;104;p11"/>
          <p:cNvSpPr txBox="1"/>
          <p:nvPr/>
        </p:nvSpPr>
        <p:spPr>
          <a:xfrm>
            <a:off x="3969263" y="5185338"/>
            <a:ext cx="3000000" cy="386100"/>
          </a:xfrm>
          <a:prstGeom prst="rect">
            <a:avLst/>
          </a:prstGeom>
          <a:noFill/>
          <a:ln>
            <a:noFill/>
          </a:ln>
        </p:spPr>
        <p:txBody>
          <a:bodyPr anchorCtr="0" anchor="t" bIns="91425" lIns="91425" spcFirstLastPara="1" rIns="91425" wrap="square" tIns="91425">
            <a:noAutofit/>
          </a:bodyPr>
          <a:lstStyle/>
          <a:p>
            <a:pPr indent="0" lvl="0" marL="12700" rtl="0" algn="l">
              <a:spcBef>
                <a:spcPts val="785"/>
              </a:spcBef>
              <a:spcAft>
                <a:spcPts val="0"/>
              </a:spcAft>
              <a:buNone/>
            </a:pPr>
            <a:r>
              <a:rPr b="1" lang="en-US" sz="1000">
                <a:solidFill>
                  <a:srgbClr val="215E9E"/>
                </a:solidFill>
                <a:latin typeface="Montserrat"/>
                <a:ea typeface="Montserrat"/>
                <a:cs typeface="Montserrat"/>
                <a:sym typeface="Montserrat"/>
              </a:rPr>
              <a:t>Trending Keywords in Customer Reviews</a:t>
            </a:r>
            <a:endParaRPr/>
          </a:p>
        </p:txBody>
      </p:sp>
      <p:sp>
        <p:nvSpPr>
          <p:cNvPr id="105" name="Google Shape;105;p11"/>
          <p:cNvSpPr txBox="1"/>
          <p:nvPr/>
        </p:nvSpPr>
        <p:spPr>
          <a:xfrm>
            <a:off x="3969350" y="4241738"/>
            <a:ext cx="3000000" cy="687300"/>
          </a:xfrm>
          <a:prstGeom prst="rect">
            <a:avLst/>
          </a:prstGeom>
          <a:noFill/>
          <a:ln>
            <a:noFill/>
          </a:ln>
        </p:spPr>
        <p:txBody>
          <a:bodyPr anchorCtr="0" anchor="t" bIns="91425" lIns="91425" spcFirstLastPara="1" rIns="91425" wrap="square" tIns="91425">
            <a:noAutofit/>
          </a:bodyPr>
          <a:lstStyle/>
          <a:p>
            <a:pPr indent="0" lvl="0" marL="12700" rtl="0" algn="l">
              <a:spcBef>
                <a:spcPts val="785"/>
              </a:spcBef>
              <a:spcAft>
                <a:spcPts val="0"/>
              </a:spcAft>
              <a:buNone/>
            </a:pPr>
            <a:r>
              <a:rPr b="1" lang="en-US" sz="1000">
                <a:solidFill>
                  <a:srgbClr val="215E9E"/>
                </a:solidFill>
                <a:latin typeface="Montserrat"/>
                <a:ea typeface="Montserrat"/>
                <a:cs typeface="Montserrat"/>
                <a:sym typeface="Montserrat"/>
              </a:rPr>
              <a:t>Google Listing Results</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2"/>
          <p:cNvSpPr txBox="1"/>
          <p:nvPr/>
        </p:nvSpPr>
        <p:spPr>
          <a:xfrm>
            <a:off x="444500" y="1143006"/>
            <a:ext cx="2748900" cy="381000"/>
          </a:xfrm>
          <a:prstGeom prst="rect">
            <a:avLst/>
          </a:prstGeom>
          <a:noFill/>
          <a:ln>
            <a:noFill/>
          </a:ln>
        </p:spPr>
        <p:txBody>
          <a:bodyPr anchorCtr="0" anchor="t" bIns="0" lIns="0" spcFirstLastPara="1" rIns="0" wrap="square" tIns="12700">
            <a:noAutofit/>
          </a:bodyPr>
          <a:lstStyle/>
          <a:p>
            <a:pPr indent="0" lvl="0" marL="12700" marR="5080" rtl="0" algn="l">
              <a:lnSpc>
                <a:spcPct val="129600"/>
              </a:lnSpc>
              <a:spcBef>
                <a:spcPts val="0"/>
              </a:spcBef>
              <a:spcAft>
                <a:spcPts val="0"/>
              </a:spcAft>
              <a:buNone/>
            </a:pPr>
            <a:r>
              <a:rPr lang="en-US" sz="900">
                <a:solidFill>
                  <a:srgbClr val="414042"/>
                </a:solidFill>
                <a:latin typeface="Open Sans"/>
                <a:ea typeface="Open Sans"/>
                <a:cs typeface="Open Sans"/>
                <a:sym typeface="Open Sans"/>
              </a:rPr>
              <a:t>There are three main factors that contributed to the success of Pizza Pirates.</a:t>
            </a:r>
            <a:endParaRPr sz="900">
              <a:latin typeface="Open Sans"/>
              <a:ea typeface="Open Sans"/>
              <a:cs typeface="Open Sans"/>
              <a:sym typeface="Open Sans"/>
            </a:endParaRPr>
          </a:p>
        </p:txBody>
      </p:sp>
      <p:sp>
        <p:nvSpPr>
          <p:cNvPr id="111" name="Google Shape;111;p12"/>
          <p:cNvSpPr txBox="1"/>
          <p:nvPr/>
        </p:nvSpPr>
        <p:spPr>
          <a:xfrm>
            <a:off x="444500" y="1838125"/>
            <a:ext cx="2916600" cy="4775700"/>
          </a:xfrm>
          <a:prstGeom prst="rect">
            <a:avLst/>
          </a:prstGeom>
          <a:noFill/>
          <a:ln>
            <a:noFill/>
          </a:ln>
        </p:spPr>
        <p:txBody>
          <a:bodyPr anchorCtr="0" anchor="t" bIns="0" lIns="0" spcFirstLastPara="1" rIns="0" wrap="square" tIns="12700">
            <a:noAutofit/>
          </a:bodyPr>
          <a:lstStyle/>
          <a:p>
            <a:pPr indent="-114300" lvl="0" marL="127000" marR="5715" rtl="0" algn="just">
              <a:lnSpc>
                <a:spcPct val="150000"/>
              </a:lnSpc>
              <a:spcBef>
                <a:spcPts val="0"/>
              </a:spcBef>
              <a:spcAft>
                <a:spcPts val="0"/>
              </a:spcAft>
              <a:buClr>
                <a:srgbClr val="414042"/>
              </a:buClr>
              <a:buSzPts val="900"/>
              <a:buFont typeface="Open Sans"/>
              <a:buAutoNum type="arabicPeriod"/>
            </a:pPr>
            <a:r>
              <a:rPr b="1" lang="en-US" sz="900">
                <a:solidFill>
                  <a:srgbClr val="414042"/>
                </a:solidFill>
                <a:latin typeface="Open Sans"/>
                <a:ea typeface="Open Sans"/>
                <a:cs typeface="Open Sans"/>
                <a:sym typeface="Open Sans"/>
              </a:rPr>
              <a:t>Claimed and optimized listing sites </a:t>
            </a:r>
            <a:endParaRPr b="1" sz="900">
              <a:solidFill>
                <a:srgbClr val="414042"/>
              </a:solidFill>
              <a:latin typeface="Open Sans"/>
              <a:ea typeface="Open Sans"/>
              <a:cs typeface="Open Sans"/>
              <a:sym typeface="Open Sans"/>
            </a:endParaRPr>
          </a:p>
          <a:p>
            <a:pPr indent="0" lvl="0" marL="127000" marR="5715" rtl="0" algn="just">
              <a:lnSpc>
                <a:spcPct val="150000"/>
              </a:lnSpc>
              <a:spcBef>
                <a:spcPts val="0"/>
              </a:spcBef>
              <a:spcAft>
                <a:spcPts val="0"/>
              </a:spcAft>
              <a:buNone/>
            </a:pPr>
            <a:r>
              <a:rPr lang="en-US" sz="900">
                <a:solidFill>
                  <a:srgbClr val="414042"/>
                </a:solidFill>
                <a:latin typeface="Open Sans"/>
                <a:ea typeface="Open Sans"/>
                <a:cs typeface="Open Sans"/>
                <a:sym typeface="Open Sans"/>
              </a:rPr>
              <a:t>Claiming the business listing on Google (and other review sites) is step one in taking control of a business’s online reputation. What’s o</a:t>
            </a:r>
            <a:r>
              <a:rPr lang="en-US" sz="900">
                <a:solidFill>
                  <a:srgbClr val="414042"/>
                </a:solidFill>
                <a:latin typeface="Open Sans"/>
                <a:ea typeface="Open Sans"/>
                <a:cs typeface="Open Sans"/>
                <a:sym typeface="Open Sans"/>
              </a:rPr>
              <a:t>n the page plays a big role as well. We ensure that your Google listing includes vital information about  your business including location, hours and a brief  description of offerings. Keeping the information up-to-date makes it easy for potential customers to find you and shows your customer reviews in a professional way. </a:t>
            </a:r>
            <a:endParaRPr sz="900">
              <a:solidFill>
                <a:srgbClr val="414042"/>
              </a:solidFill>
              <a:latin typeface="Open Sans"/>
              <a:ea typeface="Open Sans"/>
              <a:cs typeface="Open Sans"/>
              <a:sym typeface="Open Sans"/>
            </a:endParaRPr>
          </a:p>
          <a:p>
            <a:pPr indent="0" lvl="0" marL="127000" marR="5715" rtl="0" algn="just">
              <a:lnSpc>
                <a:spcPct val="150000"/>
              </a:lnSpc>
              <a:spcBef>
                <a:spcPts val="0"/>
              </a:spcBef>
              <a:spcAft>
                <a:spcPts val="0"/>
              </a:spcAft>
              <a:buNone/>
            </a:pPr>
            <a:r>
              <a:t/>
            </a:r>
            <a:endParaRPr sz="900">
              <a:solidFill>
                <a:srgbClr val="414042"/>
              </a:solidFill>
              <a:latin typeface="Open Sans"/>
              <a:ea typeface="Open Sans"/>
              <a:cs typeface="Open Sans"/>
              <a:sym typeface="Open Sans"/>
            </a:endParaRPr>
          </a:p>
          <a:p>
            <a:pPr indent="0" lvl="0" marL="127000" marR="5715" rtl="0" algn="just">
              <a:lnSpc>
                <a:spcPct val="150000"/>
              </a:lnSpc>
              <a:spcBef>
                <a:spcPts val="0"/>
              </a:spcBef>
              <a:spcAft>
                <a:spcPts val="0"/>
              </a:spcAft>
              <a:buNone/>
            </a:pPr>
            <a:r>
              <a:rPr lang="en-US" sz="900">
                <a:solidFill>
                  <a:srgbClr val="414042"/>
                </a:solidFill>
                <a:latin typeface="Open Sans"/>
                <a:ea typeface="Open Sans"/>
                <a:cs typeface="Open Sans"/>
                <a:sym typeface="Open Sans"/>
              </a:rPr>
              <a:t>Customer reviews can be automatically published on these public sites for future customers to find.</a:t>
            </a:r>
            <a:endParaRPr sz="900">
              <a:solidFill>
                <a:srgbClr val="414042"/>
              </a:solidFill>
              <a:latin typeface="Open Sans"/>
              <a:ea typeface="Open Sans"/>
              <a:cs typeface="Open Sans"/>
              <a:sym typeface="Open Sans"/>
            </a:endParaRPr>
          </a:p>
          <a:p>
            <a:pPr indent="0" lvl="0" marL="127000" marR="5715" rtl="0" algn="just">
              <a:lnSpc>
                <a:spcPct val="150000"/>
              </a:lnSpc>
              <a:spcBef>
                <a:spcPts val="0"/>
              </a:spcBef>
              <a:spcAft>
                <a:spcPts val="0"/>
              </a:spcAft>
              <a:buNone/>
            </a:pPr>
            <a:r>
              <a:t/>
            </a:r>
            <a:endParaRPr sz="900">
              <a:solidFill>
                <a:srgbClr val="414042"/>
              </a:solidFill>
              <a:latin typeface="Open Sans"/>
              <a:ea typeface="Open Sans"/>
              <a:cs typeface="Open Sans"/>
              <a:sym typeface="Open Sans"/>
            </a:endParaRPr>
          </a:p>
          <a:p>
            <a:pPr indent="0" lvl="0" marL="127000" marR="5715" rtl="0" algn="just">
              <a:lnSpc>
                <a:spcPct val="150000"/>
              </a:lnSpc>
              <a:spcBef>
                <a:spcPts val="0"/>
              </a:spcBef>
              <a:spcAft>
                <a:spcPts val="0"/>
              </a:spcAft>
              <a:buNone/>
            </a:pPr>
            <a:r>
              <a:t/>
            </a:r>
            <a:endParaRPr sz="900">
              <a:solidFill>
                <a:srgbClr val="414042"/>
              </a:solidFill>
              <a:latin typeface="Open Sans"/>
              <a:ea typeface="Open Sans"/>
              <a:cs typeface="Open Sans"/>
              <a:sym typeface="Open Sans"/>
            </a:endParaRPr>
          </a:p>
          <a:p>
            <a:pPr indent="-114300" lvl="0" marL="127000" marR="198755" rtl="0" algn="just">
              <a:lnSpc>
                <a:spcPct val="150000"/>
              </a:lnSpc>
              <a:spcBef>
                <a:spcPts val="450"/>
              </a:spcBef>
              <a:spcAft>
                <a:spcPts val="0"/>
              </a:spcAft>
              <a:buClr>
                <a:srgbClr val="414042"/>
              </a:buClr>
              <a:buSzPts val="900"/>
              <a:buFont typeface="Open Sans"/>
              <a:buAutoNum type="arabicPeriod"/>
            </a:pPr>
            <a:r>
              <a:rPr b="1" lang="en-US" sz="900">
                <a:solidFill>
                  <a:srgbClr val="414042"/>
                </a:solidFill>
                <a:latin typeface="Open Sans"/>
                <a:ea typeface="Open Sans"/>
                <a:cs typeface="Open Sans"/>
                <a:sym typeface="Open Sans"/>
              </a:rPr>
              <a:t>Timely, consistent, and engaging requests</a:t>
            </a:r>
            <a:r>
              <a:rPr b="1" lang="en-US" sz="900">
                <a:solidFill>
                  <a:srgbClr val="414042"/>
                </a:solidFill>
                <a:latin typeface="Open Sans"/>
                <a:ea typeface="Open Sans"/>
                <a:cs typeface="Open Sans"/>
                <a:sym typeface="Open Sans"/>
              </a:rPr>
              <a:t>  </a:t>
            </a:r>
            <a:r>
              <a:rPr lang="en-US" sz="900">
                <a:solidFill>
                  <a:srgbClr val="414042"/>
                </a:solidFill>
                <a:latin typeface="Open Sans"/>
                <a:ea typeface="Open Sans"/>
                <a:cs typeface="Open Sans"/>
                <a:sym typeface="Open Sans"/>
              </a:rPr>
              <a:t>E</a:t>
            </a:r>
            <a:r>
              <a:rPr lang="en-US" sz="900">
                <a:solidFill>
                  <a:srgbClr val="414042"/>
                </a:solidFill>
                <a:latin typeface="Open Sans"/>
                <a:ea typeface="Open Sans"/>
                <a:cs typeface="Open Sans"/>
                <a:sym typeface="Open Sans"/>
              </a:rPr>
              <a:t>ngage in best practices to ensure  that the review requests have the most impact possible. Frequent review requests sent in a timely manner ensures the business is top of mind and the customer is willing and able to give a glowing review.</a:t>
            </a:r>
            <a:endParaRPr sz="900">
              <a:latin typeface="Open Sans"/>
              <a:ea typeface="Open Sans"/>
              <a:cs typeface="Open Sans"/>
              <a:sym typeface="Open Sans"/>
            </a:endParaRPr>
          </a:p>
          <a:p>
            <a:pPr indent="0" lvl="0" marL="127000" marR="198755" rtl="0" algn="just">
              <a:lnSpc>
                <a:spcPct val="150000"/>
              </a:lnSpc>
              <a:spcBef>
                <a:spcPts val="450"/>
              </a:spcBef>
              <a:spcAft>
                <a:spcPts val="0"/>
              </a:spcAft>
              <a:buNone/>
            </a:pPr>
            <a:r>
              <a:t/>
            </a:r>
            <a:endParaRPr sz="900">
              <a:solidFill>
                <a:srgbClr val="414042"/>
              </a:solidFill>
              <a:latin typeface="Open Sans"/>
              <a:ea typeface="Open Sans"/>
              <a:cs typeface="Open Sans"/>
              <a:sym typeface="Open Sans"/>
            </a:endParaRPr>
          </a:p>
        </p:txBody>
      </p:sp>
      <p:sp>
        <p:nvSpPr>
          <p:cNvPr id="112" name="Google Shape;112;p12"/>
          <p:cNvSpPr txBox="1"/>
          <p:nvPr/>
        </p:nvSpPr>
        <p:spPr>
          <a:xfrm>
            <a:off x="3774800" y="4462375"/>
            <a:ext cx="5625000" cy="1463100"/>
          </a:xfrm>
          <a:prstGeom prst="rect">
            <a:avLst/>
          </a:prstGeom>
          <a:noFill/>
          <a:ln>
            <a:noFill/>
          </a:ln>
        </p:spPr>
        <p:txBody>
          <a:bodyPr anchorCtr="0" anchor="t" bIns="0" lIns="0" spcFirstLastPara="1" rIns="0" wrap="square" tIns="12700">
            <a:noAutofit/>
          </a:bodyPr>
          <a:lstStyle/>
          <a:p>
            <a:pPr indent="0" lvl="0" marL="0" marR="0" rtl="0" algn="l">
              <a:lnSpc>
                <a:spcPct val="150000"/>
              </a:lnSpc>
              <a:spcBef>
                <a:spcPts val="770"/>
              </a:spcBef>
              <a:spcAft>
                <a:spcPts val="0"/>
              </a:spcAft>
              <a:buNone/>
            </a:pPr>
            <a:r>
              <a:rPr lang="en-US" sz="900">
                <a:solidFill>
                  <a:srgbClr val="414042"/>
                </a:solidFill>
                <a:latin typeface="Open Sans"/>
                <a:ea typeface="Open Sans"/>
                <a:cs typeface="Open Sans"/>
                <a:sym typeface="Open Sans"/>
              </a:rPr>
              <a:t>3.</a:t>
            </a:r>
            <a:r>
              <a:rPr lang="en-US" sz="900">
                <a:latin typeface="Open Sans"/>
                <a:ea typeface="Open Sans"/>
                <a:cs typeface="Open Sans"/>
                <a:sym typeface="Open Sans"/>
              </a:rPr>
              <a:t> </a:t>
            </a:r>
            <a:r>
              <a:rPr b="1" lang="en-US" sz="900">
                <a:solidFill>
                  <a:srgbClr val="414042"/>
                </a:solidFill>
                <a:latin typeface="Open Sans"/>
                <a:ea typeface="Open Sans"/>
                <a:cs typeface="Open Sans"/>
                <a:sym typeface="Open Sans"/>
              </a:rPr>
              <a:t> </a:t>
            </a:r>
            <a:r>
              <a:rPr b="1" lang="en-US" sz="900">
                <a:solidFill>
                  <a:srgbClr val="414042"/>
                </a:solidFill>
                <a:latin typeface="Open Sans"/>
                <a:ea typeface="Open Sans"/>
                <a:cs typeface="Open Sans"/>
                <a:sym typeface="Open Sans"/>
              </a:rPr>
              <a:t>Follow-up and up-keep of customer reviews</a:t>
            </a:r>
            <a:endParaRPr b="1" sz="900">
              <a:solidFill>
                <a:srgbClr val="414042"/>
              </a:solidFill>
              <a:latin typeface="Open Sans"/>
              <a:ea typeface="Open Sans"/>
              <a:cs typeface="Open Sans"/>
              <a:sym typeface="Open Sans"/>
            </a:endParaRPr>
          </a:p>
          <a:p>
            <a:pPr indent="0" lvl="0" marL="127000" marR="113029" rtl="0" algn="just">
              <a:lnSpc>
                <a:spcPct val="150000"/>
              </a:lnSpc>
              <a:spcBef>
                <a:spcPts val="0"/>
              </a:spcBef>
              <a:spcAft>
                <a:spcPts val="0"/>
              </a:spcAft>
              <a:buNone/>
            </a:pPr>
            <a:r>
              <a:rPr lang="en-US" sz="900">
                <a:solidFill>
                  <a:srgbClr val="414042"/>
                </a:solidFill>
                <a:latin typeface="Open Sans"/>
                <a:ea typeface="Open Sans"/>
                <a:cs typeface="Open Sans"/>
                <a:sym typeface="Open Sans"/>
              </a:rPr>
              <a:t>Lastly, because getting more customer reviews does contribute to a business’s online reputation, it is important to engage in the follow-up involved in maintaining a positive reputation. Supplement your new positive customer reviews with a friendly and personalized message thanking the customer for their review. If a negative review does appear, take the opportunity to make amends with the customers, and take their feedback to heart. </a:t>
            </a:r>
            <a:endParaRPr sz="900">
              <a:latin typeface="Open Sans"/>
              <a:ea typeface="Open Sans"/>
              <a:cs typeface="Open Sans"/>
              <a:sym typeface="Open Sans"/>
            </a:endParaRPr>
          </a:p>
          <a:p>
            <a:pPr indent="0" lvl="0" marL="0" marR="5080" rtl="0" algn="just">
              <a:lnSpc>
                <a:spcPct val="150000"/>
              </a:lnSpc>
              <a:spcBef>
                <a:spcPts val="450"/>
              </a:spcBef>
              <a:spcAft>
                <a:spcPts val="0"/>
              </a:spcAft>
              <a:buNone/>
            </a:pPr>
            <a:r>
              <a:t/>
            </a:r>
            <a:endParaRPr sz="900">
              <a:latin typeface="Open Sans"/>
              <a:ea typeface="Open Sans"/>
              <a:cs typeface="Open Sans"/>
              <a:sym typeface="Open Sans"/>
            </a:endParaRPr>
          </a:p>
        </p:txBody>
      </p:sp>
      <p:sp>
        <p:nvSpPr>
          <p:cNvPr id="113" name="Google Shape;113;p12"/>
          <p:cNvSpPr txBox="1"/>
          <p:nvPr/>
        </p:nvSpPr>
        <p:spPr>
          <a:xfrm>
            <a:off x="444500" y="709300"/>
            <a:ext cx="3870300" cy="2691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1" lang="en-US" sz="1600">
                <a:solidFill>
                  <a:srgbClr val="215E9E"/>
                </a:solidFill>
                <a:latin typeface="Montserrat Black"/>
                <a:ea typeface="Montserrat Black"/>
                <a:cs typeface="Montserrat Black"/>
                <a:sym typeface="Montserrat Black"/>
              </a:rPr>
              <a:t>Helping You See Stars</a:t>
            </a:r>
            <a:endParaRPr sz="1600">
              <a:latin typeface="Montserrat Black"/>
              <a:ea typeface="Montserrat Black"/>
              <a:cs typeface="Montserrat Black"/>
              <a:sym typeface="Montserrat Black"/>
            </a:endParaRPr>
          </a:p>
        </p:txBody>
      </p:sp>
      <p:sp>
        <p:nvSpPr>
          <p:cNvPr id="114" name="Google Shape;114;p12"/>
          <p:cNvSpPr/>
          <p:nvPr/>
        </p:nvSpPr>
        <p:spPr>
          <a:xfrm>
            <a:off x="3606050" y="4276085"/>
            <a:ext cx="5962500" cy="186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5" name="Google Shape;115;p12"/>
          <p:cNvSpPr txBox="1"/>
          <p:nvPr>
            <p:ph idx="12" type="sldNum"/>
          </p:nvPr>
        </p:nvSpPr>
        <p:spPr>
          <a:xfrm>
            <a:off x="4914798" y="7217751"/>
            <a:ext cx="114935" cy="153670"/>
          </a:xfrm>
          <a:prstGeom prst="rect">
            <a:avLst/>
          </a:prstGeom>
          <a:noFill/>
          <a:ln>
            <a:noFill/>
          </a:ln>
        </p:spPr>
        <p:txBody>
          <a:bodyPr anchorCtr="0" anchor="t" bIns="0" lIns="0" spcFirstLastPara="1" rIns="0" wrap="square" tIns="10150">
            <a:noAutofit/>
          </a:bodyPr>
          <a:lstStyle/>
          <a:p>
            <a:pPr indent="0" lvl="0" marL="25400" marR="0" rtl="0" algn="l">
              <a:lnSpc>
                <a:spcPct val="100000"/>
              </a:lnSpc>
              <a:spcBef>
                <a:spcPts val="0"/>
              </a:spcBef>
              <a:spcAft>
                <a:spcPts val="0"/>
              </a:spcAft>
              <a:buNone/>
            </a:pPr>
            <a:fld id="{00000000-1234-1234-1234-123412341234}" type="slidenum">
              <a:rPr b="1" i="0" lang="en-US" sz="800">
                <a:solidFill>
                  <a:schemeClr val="lt1"/>
                </a:solidFill>
                <a:latin typeface="Montserrat SemiBold"/>
                <a:ea typeface="Montserrat SemiBold"/>
                <a:cs typeface="Montserrat SemiBold"/>
                <a:sym typeface="Montserrat SemiBold"/>
              </a:rPr>
              <a:t>‹#›</a:t>
            </a:fld>
            <a:endParaRPr/>
          </a:p>
        </p:txBody>
      </p:sp>
      <p:pic>
        <p:nvPicPr>
          <p:cNvPr id="116" name="Google Shape;116;p12"/>
          <p:cNvPicPr preferRelativeResize="0"/>
          <p:nvPr/>
        </p:nvPicPr>
        <p:blipFill>
          <a:blip r:embed="rId4">
            <a:alphaModFix/>
          </a:blip>
          <a:stretch>
            <a:fillRect/>
          </a:stretch>
        </p:blipFill>
        <p:spPr>
          <a:xfrm>
            <a:off x="4294513" y="797850"/>
            <a:ext cx="4585577" cy="3250772"/>
          </a:xfrm>
          <a:prstGeom prst="rect">
            <a:avLst/>
          </a:prstGeom>
          <a:noFill/>
          <a:ln>
            <a:noFill/>
          </a:ln>
        </p:spPr>
      </p:pic>
      <p:sp>
        <p:nvSpPr>
          <p:cNvPr id="117" name="Google Shape;117;p12"/>
          <p:cNvSpPr/>
          <p:nvPr/>
        </p:nvSpPr>
        <p:spPr>
          <a:xfrm>
            <a:off x="3836425" y="5910725"/>
            <a:ext cx="5563500" cy="8706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5080" rtl="0" algn="just">
              <a:lnSpc>
                <a:spcPct val="150000"/>
              </a:lnSpc>
              <a:spcBef>
                <a:spcPts val="450"/>
              </a:spcBef>
              <a:spcAft>
                <a:spcPts val="0"/>
              </a:spcAft>
              <a:buClr>
                <a:schemeClr val="dk1"/>
              </a:buClr>
              <a:buFont typeface="Arial"/>
              <a:buNone/>
            </a:pPr>
            <a:r>
              <a:rPr b="1" lang="en-US" sz="900">
                <a:solidFill>
                  <a:srgbClr val="414042"/>
                </a:solidFill>
                <a:latin typeface="Open Sans"/>
                <a:ea typeface="Open Sans"/>
                <a:cs typeface="Open Sans"/>
                <a:sym typeface="Open Sans"/>
              </a:rPr>
              <a:t>The bottom line is that increasing the number of customer reviews a business receives can contribute to tangible business results, including boosting brand trust and increasing sales. Using Customer Voice and sending SMS review requests contributes to a healthy online reputation for your business—and that investment goes a long way!</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Google Shape;122;p13"/>
          <p:cNvSpPr/>
          <p:nvPr/>
        </p:nvSpPr>
        <p:spPr>
          <a:xfrm>
            <a:off x="0" y="6020053"/>
            <a:ext cx="9944100" cy="1256665"/>
          </a:xfrm>
          <a:custGeom>
            <a:rect b="b" l="l" r="r" t="t"/>
            <a:pathLst>
              <a:path extrusionOk="0" h="120000" w="120000">
                <a:moveTo>
                  <a:pt x="0" y="119963"/>
                </a:moveTo>
                <a:lnTo>
                  <a:pt x="119999" y="119963"/>
                </a:lnTo>
                <a:lnTo>
                  <a:pt x="119999" y="0"/>
                </a:lnTo>
                <a:lnTo>
                  <a:pt x="0" y="0"/>
                </a:lnTo>
                <a:lnTo>
                  <a:pt x="0" y="119963"/>
                </a:lnTo>
                <a:close/>
              </a:path>
            </a:pathLst>
          </a:custGeom>
          <a:solidFill>
            <a:srgbClr val="CAC7C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3" name="Google Shape;123;p13"/>
          <p:cNvSpPr txBox="1"/>
          <p:nvPr/>
        </p:nvSpPr>
        <p:spPr>
          <a:xfrm>
            <a:off x="0" y="5636005"/>
            <a:ext cx="9944100" cy="384175"/>
          </a:xfrm>
          <a:prstGeom prst="rect">
            <a:avLst/>
          </a:prstGeom>
          <a:solidFill>
            <a:srgbClr val="215E9E"/>
          </a:solidFill>
          <a:ln>
            <a:noFill/>
          </a:ln>
        </p:spPr>
        <p:txBody>
          <a:bodyPr anchorCtr="0" anchor="t" bIns="0" lIns="0" spcFirstLastPara="1" rIns="0" wrap="square" tIns="90800">
            <a:noAutofit/>
          </a:bodyPr>
          <a:lstStyle/>
          <a:p>
            <a:pPr indent="-8254" lvl="0" marL="2205355" marR="0" rtl="0" algn="l">
              <a:lnSpc>
                <a:spcPct val="100000"/>
              </a:lnSpc>
              <a:spcBef>
                <a:spcPts val="0"/>
              </a:spcBef>
              <a:spcAft>
                <a:spcPts val="0"/>
              </a:spcAft>
              <a:buNone/>
            </a:pPr>
            <a:r>
              <a:rPr b="1" lang="en-US" sz="1150">
                <a:solidFill>
                  <a:srgbClr val="FFFFFF"/>
                </a:solidFill>
                <a:latin typeface="Montserrat"/>
                <a:ea typeface="Montserrat"/>
                <a:cs typeface="Montserrat"/>
                <a:sym typeface="Montserrat"/>
              </a:rPr>
              <a:t>Contact us today to harness the power of review requests and start seeing stars!</a:t>
            </a:r>
            <a:endParaRPr sz="1150">
              <a:latin typeface="Montserrat"/>
              <a:ea typeface="Montserrat"/>
              <a:cs typeface="Montserrat"/>
              <a:sym typeface="Montserrat"/>
            </a:endParaRPr>
          </a:p>
        </p:txBody>
      </p:sp>
      <p:sp>
        <p:nvSpPr>
          <p:cNvPr id="124" name="Google Shape;124;p13"/>
          <p:cNvSpPr txBox="1"/>
          <p:nvPr/>
        </p:nvSpPr>
        <p:spPr>
          <a:xfrm>
            <a:off x="5754650" y="880925"/>
            <a:ext cx="3857100" cy="1098600"/>
          </a:xfrm>
          <a:prstGeom prst="rect">
            <a:avLst/>
          </a:prstGeom>
          <a:noFill/>
          <a:ln>
            <a:noFill/>
          </a:ln>
        </p:spPr>
        <p:txBody>
          <a:bodyPr anchorCtr="0" anchor="t" bIns="0" lIns="0" spcFirstLastPara="1" rIns="0" wrap="square" tIns="12700">
            <a:noAutofit/>
          </a:bodyPr>
          <a:lstStyle/>
          <a:p>
            <a:pPr indent="0" lvl="0" marL="12700" marR="151765" rtl="0" algn="l">
              <a:lnSpc>
                <a:spcPct val="115000"/>
              </a:lnSpc>
              <a:spcBef>
                <a:spcPts val="0"/>
              </a:spcBef>
              <a:spcAft>
                <a:spcPts val="0"/>
              </a:spcAft>
              <a:buNone/>
            </a:pPr>
            <a:r>
              <a:rPr lang="en-US" sz="1300">
                <a:solidFill>
                  <a:srgbClr val="FFFFFF"/>
                </a:solidFill>
                <a:latin typeface="Open Sans Light"/>
                <a:ea typeface="Open Sans Light"/>
                <a:cs typeface="Open Sans Light"/>
                <a:sym typeface="Open Sans Light"/>
              </a:rPr>
              <a:t>Ninety percent of customers rely on a business’s reviews to make a purchase decision.</a:t>
            </a:r>
            <a:endParaRPr sz="1300">
              <a:solidFill>
                <a:srgbClr val="FFFFFF"/>
              </a:solidFill>
              <a:latin typeface="Open Sans Light"/>
              <a:ea typeface="Open Sans Light"/>
              <a:cs typeface="Open Sans Light"/>
              <a:sym typeface="Open Sans Light"/>
            </a:endParaRPr>
          </a:p>
          <a:p>
            <a:pPr indent="0" lvl="0" marL="12700" marR="0" rtl="0" algn="l">
              <a:lnSpc>
                <a:spcPct val="115000"/>
              </a:lnSpc>
              <a:spcBef>
                <a:spcPts val="890"/>
              </a:spcBef>
              <a:spcAft>
                <a:spcPts val="0"/>
              </a:spcAft>
              <a:buNone/>
            </a:pPr>
            <a:r>
              <a:rPr lang="en-US" sz="1300">
                <a:solidFill>
                  <a:srgbClr val="FFFFFF"/>
                </a:solidFill>
                <a:latin typeface="Open Sans Light"/>
                <a:ea typeface="Open Sans Light"/>
                <a:cs typeface="Open Sans Light"/>
                <a:sym typeface="Open Sans Light"/>
              </a:rPr>
              <a:t>What are you waiting for? Use your happy customers to do your marketing for you!</a:t>
            </a:r>
            <a:endParaRPr sz="1300">
              <a:solidFill>
                <a:srgbClr val="FFFFFF"/>
              </a:solidFill>
              <a:latin typeface="Open Sans Light"/>
              <a:ea typeface="Open Sans Light"/>
              <a:cs typeface="Open Sans Light"/>
              <a:sym typeface="Open Sans Light"/>
            </a:endParaRPr>
          </a:p>
        </p:txBody>
      </p:sp>
      <p:sp>
        <p:nvSpPr>
          <p:cNvPr id="125" name="Google Shape;125;p13"/>
          <p:cNvSpPr/>
          <p:nvPr/>
        </p:nvSpPr>
        <p:spPr>
          <a:xfrm>
            <a:off x="0" y="7276338"/>
            <a:ext cx="9944100" cy="382270"/>
          </a:xfrm>
          <a:custGeom>
            <a:rect b="b" l="l" r="r" t="t"/>
            <a:pathLst>
              <a:path extrusionOk="0" h="120000" w="120000">
                <a:moveTo>
                  <a:pt x="0" y="119840"/>
                </a:moveTo>
                <a:lnTo>
                  <a:pt x="119999" y="119840"/>
                </a:lnTo>
                <a:lnTo>
                  <a:pt x="119999" y="0"/>
                </a:lnTo>
                <a:lnTo>
                  <a:pt x="0" y="0"/>
                </a:lnTo>
                <a:lnTo>
                  <a:pt x="0" y="119840"/>
                </a:lnTo>
                <a:close/>
              </a:path>
            </a:pathLst>
          </a:custGeom>
          <a:solidFill>
            <a:srgbClr val="215E9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