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Arimo" panose="020B0604020202020204" pitchFamily="34" charset="0"/>
      <p:regular r:id="rId23"/>
    </p:embeddedFont>
    <p:embeddedFont>
      <p:font typeface="Arimo Bold" panose="020B0704020202020204" pitchFamily="34" charset="0"/>
      <p:regular r:id="rId24"/>
      <p:bold r:id="rId25"/>
    </p:embeddedFont>
    <p:embeddedFont>
      <p:font typeface="Blogger Bold" panose="02000506030000020004" pitchFamily="2" charset="0"/>
      <p:regular r:id="rId26"/>
      <p:bold r:id="rId27"/>
    </p:embeddedFont>
    <p:embeddedFont>
      <p:font typeface="Calibri" panose="020F0502020204030204" pitchFamily="34" charset="0"/>
      <p:regular r:id="rId28"/>
      <p:bold r:id="rId29"/>
      <p:italic r:id="rId30"/>
      <p:boldItalic r:id="rId31"/>
    </p:embeddedFont>
    <p:embeddedFont>
      <p:font typeface="Source Sans Pro" panose="020B050303040302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26" autoAdjust="0"/>
  </p:normalViewPr>
  <p:slideViewPr>
    <p:cSldViewPr>
      <p:cViewPr varScale="1">
        <p:scale>
          <a:sx n="80" d="100"/>
          <a:sy n="80" d="100"/>
        </p:scale>
        <p:origin x="82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51702-0DCF-214E-A008-1B205D09418B}" type="datetimeFigureOut">
              <a:rPr lang="en-US" smtClean="0"/>
              <a:t>4/11/22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2CE82-D802-3B41-A1E9-E56DE1C5DBDD}" type="slidenum">
              <a:rPr lang="en-US" smtClean="0"/>
              <a:t>‹#›</a:t>
            </a:fld>
            <a:endParaRPr lang="en-US"/>
          </a:p>
        </p:txBody>
      </p:sp>
    </p:spTree>
    <p:extLst>
      <p:ext uri="{BB962C8B-B14F-4D97-AF65-F5344CB8AC3E}">
        <p14:creationId xmlns:p14="http://schemas.microsoft.com/office/powerpoint/2010/main" val="2565110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makes no sense</a:t>
            </a:r>
          </a:p>
        </p:txBody>
      </p:sp>
      <p:sp>
        <p:nvSpPr>
          <p:cNvPr id="4" name="Slide Number Placeholder 3"/>
          <p:cNvSpPr>
            <a:spLocks noGrp="1"/>
          </p:cNvSpPr>
          <p:nvPr>
            <p:ph type="sldNum" sz="quarter" idx="5"/>
          </p:nvPr>
        </p:nvSpPr>
        <p:spPr/>
        <p:txBody>
          <a:bodyPr/>
          <a:lstStyle/>
          <a:p>
            <a:fld id="{5CD2CE82-D802-3B41-A1E9-E56DE1C5DBDD}" type="slidenum">
              <a:rPr lang="en-US" smtClean="0"/>
              <a:t>4</a:t>
            </a:fld>
            <a:endParaRPr lang="en-US"/>
          </a:p>
        </p:txBody>
      </p:sp>
    </p:spTree>
    <p:extLst>
      <p:ext uri="{BB962C8B-B14F-4D97-AF65-F5344CB8AC3E}">
        <p14:creationId xmlns:p14="http://schemas.microsoft.com/office/powerpoint/2010/main" val="154573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4/11/22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26906" y="5261366"/>
            <a:ext cx="1111152" cy="277788"/>
          </a:xfrm>
          <a:prstGeom prst="rect">
            <a:avLst/>
          </a:prstGeom>
        </p:spPr>
      </p:pic>
      <p:grpSp>
        <p:nvGrpSpPr>
          <p:cNvPr id="4" name="Group 4"/>
          <p:cNvGrpSpPr>
            <a:grpSpLocks noChangeAspect="1"/>
          </p:cNvGrpSpPr>
          <p:nvPr/>
        </p:nvGrpSpPr>
        <p:grpSpPr>
          <a:xfrm>
            <a:off x="239456" y="2032905"/>
            <a:ext cx="7718261" cy="6196923"/>
            <a:chOff x="0" y="0"/>
            <a:chExt cx="7467600" cy="5995670"/>
          </a:xfrm>
        </p:grpSpPr>
        <p:sp>
          <p:nvSpPr>
            <p:cNvPr id="5" name="Freeform 5"/>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sp>
        <p:sp>
          <p:nvSpPr>
            <p:cNvPr id="6" name="Freeform 6"/>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sp>
        <p:sp>
          <p:nvSpPr>
            <p:cNvPr id="7" name="Freeform 7"/>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sp>
        <p:sp>
          <p:nvSpPr>
            <p:cNvPr id="8" name="Freeform 8"/>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4"/>
              <a:stretch>
                <a:fillRect t="-9189" b="-9189"/>
              </a:stretch>
            </a:blipFill>
          </p:spPr>
        </p:sp>
      </p:grpSp>
      <p:grpSp>
        <p:nvGrpSpPr>
          <p:cNvPr id="9" name="Group 9"/>
          <p:cNvGrpSpPr>
            <a:grpSpLocks noChangeAspect="1"/>
          </p:cNvGrpSpPr>
          <p:nvPr/>
        </p:nvGrpSpPr>
        <p:grpSpPr>
          <a:xfrm>
            <a:off x="5964617" y="241813"/>
            <a:ext cx="3038204" cy="6011608"/>
            <a:chOff x="0" y="0"/>
            <a:chExt cx="2620010" cy="5184140"/>
          </a:xfrm>
        </p:grpSpPr>
        <p:sp>
          <p:nvSpPr>
            <p:cNvPr id="10" name="Freeform 10"/>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sp>
        <p:sp>
          <p:nvSpPr>
            <p:cNvPr id="11" name="Freeform 11"/>
            <p:cNvSpPr/>
            <p:nvPr/>
          </p:nvSpPr>
          <p:spPr>
            <a:xfrm>
              <a:off x="185420" y="156210"/>
              <a:ext cx="2251710" cy="4876800"/>
            </a:xfrm>
            <a:custGeom>
              <a:avLst/>
              <a:gdLst/>
              <a:ahLst/>
              <a:cxnLst/>
              <a:rect l="l" t="t" r="r" b="b"/>
              <a:pathLst>
                <a:path w="2251710" h="487680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5"/>
              <a:stretch>
                <a:fillRect l="-94468" r="-94468"/>
              </a:stretch>
            </a:blipFill>
          </p:spPr>
        </p:sp>
        <p:sp>
          <p:nvSpPr>
            <p:cNvPr id="12" name="Freeform 12"/>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606060"/>
            </a:solidFill>
          </p:spPr>
        </p:sp>
        <p:sp>
          <p:nvSpPr>
            <p:cNvPr id="13" name="Freeform 13"/>
            <p:cNvSpPr/>
            <p:nvPr/>
          </p:nvSpPr>
          <p:spPr>
            <a:xfrm>
              <a:off x="1578312" y="187909"/>
              <a:ext cx="66636" cy="63602"/>
            </a:xfrm>
            <a:custGeom>
              <a:avLst/>
              <a:gdLst/>
              <a:ahLst/>
              <a:cxnLst/>
              <a:rect l="l" t="t" r="r" b="b"/>
              <a:pathLst>
                <a:path w="66636" h="63602">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606060"/>
            </a:solidFill>
          </p:spPr>
        </p:sp>
        <p:sp>
          <p:nvSpPr>
            <p:cNvPr id="14" name="Freeform 14"/>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BBBBBB"/>
            </a:solidFill>
          </p:spPr>
        </p:sp>
        <p:sp>
          <p:nvSpPr>
            <p:cNvPr id="15" name="Freeform 15"/>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BBBBBB"/>
            </a:solidFill>
          </p:spPr>
        </p:sp>
        <p:sp>
          <p:nvSpPr>
            <p:cNvPr id="16" name="Freeform 16"/>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BBBBBB"/>
            </a:solidFill>
          </p:spPr>
        </p:sp>
        <p:sp>
          <p:nvSpPr>
            <p:cNvPr id="17" name="Freeform 17"/>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BBBBBB"/>
            </a:solidFill>
          </p:spPr>
        </p:sp>
        <p:sp>
          <p:nvSpPr>
            <p:cNvPr id="18" name="Freeform 18"/>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E9E9E9"/>
            </a:solidFill>
          </p:spPr>
        </p:sp>
      </p:grpSp>
      <p:sp>
        <p:nvSpPr>
          <p:cNvPr id="19" name="TextBox 19"/>
          <p:cNvSpPr txBox="1"/>
          <p:nvPr/>
        </p:nvSpPr>
        <p:spPr>
          <a:xfrm>
            <a:off x="9826906" y="6020439"/>
            <a:ext cx="2953731" cy="465964"/>
          </a:xfrm>
          <a:prstGeom prst="rect">
            <a:avLst/>
          </a:prstGeom>
        </p:spPr>
        <p:txBody>
          <a:bodyPr lIns="0" tIns="0" rIns="0" bIns="0" rtlCol="0" anchor="t">
            <a:spAutoFit/>
          </a:bodyPr>
          <a:lstStyle/>
          <a:p>
            <a:pPr>
              <a:lnSpc>
                <a:spcPts val="3302"/>
              </a:lnSpc>
            </a:pPr>
            <a:r>
              <a:rPr lang="en-US" sz="3058">
                <a:solidFill>
                  <a:srgbClr val="FFFFFF"/>
                </a:solidFill>
                <a:latin typeface="Blogger Bold"/>
              </a:rPr>
              <a:t>WELCOME</a:t>
            </a:r>
          </a:p>
        </p:txBody>
      </p:sp>
      <p:sp>
        <p:nvSpPr>
          <p:cNvPr id="20" name="TextBox 20"/>
          <p:cNvSpPr txBox="1"/>
          <p:nvPr/>
        </p:nvSpPr>
        <p:spPr>
          <a:xfrm>
            <a:off x="9826906" y="6566763"/>
            <a:ext cx="6138450" cy="1663065"/>
          </a:xfrm>
          <a:prstGeom prst="rect">
            <a:avLst/>
          </a:prstGeom>
        </p:spPr>
        <p:txBody>
          <a:bodyPr lIns="0" tIns="0" rIns="0" bIns="0" rtlCol="0" anchor="t">
            <a:spAutoFit/>
          </a:bodyPr>
          <a:lstStyle/>
          <a:p>
            <a:pPr>
              <a:lnSpc>
                <a:spcPts val="3360"/>
              </a:lnSpc>
            </a:pPr>
            <a:r>
              <a:rPr lang="en-US" sz="2400">
                <a:solidFill>
                  <a:srgbClr val="FFFFFF"/>
                </a:solidFill>
                <a:latin typeface="Source Sans Pro"/>
              </a:rPr>
              <a:t>We will provide you with the definitions of each service so that you can understand them better and be able to present this information with confidence.</a:t>
            </a:r>
          </a:p>
        </p:txBody>
      </p:sp>
      <p:pic>
        <p:nvPicPr>
          <p:cNvPr id="1026" name="Picture 2" descr="See the source image">
            <a:extLst>
              <a:ext uri="{FF2B5EF4-FFF2-40B4-BE49-F238E27FC236}">
                <a16:creationId xmlns:a16="http://schemas.microsoft.com/office/drawing/2014/main" id="{704D9063-6C3F-6C4B-9400-BAFE977214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1978" y="726153"/>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7674" y="3024740"/>
            <a:ext cx="1111152" cy="277788"/>
          </a:xfrm>
          <a:prstGeom prst="rect">
            <a:avLst/>
          </a:prstGeom>
        </p:spPr>
      </p:pic>
      <p:sp>
        <p:nvSpPr>
          <p:cNvPr id="3" name="TextBox 3"/>
          <p:cNvSpPr txBox="1"/>
          <p:nvPr/>
        </p:nvSpPr>
        <p:spPr>
          <a:xfrm>
            <a:off x="1028700" y="1868966"/>
            <a:ext cx="10544428" cy="858393"/>
          </a:xfrm>
          <a:prstGeom prst="rect">
            <a:avLst/>
          </a:prstGeom>
        </p:spPr>
        <p:txBody>
          <a:bodyPr lIns="0" tIns="0" rIns="0" bIns="0" rtlCol="0" anchor="t">
            <a:spAutoFit/>
          </a:bodyPr>
          <a:lstStyle/>
          <a:p>
            <a:pPr>
              <a:lnSpc>
                <a:spcPts val="6156"/>
              </a:lnSpc>
            </a:pPr>
            <a:r>
              <a:rPr lang="en-US" sz="5700">
                <a:solidFill>
                  <a:srgbClr val="FFFFFF"/>
                </a:solidFill>
                <a:latin typeface="Blogger Bold"/>
              </a:rPr>
              <a:t>ON PAGE SEO</a:t>
            </a:r>
          </a:p>
        </p:txBody>
      </p:sp>
      <p:sp>
        <p:nvSpPr>
          <p:cNvPr id="4" name="TextBox 4"/>
          <p:cNvSpPr txBox="1"/>
          <p:nvPr/>
        </p:nvSpPr>
        <p:spPr>
          <a:xfrm>
            <a:off x="1028700" y="4741164"/>
            <a:ext cx="4111918"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DEMOGRAPHY</a:t>
            </a:r>
          </a:p>
          <a:p>
            <a:pPr>
              <a:lnSpc>
                <a:spcPts val="3023"/>
              </a:lnSpc>
            </a:pPr>
            <a:r>
              <a:rPr lang="en-US" sz="2799">
                <a:solidFill>
                  <a:srgbClr val="FFFFFF"/>
                </a:solidFill>
                <a:latin typeface="Arimo Bold"/>
              </a:rPr>
              <a:t>Analysis</a:t>
            </a:r>
          </a:p>
        </p:txBody>
      </p:sp>
      <p:sp>
        <p:nvSpPr>
          <p:cNvPr id="5" name="TextBox 5"/>
          <p:cNvSpPr txBox="1"/>
          <p:nvPr/>
        </p:nvSpPr>
        <p:spPr>
          <a:xfrm>
            <a:off x="1057674" y="5498211"/>
            <a:ext cx="3262789" cy="701675"/>
          </a:xfrm>
          <a:prstGeom prst="rect">
            <a:avLst/>
          </a:prstGeom>
        </p:spPr>
        <p:txBody>
          <a:bodyPr lIns="0" tIns="0" rIns="0" bIns="0" rtlCol="0" anchor="t">
            <a:spAutoFit/>
          </a:bodyPr>
          <a:lstStyle/>
          <a:p>
            <a:pPr>
              <a:lnSpc>
                <a:spcPts val="2800"/>
              </a:lnSpc>
            </a:pPr>
            <a:r>
              <a:rPr lang="en-US" sz="2000">
                <a:solidFill>
                  <a:srgbClr val="FFFFFF"/>
                </a:solidFill>
                <a:latin typeface="Source Sans Pro"/>
              </a:rPr>
              <a:t>Related to</a:t>
            </a:r>
          </a:p>
          <a:p>
            <a:pPr>
              <a:lnSpc>
                <a:spcPts val="2800"/>
              </a:lnSpc>
            </a:pPr>
            <a:r>
              <a:rPr lang="en-US" sz="2000">
                <a:solidFill>
                  <a:srgbClr val="FFFFFF"/>
                </a:solidFill>
                <a:latin typeface="Source Sans Pro"/>
              </a:rPr>
              <a:t>consumer</a:t>
            </a:r>
            <a:r>
              <a:rPr lang="en-US" sz="2000">
                <a:solidFill>
                  <a:srgbClr val="FFFFFF"/>
                </a:solidFill>
                <a:latin typeface="Arimo"/>
              </a:rPr>
              <a:t> analysis.</a:t>
            </a:r>
          </a:p>
        </p:txBody>
      </p:sp>
      <p:sp>
        <p:nvSpPr>
          <p:cNvPr id="6" name="TextBox 6"/>
          <p:cNvSpPr txBox="1"/>
          <p:nvPr/>
        </p:nvSpPr>
        <p:spPr>
          <a:xfrm>
            <a:off x="1028700" y="3632841"/>
            <a:ext cx="2703699"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09.</a:t>
            </a:r>
          </a:p>
        </p:txBody>
      </p:sp>
      <p:sp>
        <p:nvSpPr>
          <p:cNvPr id="7" name="TextBox 7"/>
          <p:cNvSpPr txBox="1"/>
          <p:nvPr/>
        </p:nvSpPr>
        <p:spPr>
          <a:xfrm>
            <a:off x="4831837" y="4741164"/>
            <a:ext cx="4350074" cy="804672"/>
          </a:xfrm>
          <a:prstGeom prst="rect">
            <a:avLst/>
          </a:prstGeom>
        </p:spPr>
        <p:txBody>
          <a:bodyPr lIns="0" tIns="0" rIns="0" bIns="0" rtlCol="0" anchor="t">
            <a:spAutoFit/>
          </a:bodyPr>
          <a:lstStyle/>
          <a:p>
            <a:pPr>
              <a:lnSpc>
                <a:spcPts val="3023"/>
              </a:lnSpc>
            </a:pPr>
            <a:r>
              <a:rPr lang="en-US" sz="2799" dirty="0">
                <a:solidFill>
                  <a:srgbClr val="FFFFFF"/>
                </a:solidFill>
                <a:latin typeface="Blogger Bold"/>
              </a:rPr>
              <a:t>META TAGS</a:t>
            </a:r>
          </a:p>
          <a:p>
            <a:pPr>
              <a:lnSpc>
                <a:spcPts val="3023"/>
              </a:lnSpc>
            </a:pPr>
            <a:r>
              <a:rPr lang="en-US" sz="2799" dirty="0">
                <a:solidFill>
                  <a:srgbClr val="FFFFFF"/>
                </a:solidFill>
                <a:latin typeface="Blogger Bold"/>
              </a:rPr>
              <a:t>CREATION</a:t>
            </a:r>
          </a:p>
        </p:txBody>
      </p:sp>
      <p:sp>
        <p:nvSpPr>
          <p:cNvPr id="8" name="TextBox 8"/>
          <p:cNvSpPr txBox="1"/>
          <p:nvPr/>
        </p:nvSpPr>
        <p:spPr>
          <a:xfrm>
            <a:off x="4831838" y="5498211"/>
            <a:ext cx="3446232" cy="2841227"/>
          </a:xfrm>
          <a:prstGeom prst="rect">
            <a:avLst/>
          </a:prstGeom>
        </p:spPr>
        <p:txBody>
          <a:bodyPr wrap="square" lIns="0" tIns="0" rIns="0" bIns="0" rtlCol="0" anchor="t">
            <a:spAutoFit/>
          </a:bodyPr>
          <a:lstStyle/>
          <a:p>
            <a:pPr>
              <a:lnSpc>
                <a:spcPts val="2800"/>
              </a:lnSpc>
            </a:pPr>
            <a:r>
              <a:rPr lang="en-US" sz="2000" dirty="0">
                <a:solidFill>
                  <a:srgbClr val="FFFFFF"/>
                </a:solidFill>
                <a:latin typeface="Arimo"/>
              </a:rPr>
              <a:t>Meta tags are snippets of text describing a page's content; the meta tags don't appear on the page itself but only in the source code. Meta tags are minor content descriptors that help tell search engines what a web page is about.</a:t>
            </a:r>
          </a:p>
        </p:txBody>
      </p:sp>
      <p:sp>
        <p:nvSpPr>
          <p:cNvPr id="9" name="TextBox 9"/>
          <p:cNvSpPr txBox="1"/>
          <p:nvPr/>
        </p:nvSpPr>
        <p:spPr>
          <a:xfrm>
            <a:off x="4831837" y="3632841"/>
            <a:ext cx="2527441" cy="1320632"/>
          </a:xfrm>
          <a:prstGeom prst="rect">
            <a:avLst/>
          </a:prstGeom>
        </p:spPr>
        <p:txBody>
          <a:bodyPr lIns="0" tIns="0" rIns="0" bIns="0" rtlCol="0" anchor="t">
            <a:spAutoFit/>
          </a:bodyPr>
          <a:lstStyle/>
          <a:p>
            <a:pPr>
              <a:lnSpc>
                <a:spcPts val="9562"/>
              </a:lnSpc>
            </a:pPr>
            <a:r>
              <a:rPr lang="en-US" sz="8853" dirty="0">
                <a:solidFill>
                  <a:srgbClr val="FFFFFF"/>
                </a:solidFill>
                <a:latin typeface="Blogger Bold"/>
              </a:rPr>
              <a:t>10.</a:t>
            </a:r>
          </a:p>
        </p:txBody>
      </p:sp>
      <p:sp>
        <p:nvSpPr>
          <p:cNvPr id="10" name="TextBox 10"/>
          <p:cNvSpPr txBox="1"/>
          <p:nvPr/>
        </p:nvSpPr>
        <p:spPr>
          <a:xfrm>
            <a:off x="9318086" y="4741164"/>
            <a:ext cx="3446232"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INCLUSION OF ANCHOR TAGS</a:t>
            </a:r>
          </a:p>
        </p:txBody>
      </p:sp>
      <p:sp>
        <p:nvSpPr>
          <p:cNvPr id="11" name="TextBox 11"/>
          <p:cNvSpPr txBox="1"/>
          <p:nvPr/>
        </p:nvSpPr>
        <p:spPr>
          <a:xfrm>
            <a:off x="9318086" y="5498211"/>
            <a:ext cx="3254914" cy="2482154"/>
          </a:xfrm>
          <a:prstGeom prst="rect">
            <a:avLst/>
          </a:prstGeom>
        </p:spPr>
        <p:txBody>
          <a:bodyPr wrap="square" lIns="0" tIns="0" rIns="0" bIns="0" rtlCol="0" anchor="t">
            <a:spAutoFit/>
          </a:bodyPr>
          <a:lstStyle/>
          <a:p>
            <a:pPr>
              <a:lnSpc>
                <a:spcPts val="2800"/>
              </a:lnSpc>
            </a:pPr>
            <a:r>
              <a:rPr lang="en-US" sz="2000" dirty="0">
                <a:solidFill>
                  <a:srgbClr val="FFFFFF"/>
                </a:solidFill>
                <a:latin typeface="Arimo"/>
              </a:rPr>
              <a:t>An anchor tag means hyperlink. It is used to link one HTML page to another. The main attribute in this element is </a:t>
            </a:r>
            <a:r>
              <a:rPr lang="en-US" sz="2000" dirty="0" err="1">
                <a:solidFill>
                  <a:srgbClr val="FFFFFF"/>
                </a:solidFill>
                <a:latin typeface="Arimo"/>
              </a:rPr>
              <a:t>href</a:t>
            </a:r>
            <a:r>
              <a:rPr lang="en-US" sz="2000" dirty="0">
                <a:solidFill>
                  <a:srgbClr val="FFFFFF"/>
                </a:solidFill>
                <a:latin typeface="Arimo"/>
              </a:rPr>
              <a:t>. In this </a:t>
            </a:r>
            <a:r>
              <a:rPr lang="en-US" sz="2000" dirty="0" err="1">
                <a:solidFill>
                  <a:srgbClr val="FFFFFF"/>
                </a:solidFill>
                <a:latin typeface="Arimo"/>
              </a:rPr>
              <a:t>href</a:t>
            </a:r>
            <a:r>
              <a:rPr lang="en-US" sz="2000" dirty="0">
                <a:solidFill>
                  <a:srgbClr val="FFFFFF"/>
                </a:solidFill>
                <a:latin typeface="Arimo"/>
              </a:rPr>
              <a:t> attribute, we specify the location of the file.</a:t>
            </a:r>
          </a:p>
        </p:txBody>
      </p:sp>
      <p:sp>
        <p:nvSpPr>
          <p:cNvPr id="12" name="TextBox 12"/>
          <p:cNvSpPr txBox="1"/>
          <p:nvPr/>
        </p:nvSpPr>
        <p:spPr>
          <a:xfrm>
            <a:off x="9318086" y="3632841"/>
            <a:ext cx="2255042"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11.</a:t>
            </a:r>
          </a:p>
        </p:txBody>
      </p:sp>
      <p:sp>
        <p:nvSpPr>
          <p:cNvPr id="13" name="TextBox 13"/>
          <p:cNvSpPr txBox="1"/>
          <p:nvPr/>
        </p:nvSpPr>
        <p:spPr>
          <a:xfrm>
            <a:off x="13739866" y="4741164"/>
            <a:ext cx="4282721"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TRACKING &amp; ANALYSIS REPORTING METRICS</a:t>
            </a:r>
          </a:p>
        </p:txBody>
      </p:sp>
      <p:sp>
        <p:nvSpPr>
          <p:cNvPr id="14" name="TextBox 14"/>
          <p:cNvSpPr txBox="1"/>
          <p:nvPr/>
        </p:nvSpPr>
        <p:spPr>
          <a:xfrm>
            <a:off x="13739866" y="5498211"/>
            <a:ext cx="3515636" cy="2463800"/>
          </a:xfrm>
          <a:prstGeom prst="rect">
            <a:avLst/>
          </a:prstGeom>
        </p:spPr>
        <p:txBody>
          <a:bodyPr lIns="0" tIns="0" rIns="0" bIns="0" rtlCol="0" anchor="t">
            <a:spAutoFit/>
          </a:bodyPr>
          <a:lstStyle/>
          <a:p>
            <a:pPr>
              <a:lnSpc>
                <a:spcPts val="2800"/>
              </a:lnSpc>
            </a:pPr>
            <a:r>
              <a:rPr lang="en-US" sz="2000" dirty="0">
                <a:solidFill>
                  <a:srgbClr val="FFFFFF"/>
                </a:solidFill>
                <a:latin typeface="Arimo"/>
              </a:rPr>
              <a:t>SEO metrics track easily quantifiable information like page views, traffic data, and target keyword rankings. Text readability and relevance are essential for users because they deliver a frictionless experience.</a:t>
            </a:r>
          </a:p>
        </p:txBody>
      </p:sp>
      <p:sp>
        <p:nvSpPr>
          <p:cNvPr id="15" name="TextBox 15"/>
          <p:cNvSpPr txBox="1"/>
          <p:nvPr/>
        </p:nvSpPr>
        <p:spPr>
          <a:xfrm>
            <a:off x="13681666" y="3632841"/>
            <a:ext cx="2583103"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12.</a:t>
            </a:r>
          </a:p>
        </p:txBody>
      </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20219" y="-482340"/>
            <a:ext cx="1867781" cy="2171838"/>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57522" y="-136201"/>
            <a:ext cx="1865066" cy="21718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7674" y="3024740"/>
            <a:ext cx="1111152" cy="277788"/>
          </a:xfrm>
          <a:prstGeom prst="rect">
            <a:avLst/>
          </a:prstGeom>
        </p:spPr>
      </p:pic>
      <p:sp>
        <p:nvSpPr>
          <p:cNvPr id="3" name="TextBox 3"/>
          <p:cNvSpPr txBox="1"/>
          <p:nvPr/>
        </p:nvSpPr>
        <p:spPr>
          <a:xfrm>
            <a:off x="1028700" y="1868966"/>
            <a:ext cx="10544428" cy="858393"/>
          </a:xfrm>
          <a:prstGeom prst="rect">
            <a:avLst/>
          </a:prstGeom>
        </p:spPr>
        <p:txBody>
          <a:bodyPr lIns="0" tIns="0" rIns="0" bIns="0" rtlCol="0" anchor="t">
            <a:spAutoFit/>
          </a:bodyPr>
          <a:lstStyle/>
          <a:p>
            <a:pPr>
              <a:lnSpc>
                <a:spcPts val="6156"/>
              </a:lnSpc>
            </a:pPr>
            <a:r>
              <a:rPr lang="en-US" sz="5700">
                <a:solidFill>
                  <a:srgbClr val="FFFFFF"/>
                </a:solidFill>
                <a:latin typeface="Blogger Bold"/>
              </a:rPr>
              <a:t>ON PAGE SEO</a:t>
            </a:r>
          </a:p>
        </p:txBody>
      </p:sp>
      <p:sp>
        <p:nvSpPr>
          <p:cNvPr id="4" name="TextBox 4"/>
          <p:cNvSpPr txBox="1"/>
          <p:nvPr/>
        </p:nvSpPr>
        <p:spPr>
          <a:xfrm>
            <a:off x="1028700" y="4741164"/>
            <a:ext cx="4111918"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GOOGLE ANALYTICS INSTALLATION</a:t>
            </a:r>
          </a:p>
        </p:txBody>
      </p:sp>
      <p:sp>
        <p:nvSpPr>
          <p:cNvPr id="5" name="TextBox 5"/>
          <p:cNvSpPr txBox="1"/>
          <p:nvPr/>
        </p:nvSpPr>
        <p:spPr>
          <a:xfrm>
            <a:off x="1057674" y="5498211"/>
            <a:ext cx="3262789" cy="3521075"/>
          </a:xfrm>
          <a:prstGeom prst="rect">
            <a:avLst/>
          </a:prstGeom>
        </p:spPr>
        <p:txBody>
          <a:bodyPr lIns="0" tIns="0" rIns="0" bIns="0" rtlCol="0" anchor="t">
            <a:spAutoFit/>
          </a:bodyPr>
          <a:lstStyle/>
          <a:p>
            <a:pPr>
              <a:lnSpc>
                <a:spcPts val="2800"/>
              </a:lnSpc>
            </a:pPr>
            <a:r>
              <a:rPr lang="en-US" sz="2000">
                <a:solidFill>
                  <a:srgbClr val="FFFFFF"/>
                </a:solidFill>
                <a:latin typeface="Arimo"/>
              </a:rPr>
              <a:t>Google Analytics is a web analytics service that provides statistics and essential analytical tools for search engine optimization (SEO) and marketing purposes. The service is part of the Google Marketing Platform and is available for free to anyone with a Google account.</a:t>
            </a:r>
          </a:p>
        </p:txBody>
      </p:sp>
      <p:sp>
        <p:nvSpPr>
          <p:cNvPr id="6" name="TextBox 6"/>
          <p:cNvSpPr txBox="1"/>
          <p:nvPr/>
        </p:nvSpPr>
        <p:spPr>
          <a:xfrm>
            <a:off x="1028700" y="3632841"/>
            <a:ext cx="2703699"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13.</a:t>
            </a:r>
          </a:p>
        </p:txBody>
      </p:sp>
      <p:sp>
        <p:nvSpPr>
          <p:cNvPr id="7" name="TextBox 7"/>
          <p:cNvSpPr txBox="1"/>
          <p:nvPr/>
        </p:nvSpPr>
        <p:spPr>
          <a:xfrm>
            <a:off x="5203814" y="4741164"/>
            <a:ext cx="4350074" cy="804672"/>
          </a:xfrm>
          <a:prstGeom prst="rect">
            <a:avLst/>
          </a:prstGeom>
        </p:spPr>
        <p:txBody>
          <a:bodyPr lIns="0" tIns="0" rIns="0" bIns="0" rtlCol="0" anchor="t">
            <a:spAutoFit/>
          </a:bodyPr>
          <a:lstStyle/>
          <a:p>
            <a:pPr>
              <a:lnSpc>
                <a:spcPts val="3023"/>
              </a:lnSpc>
            </a:pPr>
            <a:r>
              <a:rPr lang="en-US" sz="2799" dirty="0">
                <a:solidFill>
                  <a:srgbClr val="FFFFFF"/>
                </a:solidFill>
                <a:latin typeface="Blogger Bold"/>
              </a:rPr>
              <a:t>GOOGLE WEBMASTER INSTALLATION</a:t>
            </a:r>
          </a:p>
        </p:txBody>
      </p:sp>
      <p:sp>
        <p:nvSpPr>
          <p:cNvPr id="8" name="TextBox 8"/>
          <p:cNvSpPr txBox="1"/>
          <p:nvPr/>
        </p:nvSpPr>
        <p:spPr>
          <a:xfrm>
            <a:off x="5203814" y="5498211"/>
            <a:ext cx="4107759" cy="3168650"/>
          </a:xfrm>
          <a:prstGeom prst="rect">
            <a:avLst/>
          </a:prstGeom>
        </p:spPr>
        <p:txBody>
          <a:bodyPr lIns="0" tIns="0" rIns="0" bIns="0" rtlCol="0" anchor="t">
            <a:spAutoFit/>
          </a:bodyPr>
          <a:lstStyle/>
          <a:p>
            <a:pPr>
              <a:lnSpc>
                <a:spcPts val="2800"/>
              </a:lnSpc>
            </a:pPr>
            <a:r>
              <a:rPr lang="en-US" sz="2000" dirty="0">
                <a:solidFill>
                  <a:srgbClr val="FFFFFF"/>
                </a:solidFill>
                <a:latin typeface="Arimo"/>
              </a:rPr>
              <a:t>Google Webmaster Tools is a fundamental aspect of monitoring your site's health and keeping up with technical elements that affect SEO performance. It allows you to check for any notifications or penalties from Google, identify crawling issues, site errors, indexation status, malware detection, etc.</a:t>
            </a:r>
          </a:p>
        </p:txBody>
      </p:sp>
      <p:sp>
        <p:nvSpPr>
          <p:cNvPr id="9" name="TextBox 9"/>
          <p:cNvSpPr txBox="1"/>
          <p:nvPr/>
        </p:nvSpPr>
        <p:spPr>
          <a:xfrm>
            <a:off x="5176920" y="3632841"/>
            <a:ext cx="2527441" cy="1320632"/>
          </a:xfrm>
          <a:prstGeom prst="rect">
            <a:avLst/>
          </a:prstGeom>
        </p:spPr>
        <p:txBody>
          <a:bodyPr lIns="0" tIns="0" rIns="0" bIns="0" rtlCol="0" anchor="t">
            <a:spAutoFit/>
          </a:bodyPr>
          <a:lstStyle/>
          <a:p>
            <a:pPr>
              <a:lnSpc>
                <a:spcPts val="9562"/>
              </a:lnSpc>
            </a:pPr>
            <a:r>
              <a:rPr lang="en-US" sz="8853" dirty="0">
                <a:solidFill>
                  <a:srgbClr val="FFFFFF"/>
                </a:solidFill>
                <a:latin typeface="Blogger Bold"/>
              </a:rPr>
              <a:t>14.</a:t>
            </a:r>
          </a:p>
        </p:txBody>
      </p:sp>
      <p:sp>
        <p:nvSpPr>
          <p:cNvPr id="10" name="TextBox 10"/>
          <p:cNvSpPr txBox="1"/>
          <p:nvPr/>
        </p:nvSpPr>
        <p:spPr>
          <a:xfrm>
            <a:off x="10012810" y="4741164"/>
            <a:ext cx="4032057" cy="1185672"/>
          </a:xfrm>
          <a:prstGeom prst="rect">
            <a:avLst/>
          </a:prstGeom>
        </p:spPr>
        <p:txBody>
          <a:bodyPr lIns="0" tIns="0" rIns="0" bIns="0" rtlCol="0" anchor="t">
            <a:spAutoFit/>
          </a:bodyPr>
          <a:lstStyle/>
          <a:p>
            <a:pPr>
              <a:lnSpc>
                <a:spcPts val="3023"/>
              </a:lnSpc>
            </a:pPr>
            <a:r>
              <a:rPr lang="en-US" sz="2799" dirty="0">
                <a:solidFill>
                  <a:srgbClr val="FFFFFF"/>
                </a:solidFill>
                <a:latin typeface="Blogger Bold"/>
              </a:rPr>
              <a:t>CALL TO ACTION PLAN HTML EMAIL MARKETING DESIGN PLANS</a:t>
            </a:r>
          </a:p>
        </p:txBody>
      </p:sp>
      <p:sp>
        <p:nvSpPr>
          <p:cNvPr id="11" name="TextBox 11"/>
          <p:cNvSpPr txBox="1"/>
          <p:nvPr/>
        </p:nvSpPr>
        <p:spPr>
          <a:xfrm>
            <a:off x="10013741" y="5882532"/>
            <a:ext cx="3727428" cy="3168650"/>
          </a:xfrm>
          <a:prstGeom prst="rect">
            <a:avLst/>
          </a:prstGeom>
        </p:spPr>
        <p:txBody>
          <a:bodyPr lIns="0" tIns="0" rIns="0" bIns="0" rtlCol="0" anchor="t">
            <a:spAutoFit/>
          </a:bodyPr>
          <a:lstStyle/>
          <a:p>
            <a:pPr>
              <a:lnSpc>
                <a:spcPts val="2800"/>
              </a:lnSpc>
            </a:pPr>
            <a:r>
              <a:rPr lang="en-US" sz="2000" dirty="0">
                <a:solidFill>
                  <a:srgbClr val="FFFFFF"/>
                </a:solidFill>
                <a:latin typeface="Arimo"/>
              </a:rPr>
              <a:t>A call to action is a statement designed to get an immediate response from the person reading or hearing it. Calls to action use action verbs. CTAs help improves user experience and moves them through the sales funnel. They are essential in turning prospects into clients and customers.</a:t>
            </a:r>
          </a:p>
        </p:txBody>
      </p:sp>
      <p:sp>
        <p:nvSpPr>
          <p:cNvPr id="12" name="TextBox 12"/>
          <p:cNvSpPr txBox="1"/>
          <p:nvPr/>
        </p:nvSpPr>
        <p:spPr>
          <a:xfrm>
            <a:off x="9943460" y="3632841"/>
            <a:ext cx="2255042" cy="1320632"/>
          </a:xfrm>
          <a:prstGeom prst="rect">
            <a:avLst/>
          </a:prstGeom>
        </p:spPr>
        <p:txBody>
          <a:bodyPr lIns="0" tIns="0" rIns="0" bIns="0" rtlCol="0" anchor="t">
            <a:spAutoFit/>
          </a:bodyPr>
          <a:lstStyle/>
          <a:p>
            <a:pPr>
              <a:lnSpc>
                <a:spcPts val="9562"/>
              </a:lnSpc>
            </a:pPr>
            <a:r>
              <a:rPr lang="en-US" sz="8853" dirty="0">
                <a:solidFill>
                  <a:srgbClr val="FFFFFF"/>
                </a:solidFill>
                <a:latin typeface="Blogger Bold"/>
              </a:rPr>
              <a:t>15.</a:t>
            </a:r>
          </a:p>
        </p:txBody>
      </p:sp>
      <p:sp>
        <p:nvSpPr>
          <p:cNvPr id="13" name="TextBox 13"/>
          <p:cNvSpPr txBox="1"/>
          <p:nvPr/>
        </p:nvSpPr>
        <p:spPr>
          <a:xfrm>
            <a:off x="14180192" y="4741164"/>
            <a:ext cx="3954659" cy="804672"/>
          </a:xfrm>
          <a:prstGeom prst="rect">
            <a:avLst/>
          </a:prstGeom>
        </p:spPr>
        <p:txBody>
          <a:bodyPr lIns="0" tIns="0" rIns="0" bIns="0" rtlCol="0" anchor="t">
            <a:spAutoFit/>
          </a:bodyPr>
          <a:lstStyle/>
          <a:p>
            <a:pPr>
              <a:lnSpc>
                <a:spcPts val="3023"/>
              </a:lnSpc>
            </a:pPr>
            <a:r>
              <a:rPr lang="en-US" sz="2799" dirty="0">
                <a:solidFill>
                  <a:srgbClr val="FFFFFF"/>
                </a:solidFill>
                <a:latin typeface="Blogger Bold"/>
              </a:rPr>
              <a:t>CREATION OF SITEMAPS HTML/XML/RSS FEED</a:t>
            </a:r>
          </a:p>
        </p:txBody>
      </p:sp>
      <p:sp>
        <p:nvSpPr>
          <p:cNvPr id="14" name="TextBox 14"/>
          <p:cNvSpPr txBox="1"/>
          <p:nvPr/>
        </p:nvSpPr>
        <p:spPr>
          <a:xfrm>
            <a:off x="14180192" y="5498211"/>
            <a:ext cx="3515636" cy="2816225"/>
          </a:xfrm>
          <a:prstGeom prst="rect">
            <a:avLst/>
          </a:prstGeom>
        </p:spPr>
        <p:txBody>
          <a:bodyPr lIns="0" tIns="0" rIns="0" bIns="0" rtlCol="0" anchor="t">
            <a:spAutoFit/>
          </a:bodyPr>
          <a:lstStyle/>
          <a:p>
            <a:pPr>
              <a:lnSpc>
                <a:spcPts val="2800"/>
              </a:lnSpc>
            </a:pPr>
            <a:r>
              <a:rPr lang="en-US" sz="2000" dirty="0">
                <a:solidFill>
                  <a:srgbClr val="FFFFFF"/>
                </a:solidFill>
                <a:latin typeface="Arimo"/>
              </a:rPr>
              <a:t>RSS is a Web content syndication format. Its name is an acronym for Really Simple Syndication. RSS is dialect of XML. All RSS files must conform to the XML 1.0 specification, as published on the World Wide Web Consortium (W3C) website.</a:t>
            </a:r>
          </a:p>
        </p:txBody>
      </p:sp>
      <p:sp>
        <p:nvSpPr>
          <p:cNvPr id="15" name="TextBox 15"/>
          <p:cNvSpPr txBox="1"/>
          <p:nvPr/>
        </p:nvSpPr>
        <p:spPr>
          <a:xfrm>
            <a:off x="14114217" y="3632841"/>
            <a:ext cx="2583103" cy="1320632"/>
          </a:xfrm>
          <a:prstGeom prst="rect">
            <a:avLst/>
          </a:prstGeom>
        </p:spPr>
        <p:txBody>
          <a:bodyPr lIns="0" tIns="0" rIns="0" bIns="0" rtlCol="0" anchor="t">
            <a:spAutoFit/>
          </a:bodyPr>
          <a:lstStyle/>
          <a:p>
            <a:pPr>
              <a:lnSpc>
                <a:spcPts val="9562"/>
              </a:lnSpc>
            </a:pPr>
            <a:r>
              <a:rPr lang="en-US" sz="8853" dirty="0">
                <a:solidFill>
                  <a:srgbClr val="FFFFFF"/>
                </a:solidFill>
                <a:latin typeface="Blogger Bold"/>
              </a:rPr>
              <a:t>16.</a:t>
            </a:r>
          </a:p>
        </p:txBody>
      </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20219" y="-482340"/>
            <a:ext cx="1867781" cy="2171838"/>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57522" y="-136201"/>
            <a:ext cx="1865066" cy="217183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919301" y="3141905"/>
            <a:ext cx="1111152" cy="277788"/>
          </a:xfrm>
          <a:prstGeom prst="rect">
            <a:avLst/>
          </a:prstGeom>
        </p:spPr>
      </p:pic>
      <p:sp>
        <p:nvSpPr>
          <p:cNvPr id="3" name="TextBox 3"/>
          <p:cNvSpPr txBox="1"/>
          <p:nvPr/>
        </p:nvSpPr>
        <p:spPr>
          <a:xfrm>
            <a:off x="3871786" y="2045162"/>
            <a:ext cx="10544428" cy="858393"/>
          </a:xfrm>
          <a:prstGeom prst="rect">
            <a:avLst/>
          </a:prstGeom>
        </p:spPr>
        <p:txBody>
          <a:bodyPr lIns="0" tIns="0" rIns="0" bIns="0" rtlCol="0" anchor="t">
            <a:spAutoFit/>
          </a:bodyPr>
          <a:lstStyle/>
          <a:p>
            <a:pPr>
              <a:lnSpc>
                <a:spcPts val="6156"/>
              </a:lnSpc>
            </a:pPr>
            <a:r>
              <a:rPr lang="en-US" sz="5700">
                <a:solidFill>
                  <a:srgbClr val="FFFFFF"/>
                </a:solidFill>
                <a:latin typeface="Blogger Bold"/>
              </a:rPr>
              <a:t>ON PAGE SEO</a:t>
            </a:r>
          </a:p>
        </p:txBody>
      </p:sp>
      <p:sp>
        <p:nvSpPr>
          <p:cNvPr id="4" name="TextBox 4"/>
          <p:cNvSpPr txBox="1"/>
          <p:nvPr/>
        </p:nvSpPr>
        <p:spPr>
          <a:xfrm>
            <a:off x="3919301" y="4741164"/>
            <a:ext cx="5752229"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STRUCTURED DATA INTEGRATION TO MARK UP CONTENT– JSON-LD</a:t>
            </a:r>
          </a:p>
        </p:txBody>
      </p:sp>
      <p:sp>
        <p:nvSpPr>
          <p:cNvPr id="5" name="TextBox 5"/>
          <p:cNvSpPr txBox="1"/>
          <p:nvPr/>
        </p:nvSpPr>
        <p:spPr>
          <a:xfrm>
            <a:off x="3919301" y="5498211"/>
            <a:ext cx="5723255" cy="2463800"/>
          </a:xfrm>
          <a:prstGeom prst="rect">
            <a:avLst/>
          </a:prstGeom>
        </p:spPr>
        <p:txBody>
          <a:bodyPr lIns="0" tIns="0" rIns="0" bIns="0" rtlCol="0" anchor="t">
            <a:spAutoFit/>
          </a:bodyPr>
          <a:lstStyle/>
          <a:p>
            <a:pPr>
              <a:lnSpc>
                <a:spcPts val="2800"/>
              </a:lnSpc>
            </a:pPr>
            <a:r>
              <a:rPr lang="en-US" sz="2000" dirty="0">
                <a:solidFill>
                  <a:srgbClr val="FFFFFF"/>
                </a:solidFill>
                <a:latin typeface="Arimo"/>
              </a:rPr>
              <a:t>JSON-LD is a lightweight Linked Data format. It is based on the already successful JSON format and provides a way to help JSON data interoperate at Web-scale. JSON-LD is an ideal data format for programming environments, REST Web services, and unstructured databases such as Apache CouchDB and MongoDB.</a:t>
            </a:r>
          </a:p>
        </p:txBody>
      </p:sp>
      <p:sp>
        <p:nvSpPr>
          <p:cNvPr id="6" name="TextBox 6"/>
          <p:cNvSpPr txBox="1"/>
          <p:nvPr/>
        </p:nvSpPr>
        <p:spPr>
          <a:xfrm>
            <a:off x="3919301" y="3626208"/>
            <a:ext cx="2703699"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17.</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20219" y="-482340"/>
            <a:ext cx="1867781" cy="2171838"/>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57522" y="-136201"/>
            <a:ext cx="1865066" cy="2171838"/>
          </a:xfrm>
          <a:prstGeom prst="rect">
            <a:avLst/>
          </a:prstGeom>
        </p:spPr>
      </p:pic>
      <p:grpSp>
        <p:nvGrpSpPr>
          <p:cNvPr id="24" name="Group 5">
            <a:extLst>
              <a:ext uri="{FF2B5EF4-FFF2-40B4-BE49-F238E27FC236}">
                <a16:creationId xmlns:a16="http://schemas.microsoft.com/office/drawing/2014/main" id="{3F9B9CD6-9284-B444-86CF-FB59A369C440}"/>
              </a:ext>
            </a:extLst>
          </p:cNvPr>
          <p:cNvGrpSpPr>
            <a:grpSpLocks noChangeAspect="1"/>
          </p:cNvGrpSpPr>
          <p:nvPr/>
        </p:nvGrpSpPr>
        <p:grpSpPr>
          <a:xfrm>
            <a:off x="11094017" y="3760509"/>
            <a:ext cx="3645395" cy="7213041"/>
            <a:chOff x="0" y="0"/>
            <a:chExt cx="2620010" cy="5184140"/>
          </a:xfrm>
        </p:grpSpPr>
        <p:sp>
          <p:nvSpPr>
            <p:cNvPr id="25" name="Freeform 6">
              <a:extLst>
                <a:ext uri="{FF2B5EF4-FFF2-40B4-BE49-F238E27FC236}">
                  <a16:creationId xmlns:a16="http://schemas.microsoft.com/office/drawing/2014/main" id="{8671130D-DF23-344C-8831-911718C2EE57}"/>
                </a:ext>
              </a:extLst>
            </p:cNvPr>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sp>
        <p:sp>
          <p:nvSpPr>
            <p:cNvPr id="26" name="Freeform 7">
              <a:extLst>
                <a:ext uri="{FF2B5EF4-FFF2-40B4-BE49-F238E27FC236}">
                  <a16:creationId xmlns:a16="http://schemas.microsoft.com/office/drawing/2014/main" id="{B43E1041-DBB9-1A49-A3FC-61A34DCA5C1F}"/>
                </a:ext>
              </a:extLst>
            </p:cNvPr>
            <p:cNvSpPr/>
            <p:nvPr/>
          </p:nvSpPr>
          <p:spPr>
            <a:xfrm>
              <a:off x="185420" y="156210"/>
              <a:ext cx="2251710" cy="4876800"/>
            </a:xfrm>
            <a:custGeom>
              <a:avLst/>
              <a:gdLst/>
              <a:ahLst/>
              <a:cxnLst/>
              <a:rect l="l" t="t" r="r" b="b"/>
              <a:pathLst>
                <a:path w="2251710" h="487680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8"/>
              <a:stretch>
                <a:fillRect l="-10223" r="-10223"/>
              </a:stretch>
            </a:blipFill>
          </p:spPr>
        </p:sp>
        <p:sp>
          <p:nvSpPr>
            <p:cNvPr id="27" name="Freeform 8">
              <a:extLst>
                <a:ext uri="{FF2B5EF4-FFF2-40B4-BE49-F238E27FC236}">
                  <a16:creationId xmlns:a16="http://schemas.microsoft.com/office/drawing/2014/main" id="{9FE3FE8B-A7EC-FE44-A85A-4B9929ADC2EF}"/>
                </a:ext>
              </a:extLst>
            </p:cNvPr>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606060"/>
            </a:solidFill>
          </p:spPr>
        </p:sp>
        <p:sp>
          <p:nvSpPr>
            <p:cNvPr id="28" name="Freeform 9">
              <a:extLst>
                <a:ext uri="{FF2B5EF4-FFF2-40B4-BE49-F238E27FC236}">
                  <a16:creationId xmlns:a16="http://schemas.microsoft.com/office/drawing/2014/main" id="{CB6E5173-89EB-B44C-92D2-55FAE6E90C1C}"/>
                </a:ext>
              </a:extLst>
            </p:cNvPr>
            <p:cNvSpPr/>
            <p:nvPr/>
          </p:nvSpPr>
          <p:spPr>
            <a:xfrm>
              <a:off x="1578312" y="187909"/>
              <a:ext cx="66636" cy="63602"/>
            </a:xfrm>
            <a:custGeom>
              <a:avLst/>
              <a:gdLst/>
              <a:ahLst/>
              <a:cxnLst/>
              <a:rect l="l" t="t" r="r" b="b"/>
              <a:pathLst>
                <a:path w="66636" h="63602">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606060"/>
            </a:solidFill>
          </p:spPr>
        </p:sp>
        <p:sp>
          <p:nvSpPr>
            <p:cNvPr id="29" name="Freeform 10">
              <a:extLst>
                <a:ext uri="{FF2B5EF4-FFF2-40B4-BE49-F238E27FC236}">
                  <a16:creationId xmlns:a16="http://schemas.microsoft.com/office/drawing/2014/main" id="{BFAE51B7-F7FC-2241-8008-38411FE9A859}"/>
                </a:ext>
              </a:extLst>
            </p:cNvPr>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BBBBBB"/>
            </a:solidFill>
          </p:spPr>
        </p:sp>
        <p:sp>
          <p:nvSpPr>
            <p:cNvPr id="30" name="Freeform 11">
              <a:extLst>
                <a:ext uri="{FF2B5EF4-FFF2-40B4-BE49-F238E27FC236}">
                  <a16:creationId xmlns:a16="http://schemas.microsoft.com/office/drawing/2014/main" id="{5DAA9EED-C29C-4C49-921B-2ED77AB82437}"/>
                </a:ext>
              </a:extLst>
            </p:cNvPr>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BBBBBB"/>
            </a:solidFill>
          </p:spPr>
        </p:sp>
        <p:sp>
          <p:nvSpPr>
            <p:cNvPr id="31" name="Freeform 12">
              <a:extLst>
                <a:ext uri="{FF2B5EF4-FFF2-40B4-BE49-F238E27FC236}">
                  <a16:creationId xmlns:a16="http://schemas.microsoft.com/office/drawing/2014/main" id="{014FA2BF-3002-8842-AEB9-C638AFAB92FB}"/>
                </a:ext>
              </a:extLst>
            </p:cNvPr>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BBBBBB"/>
            </a:solidFill>
          </p:spPr>
        </p:sp>
        <p:sp>
          <p:nvSpPr>
            <p:cNvPr id="32" name="Freeform 13">
              <a:extLst>
                <a:ext uri="{FF2B5EF4-FFF2-40B4-BE49-F238E27FC236}">
                  <a16:creationId xmlns:a16="http://schemas.microsoft.com/office/drawing/2014/main" id="{156D82AF-ED2C-A046-9907-28351A2A3854}"/>
                </a:ext>
              </a:extLst>
            </p:cNvPr>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BBBBBB"/>
            </a:solidFill>
          </p:spPr>
        </p:sp>
        <p:sp>
          <p:nvSpPr>
            <p:cNvPr id="33" name="Freeform 14">
              <a:extLst>
                <a:ext uri="{FF2B5EF4-FFF2-40B4-BE49-F238E27FC236}">
                  <a16:creationId xmlns:a16="http://schemas.microsoft.com/office/drawing/2014/main" id="{5205DA68-9368-824E-9C1A-DA2C322AF81E}"/>
                </a:ext>
              </a:extLst>
            </p:cNvPr>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E9E9E9"/>
            </a:solidFill>
          </p:spPr>
        </p:sp>
      </p:grpSp>
      <p:pic>
        <p:nvPicPr>
          <p:cNvPr id="2050" name="Picture 2" descr="See the source image">
            <a:extLst>
              <a:ext uri="{FF2B5EF4-FFF2-40B4-BE49-F238E27FC236}">
                <a16:creationId xmlns:a16="http://schemas.microsoft.com/office/drawing/2014/main" id="{518907A2-A856-2C43-8DF7-3ABB5F1EB29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59214" y="4863139"/>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7674" y="3024740"/>
            <a:ext cx="1111152" cy="277788"/>
          </a:xfrm>
          <a:prstGeom prst="rect">
            <a:avLst/>
          </a:prstGeom>
        </p:spPr>
      </p:pic>
      <p:sp>
        <p:nvSpPr>
          <p:cNvPr id="3" name="TextBox 3"/>
          <p:cNvSpPr txBox="1"/>
          <p:nvPr/>
        </p:nvSpPr>
        <p:spPr>
          <a:xfrm>
            <a:off x="1028700" y="1478441"/>
            <a:ext cx="10544428" cy="1639443"/>
          </a:xfrm>
          <a:prstGeom prst="rect">
            <a:avLst/>
          </a:prstGeom>
        </p:spPr>
        <p:txBody>
          <a:bodyPr lIns="0" tIns="0" rIns="0" bIns="0" rtlCol="0" anchor="t">
            <a:spAutoFit/>
          </a:bodyPr>
          <a:lstStyle/>
          <a:p>
            <a:pPr>
              <a:lnSpc>
                <a:spcPts val="6156"/>
              </a:lnSpc>
            </a:pPr>
            <a:r>
              <a:rPr lang="en-US" sz="5700">
                <a:solidFill>
                  <a:srgbClr val="FFFFFF"/>
                </a:solidFill>
                <a:latin typeface="Blogger Bold"/>
              </a:rPr>
              <a:t>OFF PAGE SEO &amp; NICHE SPECIFIC LINK BUILDING</a:t>
            </a:r>
          </a:p>
        </p:txBody>
      </p:sp>
      <p:sp>
        <p:nvSpPr>
          <p:cNvPr id="4" name="TextBox 4"/>
          <p:cNvSpPr txBox="1"/>
          <p:nvPr/>
        </p:nvSpPr>
        <p:spPr>
          <a:xfrm>
            <a:off x="1028700" y="4741164"/>
            <a:ext cx="4111918"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CONTINUED REPUTATION MANAGEMENT</a:t>
            </a:r>
          </a:p>
        </p:txBody>
      </p:sp>
      <p:sp>
        <p:nvSpPr>
          <p:cNvPr id="5" name="TextBox 5"/>
          <p:cNvSpPr txBox="1"/>
          <p:nvPr/>
        </p:nvSpPr>
        <p:spPr>
          <a:xfrm>
            <a:off x="1057674" y="5498211"/>
            <a:ext cx="3637717" cy="3521075"/>
          </a:xfrm>
          <a:prstGeom prst="rect">
            <a:avLst/>
          </a:prstGeom>
        </p:spPr>
        <p:txBody>
          <a:bodyPr lIns="0" tIns="0" rIns="0" bIns="0" rtlCol="0" anchor="t">
            <a:spAutoFit/>
          </a:bodyPr>
          <a:lstStyle/>
          <a:p>
            <a:pPr>
              <a:lnSpc>
                <a:spcPts val="2800"/>
              </a:lnSpc>
            </a:pPr>
            <a:r>
              <a:rPr lang="en-US" sz="2000">
                <a:solidFill>
                  <a:srgbClr val="FFFFFF"/>
                </a:solidFill>
                <a:latin typeface="Arimo"/>
              </a:rPr>
              <a:t>SEO reputation management uses search engine optimization techniques to influence your branded search results to shape your online reputation. Unlike traditional SEO, which broadly focuses on many keyword categories, SEO reputation management is only concerned with branded keywords.</a:t>
            </a:r>
          </a:p>
        </p:txBody>
      </p:sp>
      <p:sp>
        <p:nvSpPr>
          <p:cNvPr id="6" name="TextBox 6"/>
          <p:cNvSpPr txBox="1"/>
          <p:nvPr/>
        </p:nvSpPr>
        <p:spPr>
          <a:xfrm>
            <a:off x="1028700" y="3632841"/>
            <a:ext cx="2703699"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01.</a:t>
            </a:r>
          </a:p>
        </p:txBody>
      </p:sp>
      <p:sp>
        <p:nvSpPr>
          <p:cNvPr id="7" name="TextBox 7"/>
          <p:cNvSpPr txBox="1"/>
          <p:nvPr/>
        </p:nvSpPr>
        <p:spPr>
          <a:xfrm>
            <a:off x="5511395" y="4741164"/>
            <a:ext cx="4350074"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GEO-FENCING CAMPAIGN MANAGEMENT</a:t>
            </a:r>
          </a:p>
        </p:txBody>
      </p:sp>
      <p:sp>
        <p:nvSpPr>
          <p:cNvPr id="8" name="TextBox 8"/>
          <p:cNvSpPr txBox="1"/>
          <p:nvPr/>
        </p:nvSpPr>
        <p:spPr>
          <a:xfrm>
            <a:off x="5511395" y="5498211"/>
            <a:ext cx="3632605" cy="3168650"/>
          </a:xfrm>
          <a:prstGeom prst="rect">
            <a:avLst/>
          </a:prstGeom>
        </p:spPr>
        <p:txBody>
          <a:bodyPr lIns="0" tIns="0" rIns="0" bIns="0" rtlCol="0" anchor="t">
            <a:spAutoFit/>
          </a:bodyPr>
          <a:lstStyle/>
          <a:p>
            <a:pPr>
              <a:lnSpc>
                <a:spcPts val="2800"/>
              </a:lnSpc>
            </a:pPr>
            <a:r>
              <a:rPr lang="en-US" sz="2000">
                <a:solidFill>
                  <a:srgbClr val="FFFFFF"/>
                </a:solidFill>
                <a:latin typeface="Arimo"/>
              </a:rPr>
              <a:t>Geofence marketing is a form of location-based marketing where a geographic boundary is placed around a point of interest. When a mobile device enters this area, the geofence can trigger several different events. These triggers are usually the delivery of some kind of advertising.</a:t>
            </a:r>
          </a:p>
        </p:txBody>
      </p:sp>
      <p:sp>
        <p:nvSpPr>
          <p:cNvPr id="9" name="TextBox 9"/>
          <p:cNvSpPr txBox="1"/>
          <p:nvPr/>
        </p:nvSpPr>
        <p:spPr>
          <a:xfrm>
            <a:off x="5511395" y="3632841"/>
            <a:ext cx="2527441"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02.</a:t>
            </a:r>
          </a:p>
        </p:txBody>
      </p:sp>
      <p:sp>
        <p:nvSpPr>
          <p:cNvPr id="10" name="TextBox 10"/>
          <p:cNvSpPr txBox="1"/>
          <p:nvPr/>
        </p:nvSpPr>
        <p:spPr>
          <a:xfrm>
            <a:off x="9877456" y="4741164"/>
            <a:ext cx="4032057"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2 A/B TESTING WITH LANDING PAGES</a:t>
            </a:r>
          </a:p>
        </p:txBody>
      </p:sp>
      <p:sp>
        <p:nvSpPr>
          <p:cNvPr id="11" name="TextBox 11"/>
          <p:cNvSpPr txBox="1"/>
          <p:nvPr/>
        </p:nvSpPr>
        <p:spPr>
          <a:xfrm>
            <a:off x="9877456" y="5498211"/>
            <a:ext cx="3727428" cy="3168650"/>
          </a:xfrm>
          <a:prstGeom prst="rect">
            <a:avLst/>
          </a:prstGeom>
        </p:spPr>
        <p:txBody>
          <a:bodyPr lIns="0" tIns="0" rIns="0" bIns="0" rtlCol="0" anchor="t">
            <a:spAutoFit/>
          </a:bodyPr>
          <a:lstStyle/>
          <a:p>
            <a:pPr>
              <a:lnSpc>
                <a:spcPts val="2800"/>
              </a:lnSpc>
            </a:pPr>
            <a:r>
              <a:rPr lang="en-US" sz="2000" dirty="0">
                <a:solidFill>
                  <a:srgbClr val="FFFFFF"/>
                </a:solidFill>
                <a:latin typeface="Arimo"/>
              </a:rPr>
              <a:t>A/B testing is a key conversion optimization method in which you compare the performance of two landing pages typically landing page 'A' and landing page 'B' to see which page drives the higher amount of conversions. You might be testing for any type of conversion.</a:t>
            </a:r>
          </a:p>
        </p:txBody>
      </p:sp>
      <p:sp>
        <p:nvSpPr>
          <p:cNvPr id="12" name="TextBox 12"/>
          <p:cNvSpPr txBox="1"/>
          <p:nvPr/>
        </p:nvSpPr>
        <p:spPr>
          <a:xfrm>
            <a:off x="9877456" y="3632841"/>
            <a:ext cx="2255042"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03.</a:t>
            </a:r>
          </a:p>
        </p:txBody>
      </p:sp>
      <p:sp>
        <p:nvSpPr>
          <p:cNvPr id="13" name="TextBox 13"/>
          <p:cNvSpPr txBox="1"/>
          <p:nvPr/>
        </p:nvSpPr>
        <p:spPr>
          <a:xfrm>
            <a:off x="13909513" y="4741164"/>
            <a:ext cx="3954659" cy="1185672"/>
          </a:xfrm>
          <a:prstGeom prst="rect">
            <a:avLst/>
          </a:prstGeom>
        </p:spPr>
        <p:txBody>
          <a:bodyPr lIns="0" tIns="0" rIns="0" bIns="0" rtlCol="0" anchor="t">
            <a:spAutoFit/>
          </a:bodyPr>
          <a:lstStyle/>
          <a:p>
            <a:pPr>
              <a:lnSpc>
                <a:spcPts val="3023"/>
              </a:lnSpc>
            </a:pPr>
            <a:r>
              <a:rPr lang="en-US" sz="2799">
                <a:solidFill>
                  <a:srgbClr val="FFFFFF"/>
                </a:solidFill>
                <a:latin typeface="Arimo Bold"/>
              </a:rPr>
              <a:t>8 Quora-Style </a:t>
            </a:r>
          </a:p>
          <a:p>
            <a:pPr>
              <a:lnSpc>
                <a:spcPts val="3023"/>
              </a:lnSpc>
            </a:pPr>
            <a:r>
              <a:rPr lang="en-US" sz="2799">
                <a:solidFill>
                  <a:srgbClr val="FFFFFF"/>
                </a:solidFill>
                <a:latin typeface="Arimo Bold"/>
              </a:rPr>
              <a:t>Forum Engagements &amp; Postings</a:t>
            </a:r>
          </a:p>
        </p:txBody>
      </p:sp>
      <p:sp>
        <p:nvSpPr>
          <p:cNvPr id="14" name="TextBox 14"/>
          <p:cNvSpPr txBox="1"/>
          <p:nvPr/>
        </p:nvSpPr>
        <p:spPr>
          <a:xfrm>
            <a:off x="13909513" y="5879211"/>
            <a:ext cx="3842395" cy="3873500"/>
          </a:xfrm>
          <a:prstGeom prst="rect">
            <a:avLst/>
          </a:prstGeom>
        </p:spPr>
        <p:txBody>
          <a:bodyPr lIns="0" tIns="0" rIns="0" bIns="0" rtlCol="0" anchor="t">
            <a:spAutoFit/>
          </a:bodyPr>
          <a:lstStyle/>
          <a:p>
            <a:pPr>
              <a:lnSpc>
                <a:spcPts val="2800"/>
              </a:lnSpc>
            </a:pPr>
            <a:r>
              <a:rPr lang="en-US" sz="2000" dirty="0">
                <a:solidFill>
                  <a:srgbClr val="FFFFFF"/>
                </a:solidFill>
                <a:latin typeface="Arimo"/>
              </a:rPr>
              <a:t>Quora is a public forum that showcases questions and answers posted by an active community. Like Reddit, questions and answers are voted as helpful or not by other users. The more users who upvote a question or an answer will have that post showcased more often. Another way to help the brand recognize easily and generate traffic as well</a:t>
            </a:r>
          </a:p>
        </p:txBody>
      </p:sp>
      <p:sp>
        <p:nvSpPr>
          <p:cNvPr id="15" name="TextBox 15"/>
          <p:cNvSpPr txBox="1"/>
          <p:nvPr/>
        </p:nvSpPr>
        <p:spPr>
          <a:xfrm>
            <a:off x="13909513" y="3632841"/>
            <a:ext cx="2583103"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04.</a:t>
            </a:r>
          </a:p>
        </p:txBody>
      </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20219" y="-482340"/>
            <a:ext cx="1867781" cy="2171838"/>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57522" y="-136201"/>
            <a:ext cx="1865066" cy="217183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7674" y="3024740"/>
            <a:ext cx="1111152" cy="277788"/>
          </a:xfrm>
          <a:prstGeom prst="rect">
            <a:avLst/>
          </a:prstGeom>
        </p:spPr>
      </p:pic>
      <p:sp>
        <p:nvSpPr>
          <p:cNvPr id="3" name="TextBox 3"/>
          <p:cNvSpPr txBox="1"/>
          <p:nvPr/>
        </p:nvSpPr>
        <p:spPr>
          <a:xfrm>
            <a:off x="1028700" y="1478441"/>
            <a:ext cx="10544428" cy="1639443"/>
          </a:xfrm>
          <a:prstGeom prst="rect">
            <a:avLst/>
          </a:prstGeom>
        </p:spPr>
        <p:txBody>
          <a:bodyPr lIns="0" tIns="0" rIns="0" bIns="0" rtlCol="0" anchor="t">
            <a:spAutoFit/>
          </a:bodyPr>
          <a:lstStyle/>
          <a:p>
            <a:pPr>
              <a:lnSpc>
                <a:spcPts val="6156"/>
              </a:lnSpc>
            </a:pPr>
            <a:r>
              <a:rPr lang="en-US" sz="5700">
                <a:solidFill>
                  <a:srgbClr val="FFFFFF"/>
                </a:solidFill>
                <a:latin typeface="Blogger Bold"/>
              </a:rPr>
              <a:t>LOCAL MAPS OPTIMIZATION (100 MILE RADIUS CAMPAIGN)</a:t>
            </a:r>
          </a:p>
        </p:txBody>
      </p:sp>
      <p:sp>
        <p:nvSpPr>
          <p:cNvPr id="4" name="TextBox 4"/>
          <p:cNvSpPr txBox="1"/>
          <p:nvPr/>
        </p:nvSpPr>
        <p:spPr>
          <a:xfrm>
            <a:off x="1028700" y="4741164"/>
            <a:ext cx="4111918" cy="1185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MULTI-KEYWORD LOCAL THREE PACK PLACEMENT &amp; OPTIMIZATION</a:t>
            </a:r>
          </a:p>
        </p:txBody>
      </p:sp>
      <p:sp>
        <p:nvSpPr>
          <p:cNvPr id="5" name="TextBox 5"/>
          <p:cNvSpPr txBox="1"/>
          <p:nvPr/>
        </p:nvSpPr>
        <p:spPr>
          <a:xfrm>
            <a:off x="1057674" y="5932187"/>
            <a:ext cx="4082945" cy="3918445"/>
          </a:xfrm>
          <a:prstGeom prst="rect">
            <a:avLst/>
          </a:prstGeom>
        </p:spPr>
        <p:txBody>
          <a:bodyPr lIns="0" tIns="0" rIns="0" bIns="0" rtlCol="0" anchor="t">
            <a:spAutoFit/>
          </a:bodyPr>
          <a:lstStyle/>
          <a:p>
            <a:pPr>
              <a:lnSpc>
                <a:spcPts val="2800"/>
              </a:lnSpc>
            </a:pPr>
            <a:r>
              <a:rPr lang="en-US" sz="2000" dirty="0">
                <a:solidFill>
                  <a:srgbClr val="FFFFFF"/>
                </a:solidFill>
                <a:latin typeface="Arimo"/>
              </a:rPr>
              <a:t>A local SEO 3-pack is the listing of three businesses you see first in the search results when searching for terms using keywords like “near me” or “near [Location].” When you conduct a search for</a:t>
            </a:r>
          </a:p>
          <a:p>
            <a:pPr>
              <a:lnSpc>
                <a:spcPts val="2800"/>
              </a:lnSpc>
            </a:pPr>
            <a:r>
              <a:rPr lang="en-US" sz="2000" dirty="0">
                <a:solidFill>
                  <a:srgbClr val="FFFFFF"/>
                </a:solidFill>
                <a:latin typeface="Arimo"/>
              </a:rPr>
              <a:t>a local business, Google generates a list of potential businesses that fit your search query it also needs optimization to keep the brand on top in search results.</a:t>
            </a:r>
          </a:p>
        </p:txBody>
      </p:sp>
      <p:sp>
        <p:nvSpPr>
          <p:cNvPr id="6" name="TextBox 6"/>
          <p:cNvSpPr txBox="1"/>
          <p:nvPr/>
        </p:nvSpPr>
        <p:spPr>
          <a:xfrm>
            <a:off x="1028700" y="3632841"/>
            <a:ext cx="2703699"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01.</a:t>
            </a:r>
          </a:p>
        </p:txBody>
      </p:sp>
      <p:sp>
        <p:nvSpPr>
          <p:cNvPr id="7" name="TextBox 7"/>
          <p:cNvSpPr txBox="1"/>
          <p:nvPr/>
        </p:nvSpPr>
        <p:spPr>
          <a:xfrm>
            <a:off x="5511395" y="4741164"/>
            <a:ext cx="4350074"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GOOGLE MY BUSINESS SETUP &amp; OPTIMIZATION</a:t>
            </a:r>
          </a:p>
        </p:txBody>
      </p:sp>
      <p:sp>
        <p:nvSpPr>
          <p:cNvPr id="8" name="TextBox 8"/>
          <p:cNvSpPr txBox="1"/>
          <p:nvPr/>
        </p:nvSpPr>
        <p:spPr>
          <a:xfrm>
            <a:off x="5511395" y="5498211"/>
            <a:ext cx="3632605" cy="3559372"/>
          </a:xfrm>
          <a:prstGeom prst="rect">
            <a:avLst/>
          </a:prstGeom>
        </p:spPr>
        <p:txBody>
          <a:bodyPr lIns="0" tIns="0" rIns="0" bIns="0" rtlCol="0" anchor="t">
            <a:spAutoFit/>
          </a:bodyPr>
          <a:lstStyle/>
          <a:p>
            <a:pPr>
              <a:lnSpc>
                <a:spcPts val="2800"/>
              </a:lnSpc>
            </a:pPr>
            <a:r>
              <a:rPr lang="en-US" sz="2000" dirty="0">
                <a:solidFill>
                  <a:srgbClr val="FFFFFF"/>
                </a:solidFill>
                <a:latin typeface="Arimo"/>
              </a:rPr>
              <a:t>GMB is a free tool that lets you manage how your business appears on Google Search and Maps. That includes adding your business name, location, and hours; monitoring and replying to customer reviews; adding photos; learning where and how people are searching for you, and more</a:t>
            </a:r>
          </a:p>
        </p:txBody>
      </p:sp>
      <p:sp>
        <p:nvSpPr>
          <p:cNvPr id="9" name="TextBox 9"/>
          <p:cNvSpPr txBox="1"/>
          <p:nvPr/>
        </p:nvSpPr>
        <p:spPr>
          <a:xfrm>
            <a:off x="5511395" y="3632841"/>
            <a:ext cx="2527441"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02.</a:t>
            </a:r>
          </a:p>
        </p:txBody>
      </p:sp>
      <p:sp>
        <p:nvSpPr>
          <p:cNvPr id="10" name="TextBox 10"/>
          <p:cNvSpPr txBox="1"/>
          <p:nvPr/>
        </p:nvSpPr>
        <p:spPr>
          <a:xfrm>
            <a:off x="9877456" y="4741164"/>
            <a:ext cx="4032057" cy="769441"/>
          </a:xfrm>
          <a:prstGeom prst="rect">
            <a:avLst/>
          </a:prstGeom>
        </p:spPr>
        <p:txBody>
          <a:bodyPr lIns="0" tIns="0" rIns="0" bIns="0" rtlCol="0" anchor="t">
            <a:spAutoFit/>
          </a:bodyPr>
          <a:lstStyle/>
          <a:p>
            <a:pPr>
              <a:lnSpc>
                <a:spcPts val="3023"/>
              </a:lnSpc>
            </a:pPr>
            <a:r>
              <a:rPr lang="en-US" sz="2799" dirty="0">
                <a:solidFill>
                  <a:srgbClr val="FFFFFF"/>
                </a:solidFill>
                <a:latin typeface="Blogger Bold"/>
              </a:rPr>
              <a:t>ADVANCED LOCAL POSTS SETUP &amp; OPTIMIZATION</a:t>
            </a:r>
          </a:p>
        </p:txBody>
      </p:sp>
      <p:sp>
        <p:nvSpPr>
          <p:cNvPr id="11" name="TextBox 11"/>
          <p:cNvSpPr txBox="1"/>
          <p:nvPr/>
        </p:nvSpPr>
        <p:spPr>
          <a:xfrm>
            <a:off x="9877456" y="5498211"/>
            <a:ext cx="3727428" cy="3559372"/>
          </a:xfrm>
          <a:prstGeom prst="rect">
            <a:avLst/>
          </a:prstGeom>
        </p:spPr>
        <p:txBody>
          <a:bodyPr lIns="0" tIns="0" rIns="0" bIns="0" rtlCol="0" anchor="t">
            <a:spAutoFit/>
          </a:bodyPr>
          <a:lstStyle/>
          <a:p>
            <a:pPr>
              <a:lnSpc>
                <a:spcPts val="2800"/>
              </a:lnSpc>
            </a:pPr>
            <a:r>
              <a:rPr lang="en-US" sz="2000" dirty="0">
                <a:solidFill>
                  <a:srgbClr val="FFFFFF"/>
                </a:solidFill>
                <a:latin typeface="Arimo"/>
              </a:rPr>
              <a:t>Local SEO is the practice of optimizing a website in order to increase traffic, leads and brand awareness from local search. Common tasks associated with local SEO include finding local </a:t>
            </a:r>
            <a:r>
              <a:rPr lang="en-US" sz="2000" dirty="0" err="1">
                <a:solidFill>
                  <a:srgbClr val="FFFFFF"/>
                </a:solidFill>
                <a:latin typeface="Arimo"/>
              </a:rPr>
              <a:t>keywords,optimizing</a:t>
            </a:r>
            <a:r>
              <a:rPr lang="en-US" sz="2000" dirty="0">
                <a:solidFill>
                  <a:srgbClr val="FFFFFF"/>
                </a:solidFill>
                <a:latin typeface="Arimo"/>
              </a:rPr>
              <a:t> a business's Google My Business </a:t>
            </a:r>
            <a:r>
              <a:rPr lang="en-US" sz="2000" dirty="0" err="1">
                <a:solidFill>
                  <a:srgbClr val="FFFFFF"/>
                </a:solidFill>
                <a:latin typeface="Arimo"/>
              </a:rPr>
              <a:t>profile,and</a:t>
            </a:r>
            <a:r>
              <a:rPr lang="en-US" sz="2000" dirty="0">
                <a:solidFill>
                  <a:srgbClr val="FFFFFF"/>
                </a:solidFill>
                <a:latin typeface="Arimo"/>
              </a:rPr>
              <a:t> building “NAP” citations.</a:t>
            </a:r>
          </a:p>
        </p:txBody>
      </p:sp>
      <p:sp>
        <p:nvSpPr>
          <p:cNvPr id="12" name="TextBox 12"/>
          <p:cNvSpPr txBox="1"/>
          <p:nvPr/>
        </p:nvSpPr>
        <p:spPr>
          <a:xfrm>
            <a:off x="9877456" y="3632841"/>
            <a:ext cx="2255042"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03.</a:t>
            </a:r>
          </a:p>
        </p:txBody>
      </p:sp>
      <p:sp>
        <p:nvSpPr>
          <p:cNvPr id="13" name="TextBox 13"/>
          <p:cNvSpPr txBox="1"/>
          <p:nvPr/>
        </p:nvSpPr>
        <p:spPr>
          <a:xfrm>
            <a:off x="14180192" y="4741164"/>
            <a:ext cx="3954659" cy="1185672"/>
          </a:xfrm>
          <a:prstGeom prst="rect">
            <a:avLst/>
          </a:prstGeom>
        </p:spPr>
        <p:txBody>
          <a:bodyPr lIns="0" tIns="0" rIns="0" bIns="0" rtlCol="0" anchor="t">
            <a:spAutoFit/>
          </a:bodyPr>
          <a:lstStyle/>
          <a:p>
            <a:pPr>
              <a:lnSpc>
                <a:spcPts val="3023"/>
              </a:lnSpc>
            </a:pPr>
            <a:r>
              <a:rPr lang="en-US" sz="2799">
                <a:solidFill>
                  <a:srgbClr val="FFFFFF"/>
                </a:solidFill>
                <a:latin typeface="Arimo Bold"/>
              </a:rPr>
              <a:t>Local Reviews Management &amp; Optimization</a:t>
            </a:r>
          </a:p>
        </p:txBody>
      </p:sp>
      <p:sp>
        <p:nvSpPr>
          <p:cNvPr id="14" name="TextBox 14"/>
          <p:cNvSpPr txBox="1"/>
          <p:nvPr/>
        </p:nvSpPr>
        <p:spPr>
          <a:xfrm>
            <a:off x="14180193" y="5932187"/>
            <a:ext cx="3050133" cy="3559372"/>
          </a:xfrm>
          <a:prstGeom prst="rect">
            <a:avLst/>
          </a:prstGeom>
        </p:spPr>
        <p:txBody>
          <a:bodyPr wrap="square" lIns="0" tIns="0" rIns="0" bIns="0" rtlCol="0" anchor="t">
            <a:spAutoFit/>
          </a:bodyPr>
          <a:lstStyle/>
          <a:p>
            <a:pPr>
              <a:lnSpc>
                <a:spcPts val="2800"/>
              </a:lnSpc>
            </a:pPr>
            <a:r>
              <a:rPr lang="en-US" sz="2000" dirty="0">
                <a:solidFill>
                  <a:srgbClr val="FFFFFF"/>
                </a:solidFill>
                <a:latin typeface="Arimo"/>
              </a:rPr>
              <a:t>We will monitor your reviews through out the social platforms. We will keep an eye on it and we will keep you posted about it. We will also reply to the reviews in order to entertain them nicely whether it’s negative or positive.</a:t>
            </a:r>
          </a:p>
        </p:txBody>
      </p:sp>
      <p:sp>
        <p:nvSpPr>
          <p:cNvPr id="15" name="TextBox 15"/>
          <p:cNvSpPr txBox="1"/>
          <p:nvPr/>
        </p:nvSpPr>
        <p:spPr>
          <a:xfrm>
            <a:off x="14180192" y="3632841"/>
            <a:ext cx="2583103"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04.</a:t>
            </a:r>
          </a:p>
        </p:txBody>
      </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20219" y="-482340"/>
            <a:ext cx="1867781" cy="2171838"/>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57522" y="-136201"/>
            <a:ext cx="1865066" cy="217183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7674" y="3024740"/>
            <a:ext cx="1111152" cy="277788"/>
          </a:xfrm>
          <a:prstGeom prst="rect">
            <a:avLst/>
          </a:prstGeom>
        </p:spPr>
      </p:pic>
      <p:sp>
        <p:nvSpPr>
          <p:cNvPr id="3" name="TextBox 3"/>
          <p:cNvSpPr txBox="1"/>
          <p:nvPr/>
        </p:nvSpPr>
        <p:spPr>
          <a:xfrm>
            <a:off x="1028700" y="1478441"/>
            <a:ext cx="10544428" cy="1639443"/>
          </a:xfrm>
          <a:prstGeom prst="rect">
            <a:avLst/>
          </a:prstGeom>
        </p:spPr>
        <p:txBody>
          <a:bodyPr lIns="0" tIns="0" rIns="0" bIns="0" rtlCol="0" anchor="t">
            <a:spAutoFit/>
          </a:bodyPr>
          <a:lstStyle/>
          <a:p>
            <a:pPr>
              <a:lnSpc>
                <a:spcPts val="6156"/>
              </a:lnSpc>
            </a:pPr>
            <a:r>
              <a:rPr lang="en-US" sz="5700">
                <a:solidFill>
                  <a:srgbClr val="FFFFFF"/>
                </a:solidFill>
                <a:latin typeface="Blogger Bold"/>
              </a:rPr>
              <a:t>LOCAL MAPS OPTIMIZATION (100 MILE RADIUS CAMPAIGN)</a:t>
            </a:r>
          </a:p>
        </p:txBody>
      </p:sp>
      <p:sp>
        <p:nvSpPr>
          <p:cNvPr id="4" name="TextBox 4"/>
          <p:cNvSpPr txBox="1"/>
          <p:nvPr/>
        </p:nvSpPr>
        <p:spPr>
          <a:xfrm>
            <a:off x="1028700" y="4741164"/>
            <a:ext cx="4111918" cy="804672"/>
          </a:xfrm>
          <a:prstGeom prst="rect">
            <a:avLst/>
          </a:prstGeom>
        </p:spPr>
        <p:txBody>
          <a:bodyPr lIns="0" tIns="0" rIns="0" bIns="0" rtlCol="0" anchor="t">
            <a:spAutoFit/>
          </a:bodyPr>
          <a:lstStyle/>
          <a:p>
            <a:pPr>
              <a:lnSpc>
                <a:spcPts val="3023"/>
              </a:lnSpc>
            </a:pPr>
            <a:r>
              <a:rPr lang="en-US" sz="2799">
                <a:solidFill>
                  <a:srgbClr val="FFFFFF"/>
                </a:solidFill>
                <a:latin typeface="Arimo Bold"/>
              </a:rPr>
              <a:t>Multi Address Optimization</a:t>
            </a:r>
          </a:p>
        </p:txBody>
      </p:sp>
      <p:sp>
        <p:nvSpPr>
          <p:cNvPr id="5" name="TextBox 5"/>
          <p:cNvSpPr txBox="1"/>
          <p:nvPr/>
        </p:nvSpPr>
        <p:spPr>
          <a:xfrm>
            <a:off x="1057674" y="5498211"/>
            <a:ext cx="2929811" cy="2849626"/>
          </a:xfrm>
          <a:prstGeom prst="rect">
            <a:avLst/>
          </a:prstGeom>
        </p:spPr>
        <p:txBody>
          <a:bodyPr wrap="square" lIns="0" tIns="0" rIns="0" bIns="0" rtlCol="0" anchor="t">
            <a:spAutoFit/>
          </a:bodyPr>
          <a:lstStyle/>
          <a:p>
            <a:pPr>
              <a:lnSpc>
                <a:spcPts val="2800"/>
              </a:lnSpc>
            </a:pPr>
            <a:r>
              <a:rPr lang="en-US" sz="2000" dirty="0">
                <a:solidFill>
                  <a:srgbClr val="FFFFFF"/>
                </a:solidFill>
                <a:latin typeface="Source Sans Pro"/>
              </a:rPr>
              <a:t>If you have multiple addresses under one brand we will make sure that all are listed correctly and will optimize it in a way so that your customers can easily see that which address is near by.</a:t>
            </a:r>
          </a:p>
        </p:txBody>
      </p:sp>
      <p:sp>
        <p:nvSpPr>
          <p:cNvPr id="6" name="TextBox 6"/>
          <p:cNvSpPr txBox="1"/>
          <p:nvPr/>
        </p:nvSpPr>
        <p:spPr>
          <a:xfrm>
            <a:off x="1028700" y="3632841"/>
            <a:ext cx="2703699"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05.</a:t>
            </a:r>
          </a:p>
        </p:txBody>
      </p:sp>
      <p:sp>
        <p:nvSpPr>
          <p:cNvPr id="7" name="TextBox 7"/>
          <p:cNvSpPr txBox="1"/>
          <p:nvPr/>
        </p:nvSpPr>
        <p:spPr>
          <a:xfrm>
            <a:off x="4633823" y="4741164"/>
            <a:ext cx="4350074" cy="804672"/>
          </a:xfrm>
          <a:prstGeom prst="rect">
            <a:avLst/>
          </a:prstGeom>
        </p:spPr>
        <p:txBody>
          <a:bodyPr lIns="0" tIns="0" rIns="0" bIns="0" rtlCol="0" anchor="t">
            <a:spAutoFit/>
          </a:bodyPr>
          <a:lstStyle/>
          <a:p>
            <a:pPr>
              <a:lnSpc>
                <a:spcPts val="3023"/>
              </a:lnSpc>
            </a:pPr>
            <a:r>
              <a:rPr lang="en-US" sz="2799" dirty="0">
                <a:solidFill>
                  <a:srgbClr val="FFFFFF"/>
                </a:solidFill>
                <a:latin typeface="Arimo Bold"/>
              </a:rPr>
              <a:t>Advanced SCHEMA Setup &amp; Integration</a:t>
            </a:r>
          </a:p>
        </p:txBody>
      </p:sp>
      <p:sp>
        <p:nvSpPr>
          <p:cNvPr id="8" name="TextBox 8"/>
          <p:cNvSpPr txBox="1"/>
          <p:nvPr/>
        </p:nvSpPr>
        <p:spPr>
          <a:xfrm>
            <a:off x="4630018" y="5498211"/>
            <a:ext cx="4169982" cy="4636590"/>
          </a:xfrm>
          <a:prstGeom prst="rect">
            <a:avLst/>
          </a:prstGeom>
        </p:spPr>
        <p:txBody>
          <a:bodyPr wrap="square" lIns="0" tIns="0" rIns="0" bIns="0" rtlCol="0" anchor="t">
            <a:spAutoFit/>
          </a:bodyPr>
          <a:lstStyle/>
          <a:p>
            <a:pPr>
              <a:lnSpc>
                <a:spcPts val="2800"/>
              </a:lnSpc>
            </a:pPr>
            <a:r>
              <a:rPr lang="en-US" sz="2000" dirty="0">
                <a:solidFill>
                  <a:srgbClr val="FFFFFF"/>
                </a:solidFill>
                <a:latin typeface="Arimo"/>
              </a:rPr>
              <a:t>(Schema) is a semantic vocabulary of tags (or micro-data) that you can add to your HTML to improve the way search engines read and represent your page in SERPs. Schema Markup Provides Extensive Rich Snippets. Basically, the reason why schema markup is important is that it will make your web page look better in search engine results pages (SERPs) because it enhances the rich snippets displayed under the page title of your content.</a:t>
            </a:r>
          </a:p>
        </p:txBody>
      </p:sp>
      <p:sp>
        <p:nvSpPr>
          <p:cNvPr id="9" name="TextBox 9"/>
          <p:cNvSpPr txBox="1"/>
          <p:nvPr/>
        </p:nvSpPr>
        <p:spPr>
          <a:xfrm>
            <a:off x="4633823" y="3610955"/>
            <a:ext cx="2527441" cy="1320632"/>
          </a:xfrm>
          <a:prstGeom prst="rect">
            <a:avLst/>
          </a:prstGeom>
        </p:spPr>
        <p:txBody>
          <a:bodyPr lIns="0" tIns="0" rIns="0" bIns="0" rtlCol="0" anchor="t">
            <a:spAutoFit/>
          </a:bodyPr>
          <a:lstStyle/>
          <a:p>
            <a:pPr>
              <a:lnSpc>
                <a:spcPts val="9562"/>
              </a:lnSpc>
            </a:pPr>
            <a:r>
              <a:rPr lang="en-US" sz="8853" dirty="0">
                <a:solidFill>
                  <a:srgbClr val="FFFFFF"/>
                </a:solidFill>
                <a:latin typeface="Blogger Bold"/>
              </a:rPr>
              <a:t>06.</a:t>
            </a:r>
          </a:p>
        </p:txBody>
      </p:sp>
      <p:sp>
        <p:nvSpPr>
          <p:cNvPr id="10" name="TextBox 10"/>
          <p:cNvSpPr txBox="1"/>
          <p:nvPr/>
        </p:nvSpPr>
        <p:spPr>
          <a:xfrm>
            <a:off x="9318086" y="4712589"/>
            <a:ext cx="3727428" cy="1185672"/>
          </a:xfrm>
          <a:prstGeom prst="rect">
            <a:avLst/>
          </a:prstGeom>
        </p:spPr>
        <p:txBody>
          <a:bodyPr lIns="0" tIns="0" rIns="0" bIns="0" rtlCol="0" anchor="t">
            <a:spAutoFit/>
          </a:bodyPr>
          <a:lstStyle/>
          <a:p>
            <a:pPr>
              <a:lnSpc>
                <a:spcPts val="3023"/>
              </a:lnSpc>
            </a:pPr>
            <a:r>
              <a:rPr lang="en-US" sz="2799">
                <a:solidFill>
                  <a:srgbClr val="FFFFFF"/>
                </a:solidFill>
                <a:latin typeface="Arimo Bold"/>
              </a:rPr>
              <a:t>Landing Page Optimization With Local Keywords</a:t>
            </a:r>
          </a:p>
        </p:txBody>
      </p:sp>
      <p:sp>
        <p:nvSpPr>
          <p:cNvPr id="11" name="TextBox 11"/>
          <p:cNvSpPr txBox="1"/>
          <p:nvPr/>
        </p:nvSpPr>
        <p:spPr>
          <a:xfrm>
            <a:off x="9318086" y="5850636"/>
            <a:ext cx="4245514" cy="4277518"/>
          </a:xfrm>
          <a:prstGeom prst="rect">
            <a:avLst/>
          </a:prstGeom>
        </p:spPr>
        <p:txBody>
          <a:bodyPr wrap="square" lIns="0" tIns="0" rIns="0" bIns="0" rtlCol="0" anchor="t">
            <a:spAutoFit/>
          </a:bodyPr>
          <a:lstStyle/>
          <a:p>
            <a:pPr>
              <a:lnSpc>
                <a:spcPts val="2800"/>
              </a:lnSpc>
            </a:pPr>
            <a:r>
              <a:rPr lang="en-US" sz="2000" dirty="0">
                <a:solidFill>
                  <a:srgbClr val="FFFFFF"/>
                </a:solidFill>
                <a:latin typeface="Arimo"/>
              </a:rPr>
              <a:t>Landing page optimization (LPO) is the process of improving elements on a website to increase conversions. Landing page optimization is a subset of conversion rate optimization (CRO), and involves using methods such as A/B testing to improve the conversion goals of a given landing page. We will optimize the local keywords with your landing page in order to give your brand greater results.</a:t>
            </a:r>
          </a:p>
        </p:txBody>
      </p:sp>
      <p:sp>
        <p:nvSpPr>
          <p:cNvPr id="12" name="TextBox 12"/>
          <p:cNvSpPr txBox="1"/>
          <p:nvPr/>
        </p:nvSpPr>
        <p:spPr>
          <a:xfrm>
            <a:off x="9318086" y="3632841"/>
            <a:ext cx="2255042"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07.</a:t>
            </a:r>
          </a:p>
        </p:txBody>
      </p:sp>
      <p:sp>
        <p:nvSpPr>
          <p:cNvPr id="13" name="TextBox 13"/>
          <p:cNvSpPr txBox="1"/>
          <p:nvPr/>
        </p:nvSpPr>
        <p:spPr>
          <a:xfrm>
            <a:off x="14206132" y="4728770"/>
            <a:ext cx="4282721" cy="769441"/>
          </a:xfrm>
          <a:prstGeom prst="rect">
            <a:avLst/>
          </a:prstGeom>
        </p:spPr>
        <p:txBody>
          <a:bodyPr lIns="0" tIns="0" rIns="0" bIns="0" rtlCol="0" anchor="t">
            <a:spAutoFit/>
          </a:bodyPr>
          <a:lstStyle/>
          <a:p>
            <a:pPr>
              <a:lnSpc>
                <a:spcPts val="3023"/>
              </a:lnSpc>
            </a:pPr>
            <a:r>
              <a:rPr lang="en-US" sz="2799" dirty="0">
                <a:solidFill>
                  <a:srgbClr val="FFFFFF"/>
                </a:solidFill>
                <a:latin typeface="Blogger Bold"/>
              </a:rPr>
              <a:t>DUPLICATE LOCAL</a:t>
            </a:r>
          </a:p>
          <a:p>
            <a:pPr>
              <a:lnSpc>
                <a:spcPts val="3023"/>
              </a:lnSpc>
            </a:pPr>
            <a:r>
              <a:rPr lang="en-US" sz="2799" dirty="0">
                <a:solidFill>
                  <a:srgbClr val="FFFFFF"/>
                </a:solidFill>
                <a:latin typeface="Blogger Bold"/>
              </a:rPr>
              <a:t>CONTENT CLEANUP</a:t>
            </a:r>
          </a:p>
        </p:txBody>
      </p:sp>
      <p:sp>
        <p:nvSpPr>
          <p:cNvPr id="14" name="TextBox 14"/>
          <p:cNvSpPr txBox="1"/>
          <p:nvPr/>
        </p:nvSpPr>
        <p:spPr>
          <a:xfrm>
            <a:off x="14206132" y="5498211"/>
            <a:ext cx="3053168" cy="3200300"/>
          </a:xfrm>
          <a:prstGeom prst="rect">
            <a:avLst/>
          </a:prstGeom>
        </p:spPr>
        <p:txBody>
          <a:bodyPr wrap="square" lIns="0" tIns="0" rIns="0" bIns="0" rtlCol="0" anchor="t">
            <a:spAutoFit/>
          </a:bodyPr>
          <a:lstStyle/>
          <a:p>
            <a:pPr>
              <a:lnSpc>
                <a:spcPts val="2800"/>
              </a:lnSpc>
            </a:pPr>
            <a:r>
              <a:rPr lang="en-US" sz="2000" dirty="0">
                <a:solidFill>
                  <a:srgbClr val="FFFFFF"/>
                </a:solidFill>
                <a:latin typeface="Arimo"/>
              </a:rPr>
              <a:t>During content creation it happens that we get a duplicate content on multiple places so we have a tools to run the test for it and we will keep it under strong monitoring to make sure we don’t have content duplication on the site.</a:t>
            </a:r>
          </a:p>
        </p:txBody>
      </p:sp>
      <p:sp>
        <p:nvSpPr>
          <p:cNvPr id="15" name="TextBox 15"/>
          <p:cNvSpPr txBox="1"/>
          <p:nvPr/>
        </p:nvSpPr>
        <p:spPr>
          <a:xfrm>
            <a:off x="14206132" y="3632841"/>
            <a:ext cx="2583103" cy="1320632"/>
          </a:xfrm>
          <a:prstGeom prst="rect">
            <a:avLst/>
          </a:prstGeom>
        </p:spPr>
        <p:txBody>
          <a:bodyPr lIns="0" tIns="0" rIns="0" bIns="0" rtlCol="0" anchor="t">
            <a:spAutoFit/>
          </a:bodyPr>
          <a:lstStyle/>
          <a:p>
            <a:pPr>
              <a:lnSpc>
                <a:spcPts val="9562"/>
              </a:lnSpc>
            </a:pPr>
            <a:r>
              <a:rPr lang="en-US" sz="8853" dirty="0">
                <a:solidFill>
                  <a:srgbClr val="FFFFFF"/>
                </a:solidFill>
                <a:latin typeface="Blogger Bold"/>
              </a:rPr>
              <a:t>08.</a:t>
            </a:r>
          </a:p>
        </p:txBody>
      </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20219" y="-482340"/>
            <a:ext cx="1867781" cy="2171838"/>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57522" y="-136201"/>
            <a:ext cx="1865066" cy="217183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7674" y="3024740"/>
            <a:ext cx="1111152" cy="277788"/>
          </a:xfrm>
          <a:prstGeom prst="rect">
            <a:avLst/>
          </a:prstGeom>
        </p:spPr>
      </p:pic>
      <p:sp>
        <p:nvSpPr>
          <p:cNvPr id="3" name="TextBox 3"/>
          <p:cNvSpPr txBox="1"/>
          <p:nvPr/>
        </p:nvSpPr>
        <p:spPr>
          <a:xfrm>
            <a:off x="1028700" y="1868966"/>
            <a:ext cx="10544428" cy="858393"/>
          </a:xfrm>
          <a:prstGeom prst="rect">
            <a:avLst/>
          </a:prstGeom>
        </p:spPr>
        <p:txBody>
          <a:bodyPr lIns="0" tIns="0" rIns="0" bIns="0" rtlCol="0" anchor="t">
            <a:spAutoFit/>
          </a:bodyPr>
          <a:lstStyle/>
          <a:p>
            <a:pPr>
              <a:lnSpc>
                <a:spcPts val="6156"/>
              </a:lnSpc>
            </a:pPr>
            <a:r>
              <a:rPr lang="en-US" sz="5700">
                <a:solidFill>
                  <a:srgbClr val="FFFFFF"/>
                </a:solidFill>
                <a:latin typeface="Blogger Bold"/>
              </a:rPr>
              <a:t>MEDIA DISTRIBUTION</a:t>
            </a:r>
          </a:p>
        </p:txBody>
      </p:sp>
      <p:sp>
        <p:nvSpPr>
          <p:cNvPr id="4" name="TextBox 4"/>
          <p:cNvSpPr txBox="1"/>
          <p:nvPr/>
        </p:nvSpPr>
        <p:spPr>
          <a:xfrm>
            <a:off x="1028700" y="4741164"/>
            <a:ext cx="4314733" cy="769441"/>
          </a:xfrm>
          <a:prstGeom prst="rect">
            <a:avLst/>
          </a:prstGeom>
        </p:spPr>
        <p:txBody>
          <a:bodyPr wrap="square" lIns="0" tIns="0" rIns="0" bIns="0" rtlCol="0" anchor="t">
            <a:spAutoFit/>
          </a:bodyPr>
          <a:lstStyle/>
          <a:p>
            <a:pPr>
              <a:lnSpc>
                <a:spcPts val="3023"/>
              </a:lnSpc>
            </a:pPr>
            <a:r>
              <a:rPr lang="en-US" sz="2799" dirty="0">
                <a:solidFill>
                  <a:srgbClr val="FFFFFF"/>
                </a:solidFill>
                <a:latin typeface="Arimo Bold"/>
              </a:rPr>
              <a:t>News Sites (Yahoo News, Google News, etc.)</a:t>
            </a:r>
          </a:p>
        </p:txBody>
      </p:sp>
      <p:sp>
        <p:nvSpPr>
          <p:cNvPr id="5" name="TextBox 5"/>
          <p:cNvSpPr txBox="1"/>
          <p:nvPr/>
        </p:nvSpPr>
        <p:spPr>
          <a:xfrm>
            <a:off x="1028700" y="5498211"/>
            <a:ext cx="3262789" cy="1054100"/>
          </a:xfrm>
          <a:prstGeom prst="rect">
            <a:avLst/>
          </a:prstGeom>
        </p:spPr>
        <p:txBody>
          <a:bodyPr lIns="0" tIns="0" rIns="0" bIns="0" rtlCol="0" anchor="t">
            <a:spAutoFit/>
          </a:bodyPr>
          <a:lstStyle/>
          <a:p>
            <a:pPr>
              <a:lnSpc>
                <a:spcPts val="2800"/>
              </a:lnSpc>
            </a:pPr>
            <a:r>
              <a:rPr lang="en-US" sz="2000">
                <a:solidFill>
                  <a:srgbClr val="FFFFFF"/>
                </a:solidFill>
                <a:latin typeface="Arimo"/>
              </a:rPr>
              <a:t>Distributed to major news sites such as Yahoo News, Google News etc.</a:t>
            </a:r>
          </a:p>
        </p:txBody>
      </p:sp>
      <p:sp>
        <p:nvSpPr>
          <p:cNvPr id="6" name="TextBox 6"/>
          <p:cNvSpPr txBox="1"/>
          <p:nvPr/>
        </p:nvSpPr>
        <p:spPr>
          <a:xfrm>
            <a:off x="1028700" y="3632841"/>
            <a:ext cx="2703699"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01.</a:t>
            </a:r>
          </a:p>
        </p:txBody>
      </p:sp>
      <p:sp>
        <p:nvSpPr>
          <p:cNvPr id="7" name="TextBox 7"/>
          <p:cNvSpPr txBox="1"/>
          <p:nvPr/>
        </p:nvSpPr>
        <p:spPr>
          <a:xfrm>
            <a:off x="5621996" y="4741164"/>
            <a:ext cx="4350074" cy="804672"/>
          </a:xfrm>
          <a:prstGeom prst="rect">
            <a:avLst/>
          </a:prstGeom>
        </p:spPr>
        <p:txBody>
          <a:bodyPr lIns="0" tIns="0" rIns="0" bIns="0" rtlCol="0" anchor="t">
            <a:spAutoFit/>
          </a:bodyPr>
          <a:lstStyle/>
          <a:p>
            <a:pPr>
              <a:lnSpc>
                <a:spcPts val="3023"/>
              </a:lnSpc>
            </a:pPr>
            <a:r>
              <a:rPr lang="en-US" sz="2799">
                <a:solidFill>
                  <a:srgbClr val="FFFFFF"/>
                </a:solidFill>
                <a:latin typeface="Arimo Bold"/>
              </a:rPr>
              <a:t>Search Engines(Google, Bing, etc.)</a:t>
            </a:r>
          </a:p>
        </p:txBody>
      </p:sp>
      <p:sp>
        <p:nvSpPr>
          <p:cNvPr id="8" name="TextBox 8"/>
          <p:cNvSpPr txBox="1"/>
          <p:nvPr/>
        </p:nvSpPr>
        <p:spPr>
          <a:xfrm>
            <a:off x="5621996" y="5498211"/>
            <a:ext cx="3849996" cy="1045864"/>
          </a:xfrm>
          <a:prstGeom prst="rect">
            <a:avLst/>
          </a:prstGeom>
        </p:spPr>
        <p:txBody>
          <a:bodyPr lIns="0" tIns="0" rIns="0" bIns="0" rtlCol="0" anchor="t">
            <a:spAutoFit/>
          </a:bodyPr>
          <a:lstStyle/>
          <a:p>
            <a:pPr>
              <a:lnSpc>
                <a:spcPts val="2800"/>
              </a:lnSpc>
            </a:pPr>
            <a:r>
              <a:rPr lang="en-US" sz="2000" dirty="0">
                <a:solidFill>
                  <a:srgbClr val="FFFFFF"/>
                </a:solidFill>
                <a:latin typeface="Arimo"/>
              </a:rPr>
              <a:t>Distributed to major search engines such as Bing, Google etc.</a:t>
            </a:r>
          </a:p>
        </p:txBody>
      </p:sp>
      <p:sp>
        <p:nvSpPr>
          <p:cNvPr id="9" name="TextBox 9"/>
          <p:cNvSpPr txBox="1"/>
          <p:nvPr/>
        </p:nvSpPr>
        <p:spPr>
          <a:xfrm>
            <a:off x="5621996" y="3632841"/>
            <a:ext cx="2527441"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02.</a:t>
            </a:r>
          </a:p>
        </p:txBody>
      </p:sp>
      <p:sp>
        <p:nvSpPr>
          <p:cNvPr id="10" name="TextBox 10"/>
          <p:cNvSpPr txBox="1"/>
          <p:nvPr/>
        </p:nvSpPr>
        <p:spPr>
          <a:xfrm>
            <a:off x="10054278" y="4741164"/>
            <a:ext cx="3727428" cy="804672"/>
          </a:xfrm>
          <a:prstGeom prst="rect">
            <a:avLst/>
          </a:prstGeom>
        </p:spPr>
        <p:txBody>
          <a:bodyPr lIns="0" tIns="0" rIns="0" bIns="0" rtlCol="0" anchor="t">
            <a:spAutoFit/>
          </a:bodyPr>
          <a:lstStyle/>
          <a:p>
            <a:pPr>
              <a:lnSpc>
                <a:spcPts val="3023"/>
              </a:lnSpc>
            </a:pPr>
            <a:r>
              <a:rPr lang="en-US" sz="2799">
                <a:solidFill>
                  <a:srgbClr val="FFFFFF"/>
                </a:solidFill>
                <a:latin typeface="Arimo Bold"/>
              </a:rPr>
              <a:t>News RSS Subscriber Database</a:t>
            </a:r>
          </a:p>
        </p:txBody>
      </p:sp>
      <p:sp>
        <p:nvSpPr>
          <p:cNvPr id="11" name="TextBox 11"/>
          <p:cNvSpPr txBox="1"/>
          <p:nvPr/>
        </p:nvSpPr>
        <p:spPr>
          <a:xfrm>
            <a:off x="10056911" y="5498211"/>
            <a:ext cx="3446232" cy="701675"/>
          </a:xfrm>
          <a:prstGeom prst="rect">
            <a:avLst/>
          </a:prstGeom>
        </p:spPr>
        <p:txBody>
          <a:bodyPr lIns="0" tIns="0" rIns="0" bIns="0" rtlCol="0" anchor="t">
            <a:spAutoFit/>
          </a:bodyPr>
          <a:lstStyle/>
          <a:p>
            <a:pPr>
              <a:lnSpc>
                <a:spcPts val="2800"/>
              </a:lnSpc>
            </a:pPr>
            <a:r>
              <a:rPr lang="en-US" sz="2000">
                <a:solidFill>
                  <a:srgbClr val="FFFFFF"/>
                </a:solidFill>
                <a:latin typeface="Arimo"/>
              </a:rPr>
              <a:t>Distributed to thousands of news subscribers.</a:t>
            </a:r>
          </a:p>
        </p:txBody>
      </p:sp>
      <p:sp>
        <p:nvSpPr>
          <p:cNvPr id="12" name="TextBox 12"/>
          <p:cNvSpPr txBox="1"/>
          <p:nvPr/>
        </p:nvSpPr>
        <p:spPr>
          <a:xfrm>
            <a:off x="10054278" y="3632841"/>
            <a:ext cx="2255042"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03.</a:t>
            </a:r>
          </a:p>
        </p:txBody>
      </p:sp>
      <p:sp>
        <p:nvSpPr>
          <p:cNvPr id="13" name="TextBox 13"/>
          <p:cNvSpPr txBox="1"/>
          <p:nvPr/>
        </p:nvSpPr>
        <p:spPr>
          <a:xfrm>
            <a:off x="14206133" y="4741164"/>
            <a:ext cx="4282721"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END USER &amp; MEDIA SUBSCRIBERS</a:t>
            </a:r>
          </a:p>
        </p:txBody>
      </p:sp>
      <p:sp>
        <p:nvSpPr>
          <p:cNvPr id="14" name="TextBox 14"/>
          <p:cNvSpPr txBox="1"/>
          <p:nvPr/>
        </p:nvSpPr>
        <p:spPr>
          <a:xfrm>
            <a:off x="14206133" y="5498211"/>
            <a:ext cx="3515636" cy="701675"/>
          </a:xfrm>
          <a:prstGeom prst="rect">
            <a:avLst/>
          </a:prstGeom>
        </p:spPr>
        <p:txBody>
          <a:bodyPr lIns="0" tIns="0" rIns="0" bIns="0" rtlCol="0" anchor="t">
            <a:spAutoFit/>
          </a:bodyPr>
          <a:lstStyle/>
          <a:p>
            <a:pPr>
              <a:lnSpc>
                <a:spcPts val="2800"/>
              </a:lnSpc>
            </a:pPr>
            <a:r>
              <a:rPr lang="en-US" sz="2000">
                <a:solidFill>
                  <a:srgbClr val="FFFFFF"/>
                </a:solidFill>
                <a:latin typeface="Arimo"/>
              </a:rPr>
              <a:t>Distributed to thousands of opt-in end journalists and end users</a:t>
            </a:r>
          </a:p>
        </p:txBody>
      </p:sp>
      <p:sp>
        <p:nvSpPr>
          <p:cNvPr id="15" name="TextBox 15"/>
          <p:cNvSpPr txBox="1"/>
          <p:nvPr/>
        </p:nvSpPr>
        <p:spPr>
          <a:xfrm>
            <a:off x="14206133" y="3632841"/>
            <a:ext cx="2583103"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04.</a:t>
            </a:r>
          </a:p>
        </p:txBody>
      </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20219" y="-482340"/>
            <a:ext cx="1867781" cy="2171838"/>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57522" y="-136201"/>
            <a:ext cx="1865066" cy="2171838"/>
          </a:xfrm>
          <a:prstGeom prst="rect">
            <a:avLst/>
          </a:prstGeom>
        </p:spPr>
      </p:pic>
      <p:sp>
        <p:nvSpPr>
          <p:cNvPr id="18" name="TextBox 18"/>
          <p:cNvSpPr txBox="1"/>
          <p:nvPr/>
        </p:nvSpPr>
        <p:spPr>
          <a:xfrm>
            <a:off x="1028700" y="6729035"/>
            <a:ext cx="2703699"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05.</a:t>
            </a:r>
          </a:p>
        </p:txBody>
      </p:sp>
      <p:sp>
        <p:nvSpPr>
          <p:cNvPr id="19" name="TextBox 19"/>
          <p:cNvSpPr txBox="1"/>
          <p:nvPr/>
        </p:nvSpPr>
        <p:spPr>
          <a:xfrm>
            <a:off x="1057674" y="7790491"/>
            <a:ext cx="4229083" cy="804672"/>
          </a:xfrm>
          <a:prstGeom prst="rect">
            <a:avLst/>
          </a:prstGeom>
        </p:spPr>
        <p:txBody>
          <a:bodyPr lIns="0" tIns="0" rIns="0" bIns="0" rtlCol="0" anchor="t">
            <a:spAutoFit/>
          </a:bodyPr>
          <a:lstStyle/>
          <a:p>
            <a:pPr>
              <a:lnSpc>
                <a:spcPts val="3023"/>
              </a:lnSpc>
            </a:pPr>
            <a:r>
              <a:rPr lang="en-US" sz="2799">
                <a:solidFill>
                  <a:srgbClr val="FFFFFF"/>
                </a:solidFill>
                <a:latin typeface="Arimo Bold"/>
              </a:rPr>
              <a:t>PDF Version</a:t>
            </a:r>
          </a:p>
          <a:p>
            <a:pPr>
              <a:lnSpc>
                <a:spcPts val="3023"/>
              </a:lnSpc>
            </a:pPr>
            <a:r>
              <a:rPr lang="en-US" sz="2799">
                <a:solidFill>
                  <a:srgbClr val="FFFFFF"/>
                </a:solidFill>
                <a:latin typeface="Arimo Bold"/>
              </a:rPr>
              <a:t>of Release</a:t>
            </a:r>
          </a:p>
        </p:txBody>
      </p:sp>
      <p:sp>
        <p:nvSpPr>
          <p:cNvPr id="20" name="TextBox 20"/>
          <p:cNvSpPr txBox="1"/>
          <p:nvPr/>
        </p:nvSpPr>
        <p:spPr>
          <a:xfrm>
            <a:off x="1057674" y="8547538"/>
            <a:ext cx="3262789" cy="701675"/>
          </a:xfrm>
          <a:prstGeom prst="rect">
            <a:avLst/>
          </a:prstGeom>
        </p:spPr>
        <p:txBody>
          <a:bodyPr lIns="0" tIns="0" rIns="0" bIns="0" rtlCol="0" anchor="t">
            <a:spAutoFit/>
          </a:bodyPr>
          <a:lstStyle/>
          <a:p>
            <a:pPr>
              <a:lnSpc>
                <a:spcPts val="2800"/>
              </a:lnSpc>
            </a:pPr>
            <a:r>
              <a:rPr lang="en-US" sz="2000">
                <a:solidFill>
                  <a:srgbClr val="FFFFFF"/>
                </a:solidFill>
                <a:latin typeface="Arimo"/>
              </a:rPr>
              <a:t>A PDF version of your press release will be distributed.</a:t>
            </a:r>
          </a:p>
        </p:txBody>
      </p:sp>
      <p:sp>
        <p:nvSpPr>
          <p:cNvPr id="21" name="TextBox 21"/>
          <p:cNvSpPr txBox="1"/>
          <p:nvPr/>
        </p:nvSpPr>
        <p:spPr>
          <a:xfrm>
            <a:off x="5621996" y="6729035"/>
            <a:ext cx="2527441"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06.</a:t>
            </a:r>
          </a:p>
        </p:txBody>
      </p:sp>
      <p:sp>
        <p:nvSpPr>
          <p:cNvPr id="22" name="TextBox 22"/>
          <p:cNvSpPr txBox="1"/>
          <p:nvPr/>
        </p:nvSpPr>
        <p:spPr>
          <a:xfrm>
            <a:off x="5621996" y="7790491"/>
            <a:ext cx="4350074" cy="804672"/>
          </a:xfrm>
          <a:prstGeom prst="rect">
            <a:avLst/>
          </a:prstGeom>
        </p:spPr>
        <p:txBody>
          <a:bodyPr lIns="0" tIns="0" rIns="0" bIns="0" rtlCol="0" anchor="t">
            <a:spAutoFit/>
          </a:bodyPr>
          <a:lstStyle/>
          <a:p>
            <a:pPr>
              <a:lnSpc>
                <a:spcPts val="3023"/>
              </a:lnSpc>
            </a:pPr>
            <a:r>
              <a:rPr lang="en-US" sz="2799">
                <a:solidFill>
                  <a:srgbClr val="FFFFFF"/>
                </a:solidFill>
                <a:latin typeface="Arimo Bold"/>
              </a:rPr>
              <a:t>Document</a:t>
            </a:r>
          </a:p>
          <a:p>
            <a:pPr>
              <a:lnSpc>
                <a:spcPts val="3023"/>
              </a:lnSpc>
            </a:pPr>
            <a:r>
              <a:rPr lang="en-US" sz="2799">
                <a:solidFill>
                  <a:srgbClr val="FFFFFF"/>
                </a:solidFill>
                <a:latin typeface="Arimo Bold"/>
              </a:rPr>
              <a:t>Sharing Sites</a:t>
            </a:r>
          </a:p>
        </p:txBody>
      </p:sp>
      <p:sp>
        <p:nvSpPr>
          <p:cNvPr id="23" name="TextBox 23"/>
          <p:cNvSpPr txBox="1"/>
          <p:nvPr/>
        </p:nvSpPr>
        <p:spPr>
          <a:xfrm>
            <a:off x="5621996" y="8547538"/>
            <a:ext cx="3849996" cy="701675"/>
          </a:xfrm>
          <a:prstGeom prst="rect">
            <a:avLst/>
          </a:prstGeom>
        </p:spPr>
        <p:txBody>
          <a:bodyPr lIns="0" tIns="0" rIns="0" bIns="0" rtlCol="0" anchor="t">
            <a:spAutoFit/>
          </a:bodyPr>
          <a:lstStyle/>
          <a:p>
            <a:pPr>
              <a:lnSpc>
                <a:spcPts val="2800"/>
              </a:lnSpc>
            </a:pPr>
            <a:r>
              <a:rPr lang="en-US" sz="2000">
                <a:solidFill>
                  <a:srgbClr val="FFFFFF"/>
                </a:solidFill>
                <a:latin typeface="Arimo"/>
              </a:rPr>
              <a:t>Distributed to high traffic generates sites such as Scribd etc.</a:t>
            </a:r>
          </a:p>
        </p:txBody>
      </p:sp>
      <p:sp>
        <p:nvSpPr>
          <p:cNvPr id="24" name="TextBox 24"/>
          <p:cNvSpPr txBox="1"/>
          <p:nvPr/>
        </p:nvSpPr>
        <p:spPr>
          <a:xfrm>
            <a:off x="10056911" y="6729035"/>
            <a:ext cx="2255042"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07.</a:t>
            </a:r>
          </a:p>
        </p:txBody>
      </p:sp>
      <p:sp>
        <p:nvSpPr>
          <p:cNvPr id="25" name="TextBox 25"/>
          <p:cNvSpPr txBox="1"/>
          <p:nvPr/>
        </p:nvSpPr>
        <p:spPr>
          <a:xfrm>
            <a:off x="10056911" y="7790491"/>
            <a:ext cx="4149222" cy="804672"/>
          </a:xfrm>
          <a:prstGeom prst="rect">
            <a:avLst/>
          </a:prstGeom>
        </p:spPr>
        <p:txBody>
          <a:bodyPr lIns="0" tIns="0" rIns="0" bIns="0" rtlCol="0" anchor="t">
            <a:spAutoFit/>
          </a:bodyPr>
          <a:lstStyle/>
          <a:p>
            <a:pPr>
              <a:lnSpc>
                <a:spcPts val="3023"/>
              </a:lnSpc>
            </a:pPr>
            <a:r>
              <a:rPr lang="en-US" sz="2799">
                <a:solidFill>
                  <a:srgbClr val="FFFFFF"/>
                </a:solidFill>
                <a:latin typeface="Arimo Bold"/>
              </a:rPr>
              <a:t>Industry Distribution Channels</a:t>
            </a:r>
          </a:p>
        </p:txBody>
      </p:sp>
      <p:sp>
        <p:nvSpPr>
          <p:cNvPr id="26" name="TextBox 26"/>
          <p:cNvSpPr txBox="1"/>
          <p:nvPr/>
        </p:nvSpPr>
        <p:spPr>
          <a:xfrm>
            <a:off x="10056911" y="8547538"/>
            <a:ext cx="3446232" cy="701675"/>
          </a:xfrm>
          <a:prstGeom prst="rect">
            <a:avLst/>
          </a:prstGeom>
        </p:spPr>
        <p:txBody>
          <a:bodyPr lIns="0" tIns="0" rIns="0" bIns="0" rtlCol="0" anchor="t">
            <a:spAutoFit/>
          </a:bodyPr>
          <a:lstStyle/>
          <a:p>
            <a:pPr>
              <a:lnSpc>
                <a:spcPts val="2800"/>
              </a:lnSpc>
            </a:pPr>
            <a:r>
              <a:rPr lang="en-US" sz="2000">
                <a:solidFill>
                  <a:srgbClr val="FFFFFF"/>
                </a:solidFill>
                <a:latin typeface="Arimo"/>
              </a:rPr>
              <a:t>Industry wise Distribution to media,website and consumers.</a:t>
            </a:r>
          </a:p>
        </p:txBody>
      </p:sp>
      <p:sp>
        <p:nvSpPr>
          <p:cNvPr id="27" name="TextBox 27"/>
          <p:cNvSpPr txBox="1"/>
          <p:nvPr/>
        </p:nvSpPr>
        <p:spPr>
          <a:xfrm>
            <a:off x="14206133" y="6729035"/>
            <a:ext cx="2583103"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08.</a:t>
            </a:r>
          </a:p>
        </p:txBody>
      </p:sp>
      <p:sp>
        <p:nvSpPr>
          <p:cNvPr id="28" name="TextBox 28"/>
          <p:cNvSpPr txBox="1"/>
          <p:nvPr/>
        </p:nvSpPr>
        <p:spPr>
          <a:xfrm>
            <a:off x="14278859" y="7790491"/>
            <a:ext cx="4282721" cy="804672"/>
          </a:xfrm>
          <a:prstGeom prst="rect">
            <a:avLst/>
          </a:prstGeom>
        </p:spPr>
        <p:txBody>
          <a:bodyPr lIns="0" tIns="0" rIns="0" bIns="0" rtlCol="0" anchor="t">
            <a:spAutoFit/>
          </a:bodyPr>
          <a:lstStyle/>
          <a:p>
            <a:pPr>
              <a:lnSpc>
                <a:spcPts val="3023"/>
              </a:lnSpc>
            </a:pPr>
            <a:r>
              <a:rPr lang="en-US" sz="2799" dirty="0">
                <a:solidFill>
                  <a:srgbClr val="FFFFFF"/>
                </a:solidFill>
                <a:latin typeface="Blogger Bold"/>
              </a:rPr>
              <a:t>REGIONAL DISTRIBUTION CHANNELS</a:t>
            </a:r>
          </a:p>
        </p:txBody>
      </p:sp>
      <p:sp>
        <p:nvSpPr>
          <p:cNvPr id="29" name="TextBox 29"/>
          <p:cNvSpPr txBox="1"/>
          <p:nvPr/>
        </p:nvSpPr>
        <p:spPr>
          <a:xfrm>
            <a:off x="14278859" y="8547538"/>
            <a:ext cx="3515636" cy="1054100"/>
          </a:xfrm>
          <a:prstGeom prst="rect">
            <a:avLst/>
          </a:prstGeom>
        </p:spPr>
        <p:txBody>
          <a:bodyPr lIns="0" tIns="0" rIns="0" bIns="0" rtlCol="0" anchor="t">
            <a:spAutoFit/>
          </a:bodyPr>
          <a:lstStyle/>
          <a:p>
            <a:pPr>
              <a:lnSpc>
                <a:spcPts val="2800"/>
              </a:lnSpc>
            </a:pPr>
            <a:r>
              <a:rPr lang="en-US" sz="2000">
                <a:solidFill>
                  <a:srgbClr val="FFFFFF"/>
                </a:solidFill>
                <a:latin typeface="Arimo"/>
              </a:rPr>
              <a:t>Distribution to media,website and consumers specific to geographical locations.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7674" y="3024740"/>
            <a:ext cx="1111152" cy="277788"/>
          </a:xfrm>
          <a:prstGeom prst="rect">
            <a:avLst/>
          </a:prstGeom>
        </p:spPr>
      </p:pic>
      <p:sp>
        <p:nvSpPr>
          <p:cNvPr id="3" name="TextBox 3"/>
          <p:cNvSpPr txBox="1"/>
          <p:nvPr/>
        </p:nvSpPr>
        <p:spPr>
          <a:xfrm>
            <a:off x="1028700" y="1868966"/>
            <a:ext cx="10544428" cy="858393"/>
          </a:xfrm>
          <a:prstGeom prst="rect">
            <a:avLst/>
          </a:prstGeom>
        </p:spPr>
        <p:txBody>
          <a:bodyPr lIns="0" tIns="0" rIns="0" bIns="0" rtlCol="0" anchor="t">
            <a:spAutoFit/>
          </a:bodyPr>
          <a:lstStyle/>
          <a:p>
            <a:pPr>
              <a:lnSpc>
                <a:spcPts val="6156"/>
              </a:lnSpc>
            </a:pPr>
            <a:r>
              <a:rPr lang="en-US" sz="5700">
                <a:solidFill>
                  <a:srgbClr val="FFFFFF"/>
                </a:solidFill>
                <a:latin typeface="Blogger Bold"/>
              </a:rPr>
              <a:t>MEDIA DISTRIBUTION</a:t>
            </a:r>
          </a:p>
        </p:txBody>
      </p:sp>
      <p:sp>
        <p:nvSpPr>
          <p:cNvPr id="4" name="TextBox 4"/>
          <p:cNvSpPr txBox="1"/>
          <p:nvPr/>
        </p:nvSpPr>
        <p:spPr>
          <a:xfrm>
            <a:off x="1028700" y="4741164"/>
            <a:ext cx="4111918" cy="804672"/>
          </a:xfrm>
          <a:prstGeom prst="rect">
            <a:avLst/>
          </a:prstGeom>
        </p:spPr>
        <p:txBody>
          <a:bodyPr lIns="0" tIns="0" rIns="0" bIns="0" rtlCol="0" anchor="t">
            <a:spAutoFit/>
          </a:bodyPr>
          <a:lstStyle/>
          <a:p>
            <a:pPr>
              <a:lnSpc>
                <a:spcPts val="3023"/>
              </a:lnSpc>
            </a:pPr>
            <a:r>
              <a:rPr lang="en-US" sz="2799">
                <a:solidFill>
                  <a:srgbClr val="FFFFFF"/>
                </a:solidFill>
                <a:latin typeface="Arimo Bold"/>
              </a:rPr>
              <a:t>File</a:t>
            </a:r>
          </a:p>
          <a:p>
            <a:pPr>
              <a:lnSpc>
                <a:spcPts val="3023"/>
              </a:lnSpc>
            </a:pPr>
            <a:r>
              <a:rPr lang="en-US" sz="2799">
                <a:solidFill>
                  <a:srgbClr val="FFFFFF"/>
                </a:solidFill>
                <a:latin typeface="Arimo Bold"/>
              </a:rPr>
              <a:t>Attachments</a:t>
            </a:r>
          </a:p>
        </p:txBody>
      </p:sp>
      <p:sp>
        <p:nvSpPr>
          <p:cNvPr id="5" name="TextBox 5"/>
          <p:cNvSpPr txBox="1"/>
          <p:nvPr/>
        </p:nvSpPr>
        <p:spPr>
          <a:xfrm>
            <a:off x="1057674" y="5498211"/>
            <a:ext cx="3262789" cy="701675"/>
          </a:xfrm>
          <a:prstGeom prst="rect">
            <a:avLst/>
          </a:prstGeom>
        </p:spPr>
        <p:txBody>
          <a:bodyPr lIns="0" tIns="0" rIns="0" bIns="0" rtlCol="0" anchor="t">
            <a:spAutoFit/>
          </a:bodyPr>
          <a:lstStyle/>
          <a:p>
            <a:pPr>
              <a:lnSpc>
                <a:spcPts val="2800"/>
              </a:lnSpc>
            </a:pPr>
            <a:r>
              <a:rPr lang="en-US" sz="2000">
                <a:solidFill>
                  <a:srgbClr val="FFFFFF"/>
                </a:solidFill>
                <a:latin typeface="Arimo"/>
              </a:rPr>
              <a:t>Attached files with the press release.</a:t>
            </a:r>
          </a:p>
        </p:txBody>
      </p:sp>
      <p:sp>
        <p:nvSpPr>
          <p:cNvPr id="6" name="TextBox 6"/>
          <p:cNvSpPr txBox="1"/>
          <p:nvPr/>
        </p:nvSpPr>
        <p:spPr>
          <a:xfrm>
            <a:off x="1028700" y="3632841"/>
            <a:ext cx="2703699"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09.</a:t>
            </a:r>
          </a:p>
        </p:txBody>
      </p:sp>
      <p:sp>
        <p:nvSpPr>
          <p:cNvPr id="7" name="TextBox 7"/>
          <p:cNvSpPr txBox="1"/>
          <p:nvPr/>
        </p:nvSpPr>
        <p:spPr>
          <a:xfrm>
            <a:off x="4831837" y="4741164"/>
            <a:ext cx="4350074"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SOCIAL MEDIA DISTRIBUTION &amp; FEATURES</a:t>
            </a:r>
          </a:p>
        </p:txBody>
      </p:sp>
      <p:sp>
        <p:nvSpPr>
          <p:cNvPr id="8" name="TextBox 8"/>
          <p:cNvSpPr txBox="1"/>
          <p:nvPr/>
        </p:nvSpPr>
        <p:spPr>
          <a:xfrm>
            <a:off x="4831837" y="5498211"/>
            <a:ext cx="4007363" cy="3200300"/>
          </a:xfrm>
          <a:prstGeom prst="rect">
            <a:avLst/>
          </a:prstGeom>
        </p:spPr>
        <p:txBody>
          <a:bodyPr wrap="square" lIns="0" tIns="0" rIns="0" bIns="0" rtlCol="0" anchor="t">
            <a:spAutoFit/>
          </a:bodyPr>
          <a:lstStyle/>
          <a:p>
            <a:pPr>
              <a:lnSpc>
                <a:spcPts val="2800"/>
              </a:lnSpc>
            </a:pPr>
            <a:r>
              <a:rPr lang="en-US" sz="2000" dirty="0">
                <a:solidFill>
                  <a:srgbClr val="FFFFFF"/>
                </a:solidFill>
                <a:latin typeface="Arimo"/>
              </a:rPr>
              <a:t>A powerful social media distribution encouraging interactive conversation and inspiring brokers citizen journalist your customers a new followers to spread the word about you also in a real easy sharing of your news strong social media social bookmarks and sharing buttons.</a:t>
            </a:r>
          </a:p>
        </p:txBody>
      </p:sp>
      <p:sp>
        <p:nvSpPr>
          <p:cNvPr id="9" name="TextBox 9"/>
          <p:cNvSpPr txBox="1"/>
          <p:nvPr/>
        </p:nvSpPr>
        <p:spPr>
          <a:xfrm>
            <a:off x="4831837" y="3632841"/>
            <a:ext cx="2527441"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10.</a:t>
            </a:r>
          </a:p>
        </p:txBody>
      </p:sp>
      <p:sp>
        <p:nvSpPr>
          <p:cNvPr id="10" name="TextBox 10"/>
          <p:cNvSpPr txBox="1"/>
          <p:nvPr/>
        </p:nvSpPr>
        <p:spPr>
          <a:xfrm>
            <a:off x="9566417" y="4728770"/>
            <a:ext cx="3446232" cy="769441"/>
          </a:xfrm>
          <a:prstGeom prst="rect">
            <a:avLst/>
          </a:prstGeom>
        </p:spPr>
        <p:txBody>
          <a:bodyPr lIns="0" tIns="0" rIns="0" bIns="0" rtlCol="0" anchor="t">
            <a:spAutoFit/>
          </a:bodyPr>
          <a:lstStyle/>
          <a:p>
            <a:pPr>
              <a:lnSpc>
                <a:spcPts val="3023"/>
              </a:lnSpc>
            </a:pPr>
            <a:r>
              <a:rPr lang="en-US" sz="2799" dirty="0">
                <a:solidFill>
                  <a:srgbClr val="FFFFFF"/>
                </a:solidFill>
                <a:latin typeface="Blogger Bold"/>
              </a:rPr>
              <a:t>SEARCH</a:t>
            </a:r>
          </a:p>
          <a:p>
            <a:pPr>
              <a:lnSpc>
                <a:spcPts val="3023"/>
              </a:lnSpc>
            </a:pPr>
            <a:r>
              <a:rPr lang="en-US" sz="2799" dirty="0">
                <a:solidFill>
                  <a:srgbClr val="FFFFFF"/>
                </a:solidFill>
                <a:latin typeface="Blogger Bold"/>
              </a:rPr>
              <a:t>OPTIMIZED IMAGE</a:t>
            </a:r>
          </a:p>
        </p:txBody>
      </p:sp>
      <p:sp>
        <p:nvSpPr>
          <p:cNvPr id="11" name="TextBox 11"/>
          <p:cNvSpPr txBox="1"/>
          <p:nvPr/>
        </p:nvSpPr>
        <p:spPr>
          <a:xfrm>
            <a:off x="9561935" y="5498211"/>
            <a:ext cx="3515636" cy="1764009"/>
          </a:xfrm>
          <a:prstGeom prst="rect">
            <a:avLst/>
          </a:prstGeom>
        </p:spPr>
        <p:txBody>
          <a:bodyPr wrap="square" lIns="0" tIns="0" rIns="0" bIns="0" rtlCol="0" anchor="t">
            <a:spAutoFit/>
          </a:bodyPr>
          <a:lstStyle/>
          <a:p>
            <a:pPr>
              <a:lnSpc>
                <a:spcPts val="2800"/>
              </a:lnSpc>
            </a:pPr>
            <a:r>
              <a:rPr lang="en-US" sz="2000" dirty="0">
                <a:solidFill>
                  <a:srgbClr val="FFFFFF"/>
                </a:solidFill>
                <a:latin typeface="Arimo"/>
              </a:rPr>
              <a:t>Display an image optimize for search engines correctly in your press release to give of chromatic representational canoes.</a:t>
            </a:r>
          </a:p>
        </p:txBody>
      </p:sp>
      <p:sp>
        <p:nvSpPr>
          <p:cNvPr id="12" name="TextBox 12"/>
          <p:cNvSpPr txBox="1"/>
          <p:nvPr/>
        </p:nvSpPr>
        <p:spPr>
          <a:xfrm>
            <a:off x="9572615" y="3632841"/>
            <a:ext cx="2255042" cy="1320632"/>
          </a:xfrm>
          <a:prstGeom prst="rect">
            <a:avLst/>
          </a:prstGeom>
        </p:spPr>
        <p:txBody>
          <a:bodyPr lIns="0" tIns="0" rIns="0" bIns="0" rtlCol="0" anchor="t">
            <a:spAutoFit/>
          </a:bodyPr>
          <a:lstStyle/>
          <a:p>
            <a:pPr>
              <a:lnSpc>
                <a:spcPts val="9562"/>
              </a:lnSpc>
            </a:pPr>
            <a:r>
              <a:rPr lang="en-US" sz="8853" dirty="0">
                <a:solidFill>
                  <a:srgbClr val="FFFFFF"/>
                </a:solidFill>
                <a:latin typeface="Blogger Bold"/>
              </a:rPr>
              <a:t>11.</a:t>
            </a:r>
          </a:p>
        </p:txBody>
      </p:sp>
      <p:sp>
        <p:nvSpPr>
          <p:cNvPr id="13" name="TextBox 13"/>
          <p:cNvSpPr txBox="1"/>
          <p:nvPr/>
        </p:nvSpPr>
        <p:spPr>
          <a:xfrm>
            <a:off x="13739866" y="4741164"/>
            <a:ext cx="4282721"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ONLINE</a:t>
            </a:r>
          </a:p>
          <a:p>
            <a:pPr>
              <a:lnSpc>
                <a:spcPts val="3023"/>
              </a:lnSpc>
            </a:pPr>
            <a:r>
              <a:rPr lang="en-US" sz="2799">
                <a:solidFill>
                  <a:srgbClr val="FFFFFF"/>
                </a:solidFill>
                <a:latin typeface="Blogger Bold"/>
              </a:rPr>
              <a:t>POSTING REPORT</a:t>
            </a:r>
          </a:p>
        </p:txBody>
      </p:sp>
      <p:sp>
        <p:nvSpPr>
          <p:cNvPr id="14" name="TextBox 14"/>
          <p:cNvSpPr txBox="1"/>
          <p:nvPr/>
        </p:nvSpPr>
        <p:spPr>
          <a:xfrm>
            <a:off x="13739866" y="5498211"/>
            <a:ext cx="3515636" cy="2111375"/>
          </a:xfrm>
          <a:prstGeom prst="rect">
            <a:avLst/>
          </a:prstGeom>
        </p:spPr>
        <p:txBody>
          <a:bodyPr lIns="0" tIns="0" rIns="0" bIns="0" rtlCol="0" anchor="t">
            <a:spAutoFit/>
          </a:bodyPr>
          <a:lstStyle/>
          <a:p>
            <a:pPr>
              <a:lnSpc>
                <a:spcPts val="2800"/>
              </a:lnSpc>
            </a:pPr>
            <a:r>
              <a:rPr lang="en-US" sz="2000">
                <a:solidFill>
                  <a:srgbClr val="FFFFFF"/>
                </a:solidFill>
                <a:latin typeface="Arimo"/>
              </a:rPr>
              <a:t>View an online posting record that provides a list of episodes that I've picked up your lease public site such as major poker news sites and other related sites that reach millions of users.</a:t>
            </a:r>
          </a:p>
        </p:txBody>
      </p:sp>
      <p:sp>
        <p:nvSpPr>
          <p:cNvPr id="15" name="TextBox 15"/>
          <p:cNvSpPr txBox="1"/>
          <p:nvPr/>
        </p:nvSpPr>
        <p:spPr>
          <a:xfrm>
            <a:off x="13681666" y="3632841"/>
            <a:ext cx="2583103"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12.</a:t>
            </a:r>
          </a:p>
        </p:txBody>
      </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20219" y="-482340"/>
            <a:ext cx="1867781" cy="2171838"/>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57522" y="-136201"/>
            <a:ext cx="1865066" cy="217183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7674" y="3024740"/>
            <a:ext cx="1111152" cy="277788"/>
          </a:xfrm>
          <a:prstGeom prst="rect">
            <a:avLst/>
          </a:prstGeom>
        </p:spPr>
      </p:pic>
      <p:sp>
        <p:nvSpPr>
          <p:cNvPr id="3" name="TextBox 3"/>
          <p:cNvSpPr txBox="1"/>
          <p:nvPr/>
        </p:nvSpPr>
        <p:spPr>
          <a:xfrm>
            <a:off x="1028700" y="1868966"/>
            <a:ext cx="10544428" cy="858393"/>
          </a:xfrm>
          <a:prstGeom prst="rect">
            <a:avLst/>
          </a:prstGeom>
        </p:spPr>
        <p:txBody>
          <a:bodyPr lIns="0" tIns="0" rIns="0" bIns="0" rtlCol="0" anchor="t">
            <a:spAutoFit/>
          </a:bodyPr>
          <a:lstStyle/>
          <a:p>
            <a:pPr>
              <a:lnSpc>
                <a:spcPts val="6156"/>
              </a:lnSpc>
            </a:pPr>
            <a:r>
              <a:rPr lang="en-US" sz="5700">
                <a:solidFill>
                  <a:srgbClr val="FFFFFF"/>
                </a:solidFill>
                <a:latin typeface="Blogger Bold"/>
              </a:rPr>
              <a:t>MEDIA DISTRIBUTION</a:t>
            </a:r>
          </a:p>
        </p:txBody>
      </p:sp>
      <p:sp>
        <p:nvSpPr>
          <p:cNvPr id="4" name="TextBox 4"/>
          <p:cNvSpPr txBox="1"/>
          <p:nvPr/>
        </p:nvSpPr>
        <p:spPr>
          <a:xfrm>
            <a:off x="1028700" y="4741164"/>
            <a:ext cx="4111918" cy="804672"/>
          </a:xfrm>
          <a:prstGeom prst="rect">
            <a:avLst/>
          </a:prstGeom>
        </p:spPr>
        <p:txBody>
          <a:bodyPr lIns="0" tIns="0" rIns="0" bIns="0" rtlCol="0" anchor="t">
            <a:spAutoFit/>
          </a:bodyPr>
          <a:lstStyle/>
          <a:p>
            <a:pPr>
              <a:lnSpc>
                <a:spcPts val="3023"/>
              </a:lnSpc>
            </a:pPr>
            <a:r>
              <a:rPr lang="en-US" sz="2799">
                <a:solidFill>
                  <a:srgbClr val="FFFFFF"/>
                </a:solidFill>
                <a:latin typeface="Arimo Bold"/>
              </a:rPr>
              <a:t>Editorial</a:t>
            </a:r>
          </a:p>
          <a:p>
            <a:pPr>
              <a:lnSpc>
                <a:spcPts val="3023"/>
              </a:lnSpc>
            </a:pPr>
            <a:r>
              <a:rPr lang="en-US" sz="2799">
                <a:solidFill>
                  <a:srgbClr val="FFFFFF"/>
                </a:solidFill>
                <a:latin typeface="Arimo Bold"/>
              </a:rPr>
              <a:t>Feedback</a:t>
            </a:r>
          </a:p>
        </p:txBody>
      </p:sp>
      <p:sp>
        <p:nvSpPr>
          <p:cNvPr id="5" name="TextBox 5"/>
          <p:cNvSpPr txBox="1"/>
          <p:nvPr/>
        </p:nvSpPr>
        <p:spPr>
          <a:xfrm>
            <a:off x="1057674" y="5498211"/>
            <a:ext cx="3515636" cy="3559372"/>
          </a:xfrm>
          <a:prstGeom prst="rect">
            <a:avLst/>
          </a:prstGeom>
        </p:spPr>
        <p:txBody>
          <a:bodyPr wrap="square" lIns="0" tIns="0" rIns="0" bIns="0" rtlCol="0" anchor="t">
            <a:spAutoFit/>
          </a:bodyPr>
          <a:lstStyle/>
          <a:p>
            <a:pPr>
              <a:lnSpc>
                <a:spcPts val="2800"/>
              </a:lnSpc>
            </a:pPr>
            <a:r>
              <a:rPr lang="en-US" sz="2000" dirty="0">
                <a:solidFill>
                  <a:srgbClr val="FFFFFF"/>
                </a:solidFill>
                <a:latin typeface="Arimo"/>
              </a:rPr>
              <a:t>One of our expert copywriters, Smith journalistic experience will provide feedback to ensure your previous meets platforms and editorial standards. As part of this consultation you may contact or editorial department for help the brief questions related to your editorial content.</a:t>
            </a:r>
          </a:p>
        </p:txBody>
      </p:sp>
      <p:sp>
        <p:nvSpPr>
          <p:cNvPr id="6" name="TextBox 6"/>
          <p:cNvSpPr txBox="1"/>
          <p:nvPr/>
        </p:nvSpPr>
        <p:spPr>
          <a:xfrm>
            <a:off x="1028700" y="3632841"/>
            <a:ext cx="2703699"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13.</a:t>
            </a:r>
          </a:p>
        </p:txBody>
      </p:sp>
      <p:sp>
        <p:nvSpPr>
          <p:cNvPr id="7" name="TextBox 7"/>
          <p:cNvSpPr txBox="1"/>
          <p:nvPr/>
        </p:nvSpPr>
        <p:spPr>
          <a:xfrm>
            <a:off x="5012137" y="4741164"/>
            <a:ext cx="4350074" cy="804672"/>
          </a:xfrm>
          <a:prstGeom prst="rect">
            <a:avLst/>
          </a:prstGeom>
        </p:spPr>
        <p:txBody>
          <a:bodyPr lIns="0" tIns="0" rIns="0" bIns="0" rtlCol="0" anchor="t">
            <a:spAutoFit/>
          </a:bodyPr>
          <a:lstStyle/>
          <a:p>
            <a:pPr>
              <a:lnSpc>
                <a:spcPts val="3023"/>
              </a:lnSpc>
            </a:pPr>
            <a:r>
              <a:rPr lang="en-US" sz="2799" dirty="0">
                <a:solidFill>
                  <a:srgbClr val="FFFFFF"/>
                </a:solidFill>
                <a:latin typeface="Blogger Bold"/>
              </a:rPr>
              <a:t>PREMIUM</a:t>
            </a:r>
          </a:p>
          <a:p>
            <a:pPr>
              <a:lnSpc>
                <a:spcPts val="3023"/>
              </a:lnSpc>
            </a:pPr>
            <a:r>
              <a:rPr lang="en-US" sz="2799" dirty="0">
                <a:solidFill>
                  <a:srgbClr val="FFFFFF"/>
                </a:solidFill>
                <a:latin typeface="Blogger Bold"/>
              </a:rPr>
              <a:t>WEBSITES</a:t>
            </a:r>
          </a:p>
        </p:txBody>
      </p:sp>
      <p:sp>
        <p:nvSpPr>
          <p:cNvPr id="8" name="TextBox 8"/>
          <p:cNvSpPr txBox="1"/>
          <p:nvPr/>
        </p:nvSpPr>
        <p:spPr>
          <a:xfrm>
            <a:off x="5009021" y="5498211"/>
            <a:ext cx="3262789" cy="2123082"/>
          </a:xfrm>
          <a:prstGeom prst="rect">
            <a:avLst/>
          </a:prstGeom>
        </p:spPr>
        <p:txBody>
          <a:bodyPr wrap="square" lIns="0" tIns="0" rIns="0" bIns="0" rtlCol="0" anchor="t">
            <a:spAutoFit/>
          </a:bodyPr>
          <a:lstStyle/>
          <a:p>
            <a:pPr>
              <a:lnSpc>
                <a:spcPts val="2800"/>
              </a:lnSpc>
            </a:pPr>
            <a:r>
              <a:rPr lang="en-US" sz="2000" dirty="0">
                <a:solidFill>
                  <a:srgbClr val="FFFFFF"/>
                </a:solidFill>
                <a:latin typeface="Arimo"/>
              </a:rPr>
              <a:t>Distribution to premium high traffic website examples he ABC, NBC, CBS, FOX, ASK etc. to expand the reach and engagement of your news with your target audience.</a:t>
            </a:r>
          </a:p>
        </p:txBody>
      </p:sp>
      <p:sp>
        <p:nvSpPr>
          <p:cNvPr id="9" name="TextBox 9"/>
          <p:cNvSpPr txBox="1"/>
          <p:nvPr/>
        </p:nvSpPr>
        <p:spPr>
          <a:xfrm>
            <a:off x="5008095" y="3632841"/>
            <a:ext cx="2527441" cy="1320632"/>
          </a:xfrm>
          <a:prstGeom prst="rect">
            <a:avLst/>
          </a:prstGeom>
        </p:spPr>
        <p:txBody>
          <a:bodyPr lIns="0" tIns="0" rIns="0" bIns="0" rtlCol="0" anchor="t">
            <a:spAutoFit/>
          </a:bodyPr>
          <a:lstStyle/>
          <a:p>
            <a:pPr>
              <a:lnSpc>
                <a:spcPts val="9562"/>
              </a:lnSpc>
            </a:pPr>
            <a:r>
              <a:rPr lang="en-US" sz="8853" dirty="0">
                <a:solidFill>
                  <a:srgbClr val="FFFFFF"/>
                </a:solidFill>
                <a:latin typeface="Blogger Bold"/>
              </a:rPr>
              <a:t>14.</a:t>
            </a:r>
          </a:p>
        </p:txBody>
      </p:sp>
      <p:sp>
        <p:nvSpPr>
          <p:cNvPr id="10" name="TextBox 10"/>
          <p:cNvSpPr txBox="1"/>
          <p:nvPr/>
        </p:nvSpPr>
        <p:spPr>
          <a:xfrm>
            <a:off x="9318086" y="4741164"/>
            <a:ext cx="3446232"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VOICE DISTRIBUTION NETWORK</a:t>
            </a:r>
          </a:p>
        </p:txBody>
      </p:sp>
      <p:sp>
        <p:nvSpPr>
          <p:cNvPr id="11" name="TextBox 11"/>
          <p:cNvSpPr txBox="1"/>
          <p:nvPr/>
        </p:nvSpPr>
        <p:spPr>
          <a:xfrm>
            <a:off x="9318086" y="5498211"/>
            <a:ext cx="3727428" cy="3168650"/>
          </a:xfrm>
          <a:prstGeom prst="rect">
            <a:avLst/>
          </a:prstGeom>
        </p:spPr>
        <p:txBody>
          <a:bodyPr lIns="0" tIns="0" rIns="0" bIns="0" rtlCol="0" anchor="t">
            <a:spAutoFit/>
          </a:bodyPr>
          <a:lstStyle/>
          <a:p>
            <a:pPr>
              <a:lnSpc>
                <a:spcPts val="2800"/>
              </a:lnSpc>
            </a:pPr>
            <a:r>
              <a:rPr lang="en-US" sz="2000">
                <a:solidFill>
                  <a:srgbClr val="FFFFFF"/>
                </a:solidFill>
                <a:latin typeface="Arimo"/>
              </a:rPr>
              <a:t>Enhance distribution through the platforms wise distribution network. Reach journalists and end users using wireless devices such as Amazon Alexa, Google home, Microsoft Cortana and etc. Boost the effectiveness of your press release making it a powerfulvoice marketing tool.</a:t>
            </a:r>
          </a:p>
        </p:txBody>
      </p:sp>
      <p:sp>
        <p:nvSpPr>
          <p:cNvPr id="12" name="TextBox 12"/>
          <p:cNvSpPr txBox="1"/>
          <p:nvPr/>
        </p:nvSpPr>
        <p:spPr>
          <a:xfrm>
            <a:off x="9318086" y="3632841"/>
            <a:ext cx="2255042"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15.</a:t>
            </a:r>
          </a:p>
        </p:txBody>
      </p:sp>
      <p:sp>
        <p:nvSpPr>
          <p:cNvPr id="13" name="TextBox 13"/>
          <p:cNvSpPr txBox="1"/>
          <p:nvPr/>
        </p:nvSpPr>
        <p:spPr>
          <a:xfrm>
            <a:off x="13739866" y="4741164"/>
            <a:ext cx="4282721"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ENHANCED EDITORIAL PROOFREADING</a:t>
            </a:r>
          </a:p>
        </p:txBody>
      </p:sp>
      <p:sp>
        <p:nvSpPr>
          <p:cNvPr id="14" name="TextBox 14"/>
          <p:cNvSpPr txBox="1"/>
          <p:nvPr/>
        </p:nvSpPr>
        <p:spPr>
          <a:xfrm>
            <a:off x="13739866" y="5498211"/>
            <a:ext cx="3515636" cy="3521075"/>
          </a:xfrm>
          <a:prstGeom prst="rect">
            <a:avLst/>
          </a:prstGeom>
        </p:spPr>
        <p:txBody>
          <a:bodyPr lIns="0" tIns="0" rIns="0" bIns="0" rtlCol="0" anchor="t">
            <a:spAutoFit/>
          </a:bodyPr>
          <a:lstStyle/>
          <a:p>
            <a:pPr>
              <a:lnSpc>
                <a:spcPts val="2800"/>
              </a:lnSpc>
            </a:pPr>
            <a:r>
              <a:rPr lang="en-US" sz="2000">
                <a:solidFill>
                  <a:srgbClr val="FFFFFF"/>
                </a:solidFill>
                <a:latin typeface="Arimo"/>
              </a:rPr>
              <a:t>Our expert editor with journalist experience will review your release to minimize spelling and grammatical errors for quality standards train train sure your release is newsworthy. As part of this constitution you make contact editorial department for help with questions related to your editor content.</a:t>
            </a:r>
          </a:p>
        </p:txBody>
      </p:sp>
      <p:sp>
        <p:nvSpPr>
          <p:cNvPr id="15" name="TextBox 15"/>
          <p:cNvSpPr txBox="1"/>
          <p:nvPr/>
        </p:nvSpPr>
        <p:spPr>
          <a:xfrm>
            <a:off x="13681666" y="3632841"/>
            <a:ext cx="2583103"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16.</a:t>
            </a:r>
          </a:p>
        </p:txBody>
      </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20219" y="-482340"/>
            <a:ext cx="1867781" cy="2171838"/>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57522" y="-136201"/>
            <a:ext cx="1865066" cy="217183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7674" y="3024740"/>
            <a:ext cx="1111152" cy="277788"/>
          </a:xfrm>
          <a:prstGeom prst="rect">
            <a:avLst/>
          </a:prstGeom>
        </p:spPr>
      </p:pic>
      <p:sp>
        <p:nvSpPr>
          <p:cNvPr id="3" name="TextBox 3"/>
          <p:cNvSpPr txBox="1"/>
          <p:nvPr/>
        </p:nvSpPr>
        <p:spPr>
          <a:xfrm>
            <a:off x="1028700" y="1868966"/>
            <a:ext cx="10544428" cy="858393"/>
          </a:xfrm>
          <a:prstGeom prst="rect">
            <a:avLst/>
          </a:prstGeom>
        </p:spPr>
        <p:txBody>
          <a:bodyPr lIns="0" tIns="0" rIns="0" bIns="0" rtlCol="0" anchor="t">
            <a:spAutoFit/>
          </a:bodyPr>
          <a:lstStyle/>
          <a:p>
            <a:pPr>
              <a:lnSpc>
                <a:spcPts val="6156"/>
              </a:lnSpc>
            </a:pPr>
            <a:r>
              <a:rPr lang="en-US" sz="5700">
                <a:solidFill>
                  <a:srgbClr val="FFFFFF"/>
                </a:solidFill>
                <a:latin typeface="Blogger Bold"/>
              </a:rPr>
              <a:t>MEDIA DISTRIBUTION</a:t>
            </a:r>
          </a:p>
        </p:txBody>
      </p:sp>
      <p:sp>
        <p:nvSpPr>
          <p:cNvPr id="4" name="TextBox 4"/>
          <p:cNvSpPr txBox="1"/>
          <p:nvPr/>
        </p:nvSpPr>
        <p:spPr>
          <a:xfrm>
            <a:off x="1028700" y="4741164"/>
            <a:ext cx="4111918" cy="804672"/>
          </a:xfrm>
          <a:prstGeom prst="rect">
            <a:avLst/>
          </a:prstGeom>
        </p:spPr>
        <p:txBody>
          <a:bodyPr lIns="0" tIns="0" rIns="0" bIns="0" rtlCol="0" anchor="t">
            <a:spAutoFit/>
          </a:bodyPr>
          <a:lstStyle/>
          <a:p>
            <a:pPr>
              <a:lnSpc>
                <a:spcPts val="3023"/>
              </a:lnSpc>
            </a:pPr>
            <a:r>
              <a:rPr lang="en-US" sz="2799">
                <a:solidFill>
                  <a:srgbClr val="FFFFFF"/>
                </a:solidFill>
                <a:latin typeface="Arimo Bold"/>
              </a:rPr>
              <a:t>associated Press (AP) Top Media Outlets</a:t>
            </a:r>
          </a:p>
        </p:txBody>
      </p:sp>
      <p:sp>
        <p:nvSpPr>
          <p:cNvPr id="5" name="TextBox 5"/>
          <p:cNvSpPr txBox="1"/>
          <p:nvPr/>
        </p:nvSpPr>
        <p:spPr>
          <a:xfrm>
            <a:off x="1057674" y="5498211"/>
            <a:ext cx="3262789" cy="2123082"/>
          </a:xfrm>
          <a:prstGeom prst="rect">
            <a:avLst/>
          </a:prstGeom>
        </p:spPr>
        <p:txBody>
          <a:bodyPr lIns="0" tIns="0" rIns="0" bIns="0" rtlCol="0" anchor="t">
            <a:spAutoFit/>
          </a:bodyPr>
          <a:lstStyle/>
          <a:p>
            <a:pPr>
              <a:lnSpc>
                <a:spcPts val="2800"/>
              </a:lnSpc>
            </a:pPr>
            <a:r>
              <a:rPr lang="en-US" sz="2000" dirty="0">
                <a:solidFill>
                  <a:srgbClr val="FFFFFF"/>
                </a:solidFill>
                <a:latin typeface="Arimo"/>
              </a:rPr>
              <a:t>Transmit your news directly into the editorial content management system. Top 100+ US media outlets ex.: New York times USA directly to journalist' desktops.</a:t>
            </a:r>
          </a:p>
        </p:txBody>
      </p:sp>
      <p:sp>
        <p:nvSpPr>
          <p:cNvPr id="6" name="TextBox 6"/>
          <p:cNvSpPr txBox="1"/>
          <p:nvPr/>
        </p:nvSpPr>
        <p:spPr>
          <a:xfrm>
            <a:off x="1028700" y="3632841"/>
            <a:ext cx="2703699"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17.</a:t>
            </a:r>
          </a:p>
        </p:txBody>
      </p:sp>
      <p:sp>
        <p:nvSpPr>
          <p:cNvPr id="7" name="TextBox 7"/>
          <p:cNvSpPr txBox="1"/>
          <p:nvPr/>
        </p:nvSpPr>
        <p:spPr>
          <a:xfrm>
            <a:off x="5140618" y="4741164"/>
            <a:ext cx="4350074" cy="804672"/>
          </a:xfrm>
          <a:prstGeom prst="rect">
            <a:avLst/>
          </a:prstGeom>
        </p:spPr>
        <p:txBody>
          <a:bodyPr lIns="0" tIns="0" rIns="0" bIns="0" rtlCol="0" anchor="t">
            <a:spAutoFit/>
          </a:bodyPr>
          <a:lstStyle/>
          <a:p>
            <a:pPr>
              <a:lnSpc>
                <a:spcPts val="3023"/>
              </a:lnSpc>
            </a:pPr>
            <a:r>
              <a:rPr lang="en-US" sz="2799">
                <a:solidFill>
                  <a:srgbClr val="FFFFFF"/>
                </a:solidFill>
                <a:latin typeface="Arimo Bold"/>
              </a:rPr>
              <a:t>Mobile Distribution Network</a:t>
            </a:r>
          </a:p>
        </p:txBody>
      </p:sp>
      <p:sp>
        <p:nvSpPr>
          <p:cNvPr id="8" name="TextBox 8"/>
          <p:cNvSpPr txBox="1"/>
          <p:nvPr/>
        </p:nvSpPr>
        <p:spPr>
          <a:xfrm>
            <a:off x="5140618" y="5523611"/>
            <a:ext cx="3639099" cy="2816225"/>
          </a:xfrm>
          <a:prstGeom prst="rect">
            <a:avLst/>
          </a:prstGeom>
        </p:spPr>
        <p:txBody>
          <a:bodyPr lIns="0" tIns="0" rIns="0" bIns="0" rtlCol="0" anchor="t">
            <a:spAutoFit/>
          </a:bodyPr>
          <a:lstStyle/>
          <a:p>
            <a:pPr>
              <a:lnSpc>
                <a:spcPts val="2800"/>
              </a:lnSpc>
            </a:pPr>
            <a:r>
              <a:rPr lang="en-US" sz="2000" dirty="0">
                <a:solidFill>
                  <a:srgbClr val="FFFFFF"/>
                </a:solidFill>
                <a:latin typeface="Arimo"/>
              </a:rPr>
              <a:t>Enhanced distribution through platforms of mobile distribution network to reach journalist and end users while they're on the go including via AP news (the award winning news and leading news platform) as well as other high traffic mobile app and other apps.</a:t>
            </a:r>
          </a:p>
        </p:txBody>
      </p:sp>
      <p:sp>
        <p:nvSpPr>
          <p:cNvPr id="9" name="TextBox 9"/>
          <p:cNvSpPr txBox="1"/>
          <p:nvPr/>
        </p:nvSpPr>
        <p:spPr>
          <a:xfrm>
            <a:off x="5140618" y="3632841"/>
            <a:ext cx="2527441"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18.</a:t>
            </a:r>
          </a:p>
        </p:txBody>
      </p:sp>
      <p:sp>
        <p:nvSpPr>
          <p:cNvPr id="10" name="TextBox 10"/>
          <p:cNvSpPr txBox="1"/>
          <p:nvPr/>
        </p:nvSpPr>
        <p:spPr>
          <a:xfrm>
            <a:off x="9318086" y="4741164"/>
            <a:ext cx="3727428" cy="769441"/>
          </a:xfrm>
          <a:prstGeom prst="rect">
            <a:avLst/>
          </a:prstGeom>
        </p:spPr>
        <p:txBody>
          <a:bodyPr lIns="0" tIns="0" rIns="0" bIns="0" rtlCol="0" anchor="t">
            <a:spAutoFit/>
          </a:bodyPr>
          <a:lstStyle/>
          <a:p>
            <a:pPr>
              <a:lnSpc>
                <a:spcPts val="3023"/>
              </a:lnSpc>
            </a:pPr>
            <a:r>
              <a:rPr lang="en-US" sz="2799" dirty="0">
                <a:solidFill>
                  <a:srgbClr val="FFFFFF"/>
                </a:solidFill>
                <a:latin typeface="Arimo Bold"/>
              </a:rPr>
              <a:t>Associated Press</a:t>
            </a:r>
          </a:p>
          <a:p>
            <a:pPr>
              <a:lnSpc>
                <a:spcPts val="3023"/>
              </a:lnSpc>
            </a:pPr>
            <a:r>
              <a:rPr lang="en-US" sz="2799" dirty="0">
                <a:solidFill>
                  <a:srgbClr val="FFFFFF"/>
                </a:solidFill>
                <a:latin typeface="Arimo Bold"/>
              </a:rPr>
              <a:t>(AP) Newsroom</a:t>
            </a:r>
          </a:p>
        </p:txBody>
      </p:sp>
      <p:sp>
        <p:nvSpPr>
          <p:cNvPr id="11" name="TextBox 11"/>
          <p:cNvSpPr txBox="1"/>
          <p:nvPr/>
        </p:nvSpPr>
        <p:spPr>
          <a:xfrm>
            <a:off x="9318086" y="5498211"/>
            <a:ext cx="3515636" cy="1758950"/>
          </a:xfrm>
          <a:prstGeom prst="rect">
            <a:avLst/>
          </a:prstGeom>
        </p:spPr>
        <p:txBody>
          <a:bodyPr wrap="square" lIns="0" tIns="0" rIns="0" bIns="0" rtlCol="0" anchor="t">
            <a:spAutoFit/>
          </a:bodyPr>
          <a:lstStyle/>
          <a:p>
            <a:pPr>
              <a:lnSpc>
                <a:spcPts val="2800"/>
              </a:lnSpc>
            </a:pPr>
            <a:r>
              <a:rPr lang="en-US" sz="2000" dirty="0">
                <a:solidFill>
                  <a:srgbClr val="FFFFFF"/>
                </a:solidFill>
                <a:latin typeface="Arimo"/>
              </a:rPr>
              <a:t>Inject your news directly to into AP's of content delivery platform used by journalists worldwide to find the precise news of their interest.</a:t>
            </a:r>
          </a:p>
        </p:txBody>
      </p:sp>
      <p:sp>
        <p:nvSpPr>
          <p:cNvPr id="12" name="TextBox 12"/>
          <p:cNvSpPr txBox="1"/>
          <p:nvPr/>
        </p:nvSpPr>
        <p:spPr>
          <a:xfrm>
            <a:off x="9318086" y="3632841"/>
            <a:ext cx="2255042"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19.</a:t>
            </a:r>
          </a:p>
        </p:txBody>
      </p:sp>
      <p:sp>
        <p:nvSpPr>
          <p:cNvPr id="13" name="TextBox 13"/>
          <p:cNvSpPr txBox="1"/>
          <p:nvPr/>
        </p:nvSpPr>
        <p:spPr>
          <a:xfrm>
            <a:off x="13739866" y="4741164"/>
            <a:ext cx="4282721" cy="804672"/>
          </a:xfrm>
          <a:prstGeom prst="rect">
            <a:avLst/>
          </a:prstGeom>
        </p:spPr>
        <p:txBody>
          <a:bodyPr lIns="0" tIns="0" rIns="0" bIns="0" rtlCol="0" anchor="t">
            <a:spAutoFit/>
          </a:bodyPr>
          <a:lstStyle/>
          <a:p>
            <a:pPr>
              <a:lnSpc>
                <a:spcPts val="3023"/>
              </a:lnSpc>
            </a:pPr>
            <a:r>
              <a:rPr lang="en-US" sz="2799" dirty="0">
                <a:solidFill>
                  <a:srgbClr val="FFFFFF"/>
                </a:solidFill>
                <a:latin typeface="Blogger Bold"/>
              </a:rPr>
              <a:t>APNEWS</a:t>
            </a:r>
          </a:p>
          <a:p>
            <a:pPr>
              <a:lnSpc>
                <a:spcPts val="3023"/>
              </a:lnSpc>
            </a:pPr>
            <a:endParaRPr lang="en-US" sz="2799" dirty="0">
              <a:solidFill>
                <a:srgbClr val="FFFFFF"/>
              </a:solidFill>
              <a:latin typeface="Blogger Bold"/>
            </a:endParaRPr>
          </a:p>
        </p:txBody>
      </p:sp>
      <p:sp>
        <p:nvSpPr>
          <p:cNvPr id="14" name="TextBox 14"/>
          <p:cNvSpPr txBox="1"/>
          <p:nvPr/>
        </p:nvSpPr>
        <p:spPr>
          <a:xfrm>
            <a:off x="13739866" y="5498211"/>
            <a:ext cx="3515636" cy="2463800"/>
          </a:xfrm>
          <a:prstGeom prst="rect">
            <a:avLst/>
          </a:prstGeom>
        </p:spPr>
        <p:txBody>
          <a:bodyPr lIns="0" tIns="0" rIns="0" bIns="0" rtlCol="0" anchor="t">
            <a:spAutoFit/>
          </a:bodyPr>
          <a:lstStyle/>
          <a:p>
            <a:pPr>
              <a:lnSpc>
                <a:spcPts val="2800"/>
              </a:lnSpc>
            </a:pPr>
            <a:r>
              <a:rPr lang="en-US" sz="2000" dirty="0">
                <a:solidFill>
                  <a:srgbClr val="FFFFFF"/>
                </a:solidFill>
                <a:latin typeface="Arimo"/>
              </a:rPr>
              <a:t>Your PR will reach to </a:t>
            </a:r>
            <a:r>
              <a:rPr lang="en-US" sz="2000" dirty="0" err="1">
                <a:solidFill>
                  <a:srgbClr val="FFFFFF"/>
                </a:solidFill>
                <a:latin typeface="Arimo"/>
              </a:rPr>
              <a:t>APNews</a:t>
            </a:r>
            <a:r>
              <a:rPr lang="en-US" sz="2000" dirty="0">
                <a:solidFill>
                  <a:srgbClr val="FFFFFF"/>
                </a:solidFill>
                <a:latin typeface="Arimo"/>
              </a:rPr>
              <a:t> the official news website of the Associated Press (AP). It is the winner or more than 50+ Pulitzer Prizes and most trusted sources of independent news and information.</a:t>
            </a:r>
          </a:p>
        </p:txBody>
      </p:sp>
      <p:sp>
        <p:nvSpPr>
          <p:cNvPr id="15" name="TextBox 15"/>
          <p:cNvSpPr txBox="1"/>
          <p:nvPr/>
        </p:nvSpPr>
        <p:spPr>
          <a:xfrm>
            <a:off x="13681666" y="3632841"/>
            <a:ext cx="2583103"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20.</a:t>
            </a:r>
          </a:p>
        </p:txBody>
      </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20219" y="-482340"/>
            <a:ext cx="1867781" cy="2171838"/>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57522" y="-136201"/>
            <a:ext cx="1865066" cy="21718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7674" y="3024740"/>
            <a:ext cx="1111152" cy="277788"/>
          </a:xfrm>
          <a:prstGeom prst="rect">
            <a:avLst/>
          </a:prstGeom>
        </p:spPr>
      </p:pic>
      <p:sp>
        <p:nvSpPr>
          <p:cNvPr id="3" name="TextBox 3"/>
          <p:cNvSpPr txBox="1"/>
          <p:nvPr/>
        </p:nvSpPr>
        <p:spPr>
          <a:xfrm>
            <a:off x="1057674" y="1220678"/>
            <a:ext cx="10544428" cy="795089"/>
          </a:xfrm>
          <a:prstGeom prst="rect">
            <a:avLst/>
          </a:prstGeom>
        </p:spPr>
        <p:txBody>
          <a:bodyPr wrap="square" lIns="0" tIns="0" rIns="0" bIns="0" rtlCol="0" anchor="t">
            <a:spAutoFit/>
          </a:bodyPr>
          <a:lstStyle/>
          <a:p>
            <a:pPr>
              <a:lnSpc>
                <a:spcPts val="6156"/>
              </a:lnSpc>
            </a:pPr>
            <a:r>
              <a:rPr lang="en-US" sz="5700" dirty="0">
                <a:solidFill>
                  <a:srgbClr val="FFFFFF"/>
                </a:solidFill>
                <a:latin typeface="Blogger Bold"/>
              </a:rPr>
              <a:t>STRATEGY/PROPOSAL/CAMPAIGN</a:t>
            </a:r>
          </a:p>
        </p:txBody>
      </p:sp>
      <p:sp>
        <p:nvSpPr>
          <p:cNvPr id="4" name="TextBox 4"/>
          <p:cNvSpPr txBox="1"/>
          <p:nvPr/>
        </p:nvSpPr>
        <p:spPr>
          <a:xfrm>
            <a:off x="1028700" y="4741164"/>
            <a:ext cx="3526093"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4 ARTICLES</a:t>
            </a:r>
          </a:p>
          <a:p>
            <a:pPr>
              <a:lnSpc>
                <a:spcPts val="3023"/>
              </a:lnSpc>
            </a:pPr>
            <a:r>
              <a:rPr lang="en-US" sz="2799">
                <a:solidFill>
                  <a:srgbClr val="FFFFFF"/>
                </a:solidFill>
                <a:latin typeface="Blogger Bold"/>
              </a:rPr>
              <a:t>1000 WORDS EACH</a:t>
            </a:r>
          </a:p>
        </p:txBody>
      </p:sp>
      <p:sp>
        <p:nvSpPr>
          <p:cNvPr id="5" name="TextBox 5"/>
          <p:cNvSpPr txBox="1"/>
          <p:nvPr/>
        </p:nvSpPr>
        <p:spPr>
          <a:xfrm>
            <a:off x="1057674" y="5498211"/>
            <a:ext cx="3526093" cy="3926844"/>
          </a:xfrm>
          <a:prstGeom prst="rect">
            <a:avLst/>
          </a:prstGeom>
        </p:spPr>
        <p:txBody>
          <a:bodyPr wrap="square" lIns="0" tIns="0" rIns="0" bIns="0" rtlCol="0" anchor="t">
            <a:spAutoFit/>
          </a:bodyPr>
          <a:lstStyle/>
          <a:p>
            <a:pPr>
              <a:lnSpc>
                <a:spcPts val="2800"/>
              </a:lnSpc>
            </a:pPr>
            <a:r>
              <a:rPr lang="en-US" sz="2000" dirty="0">
                <a:solidFill>
                  <a:srgbClr val="FFFFFF"/>
                </a:solidFill>
                <a:latin typeface="Source Sans Pro"/>
              </a:rPr>
              <a:t>We will write 4 articles after keyword research and approval from your side. Articles are an important piece of content that can draw inspiration from a story tied to a product or service. Article content can emphasize a problem within a specific industry, discuss current events, and explain how ideas or events relate to your company.</a:t>
            </a:r>
          </a:p>
        </p:txBody>
      </p:sp>
      <p:sp>
        <p:nvSpPr>
          <p:cNvPr id="6" name="TextBox 6"/>
          <p:cNvSpPr txBox="1"/>
          <p:nvPr/>
        </p:nvSpPr>
        <p:spPr>
          <a:xfrm>
            <a:off x="1028700" y="3632841"/>
            <a:ext cx="2703699"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01.</a:t>
            </a:r>
          </a:p>
        </p:txBody>
      </p:sp>
      <p:sp>
        <p:nvSpPr>
          <p:cNvPr id="7" name="TextBox 7"/>
          <p:cNvSpPr txBox="1"/>
          <p:nvPr/>
        </p:nvSpPr>
        <p:spPr>
          <a:xfrm>
            <a:off x="5066167" y="4741164"/>
            <a:ext cx="3108124"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4 BLOGS</a:t>
            </a:r>
          </a:p>
          <a:p>
            <a:pPr>
              <a:lnSpc>
                <a:spcPts val="3023"/>
              </a:lnSpc>
            </a:pPr>
            <a:r>
              <a:rPr lang="en-US" sz="2799">
                <a:solidFill>
                  <a:srgbClr val="FFFFFF"/>
                </a:solidFill>
                <a:latin typeface="Blogger Bold"/>
              </a:rPr>
              <a:t>1000 WORDS EACH</a:t>
            </a:r>
          </a:p>
        </p:txBody>
      </p:sp>
      <p:sp>
        <p:nvSpPr>
          <p:cNvPr id="8" name="TextBox 8"/>
          <p:cNvSpPr txBox="1"/>
          <p:nvPr/>
        </p:nvSpPr>
        <p:spPr>
          <a:xfrm>
            <a:off x="5066167" y="5498211"/>
            <a:ext cx="3756264" cy="4285917"/>
          </a:xfrm>
          <a:prstGeom prst="rect">
            <a:avLst/>
          </a:prstGeom>
        </p:spPr>
        <p:txBody>
          <a:bodyPr lIns="0" tIns="0" rIns="0" bIns="0" rtlCol="0" anchor="t">
            <a:spAutoFit/>
          </a:bodyPr>
          <a:lstStyle/>
          <a:p>
            <a:pPr>
              <a:lnSpc>
                <a:spcPts val="2800"/>
              </a:lnSpc>
            </a:pPr>
            <a:r>
              <a:rPr lang="en-US" sz="2000" dirty="0">
                <a:solidFill>
                  <a:srgbClr val="FFFFFF"/>
                </a:solidFill>
                <a:latin typeface="Source Sans Pro"/>
              </a:rPr>
              <a:t>We will write 4 blogs after keyword research and approval from your side. Blogging is good for SEO because it helps with a number of things that are important ranking factors. When you have a blog that's updated regularly with posts that are high quality and on topics relevant to your audience, it can make a huge difference to how your overall website performs in the search engines.</a:t>
            </a:r>
          </a:p>
        </p:txBody>
      </p:sp>
      <p:sp>
        <p:nvSpPr>
          <p:cNvPr id="9" name="TextBox 9"/>
          <p:cNvSpPr txBox="1"/>
          <p:nvPr/>
        </p:nvSpPr>
        <p:spPr>
          <a:xfrm>
            <a:off x="5066167" y="3632841"/>
            <a:ext cx="2527441"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02.</a:t>
            </a:r>
          </a:p>
        </p:txBody>
      </p:sp>
      <p:sp>
        <p:nvSpPr>
          <p:cNvPr id="10" name="TextBox 10"/>
          <p:cNvSpPr txBox="1"/>
          <p:nvPr/>
        </p:nvSpPr>
        <p:spPr>
          <a:xfrm>
            <a:off x="9144000" y="4741164"/>
            <a:ext cx="2895600" cy="769441"/>
          </a:xfrm>
          <a:prstGeom prst="rect">
            <a:avLst/>
          </a:prstGeom>
        </p:spPr>
        <p:txBody>
          <a:bodyPr wrap="square" lIns="0" tIns="0" rIns="0" bIns="0" rtlCol="0" anchor="t">
            <a:spAutoFit/>
          </a:bodyPr>
          <a:lstStyle/>
          <a:p>
            <a:pPr>
              <a:lnSpc>
                <a:spcPts val="3023"/>
              </a:lnSpc>
            </a:pPr>
            <a:r>
              <a:rPr lang="en-US" sz="2799" dirty="0">
                <a:solidFill>
                  <a:srgbClr val="FFFFFF"/>
                </a:solidFill>
                <a:latin typeface="Blogger Bold"/>
              </a:rPr>
              <a:t>1 PAID</a:t>
            </a:r>
          </a:p>
          <a:p>
            <a:pPr>
              <a:lnSpc>
                <a:spcPts val="3023"/>
              </a:lnSpc>
            </a:pPr>
            <a:r>
              <a:rPr lang="en-US" sz="2799" dirty="0">
                <a:solidFill>
                  <a:srgbClr val="FFFFFF"/>
                </a:solidFill>
                <a:latin typeface="Blogger Bold"/>
              </a:rPr>
              <a:t>PRESS RELEASE</a:t>
            </a:r>
          </a:p>
        </p:txBody>
      </p:sp>
      <p:sp>
        <p:nvSpPr>
          <p:cNvPr id="11" name="TextBox 11"/>
          <p:cNvSpPr txBox="1"/>
          <p:nvPr/>
        </p:nvSpPr>
        <p:spPr>
          <a:xfrm>
            <a:off x="9144000" y="5498211"/>
            <a:ext cx="4190295" cy="4578350"/>
          </a:xfrm>
          <a:prstGeom prst="rect">
            <a:avLst/>
          </a:prstGeom>
        </p:spPr>
        <p:txBody>
          <a:bodyPr lIns="0" tIns="0" rIns="0" bIns="0" rtlCol="0" anchor="t">
            <a:spAutoFit/>
          </a:bodyPr>
          <a:lstStyle/>
          <a:p>
            <a:pPr>
              <a:lnSpc>
                <a:spcPts val="2800"/>
              </a:lnSpc>
            </a:pPr>
            <a:r>
              <a:rPr lang="en-US" sz="2000" dirty="0">
                <a:solidFill>
                  <a:srgbClr val="FFFFFF"/>
                </a:solidFill>
                <a:latin typeface="Source Sans Pro"/>
              </a:rPr>
              <a:t>We will write a press release for your brand and send it to the media outlet. List of those media outlets and other explanation mentioned at the end of the document. The main purpose of all press releases is to promote something significant and specific, and to do so clearly. Beyond that, a press release is a document that adheres to a strict format and serves three marketing and promotional purposes: To notify the media about an event in hopes that they will spread the word.</a:t>
            </a:r>
          </a:p>
        </p:txBody>
      </p:sp>
      <p:sp>
        <p:nvSpPr>
          <p:cNvPr id="12" name="TextBox 12"/>
          <p:cNvSpPr txBox="1"/>
          <p:nvPr/>
        </p:nvSpPr>
        <p:spPr>
          <a:xfrm>
            <a:off x="9144000" y="3632841"/>
            <a:ext cx="2255042"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03.</a:t>
            </a:r>
          </a:p>
        </p:txBody>
      </p:sp>
      <p:sp>
        <p:nvSpPr>
          <p:cNvPr id="13" name="TextBox 13"/>
          <p:cNvSpPr txBox="1"/>
          <p:nvPr/>
        </p:nvSpPr>
        <p:spPr>
          <a:xfrm>
            <a:off x="13574418" y="4741164"/>
            <a:ext cx="4282721"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2 GUEST BLOGS</a:t>
            </a:r>
          </a:p>
          <a:p>
            <a:pPr>
              <a:lnSpc>
                <a:spcPts val="3023"/>
              </a:lnSpc>
            </a:pPr>
            <a:r>
              <a:rPr lang="en-US" sz="2799">
                <a:solidFill>
                  <a:srgbClr val="FFFFFF"/>
                </a:solidFill>
                <a:latin typeface="Blogger Bold"/>
              </a:rPr>
              <a:t>1000 WORDS EACH DA 50+</a:t>
            </a:r>
          </a:p>
        </p:txBody>
      </p:sp>
      <p:sp>
        <p:nvSpPr>
          <p:cNvPr id="14" name="TextBox 14"/>
          <p:cNvSpPr txBox="1"/>
          <p:nvPr/>
        </p:nvSpPr>
        <p:spPr>
          <a:xfrm>
            <a:off x="13574418" y="5498211"/>
            <a:ext cx="4187911" cy="4285917"/>
          </a:xfrm>
          <a:prstGeom prst="rect">
            <a:avLst/>
          </a:prstGeom>
        </p:spPr>
        <p:txBody>
          <a:bodyPr lIns="0" tIns="0" rIns="0" bIns="0" rtlCol="0" anchor="t">
            <a:spAutoFit/>
          </a:bodyPr>
          <a:lstStyle/>
          <a:p>
            <a:pPr>
              <a:lnSpc>
                <a:spcPts val="2800"/>
              </a:lnSpc>
            </a:pPr>
            <a:r>
              <a:rPr lang="en-US" sz="2000" dirty="0">
                <a:solidFill>
                  <a:srgbClr val="FFFFFF"/>
                </a:solidFill>
                <a:latin typeface="Source Sans Pro"/>
              </a:rPr>
              <a:t>We will write 2 Guest Blogs and place them on well known, high traffic websites on daily basis, redirecting them to your website with the help of keywords and back-links. Domain Authority (DA) is a search engine ranking score that predicts how likely a website is to rank in search engine result pages (SERPs). Domain Authority scores range from one to 100, with higher scores corresponding to greater likelihood of ranking.</a:t>
            </a:r>
          </a:p>
        </p:txBody>
      </p:sp>
      <p:sp>
        <p:nvSpPr>
          <p:cNvPr id="15" name="TextBox 15"/>
          <p:cNvSpPr txBox="1"/>
          <p:nvPr/>
        </p:nvSpPr>
        <p:spPr>
          <a:xfrm>
            <a:off x="13574418" y="3632841"/>
            <a:ext cx="2583103"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04.</a:t>
            </a:r>
          </a:p>
        </p:txBody>
      </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20219" y="-482340"/>
            <a:ext cx="1867781" cy="2171838"/>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57522" y="-136201"/>
            <a:ext cx="1865066" cy="217183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665" y="-853834"/>
            <a:ext cx="1867781" cy="217183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7363" y="-507695"/>
            <a:ext cx="1865066" cy="217183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613866" y="2227192"/>
            <a:ext cx="1111152" cy="277788"/>
          </a:xfrm>
          <a:prstGeom prst="rect">
            <a:avLst/>
          </a:prstGeom>
        </p:spPr>
      </p:pic>
      <p:sp>
        <p:nvSpPr>
          <p:cNvPr id="5" name="TextBox 5"/>
          <p:cNvSpPr txBox="1"/>
          <p:nvPr/>
        </p:nvSpPr>
        <p:spPr>
          <a:xfrm>
            <a:off x="3922065" y="587749"/>
            <a:ext cx="10494754" cy="1639443"/>
          </a:xfrm>
          <a:prstGeom prst="rect">
            <a:avLst/>
          </a:prstGeom>
        </p:spPr>
        <p:txBody>
          <a:bodyPr lIns="0" tIns="0" rIns="0" bIns="0" rtlCol="0" anchor="t">
            <a:spAutoFit/>
          </a:bodyPr>
          <a:lstStyle/>
          <a:p>
            <a:pPr algn="ctr">
              <a:lnSpc>
                <a:spcPts val="6156"/>
              </a:lnSpc>
            </a:pPr>
            <a:r>
              <a:rPr lang="en-US" sz="5700">
                <a:solidFill>
                  <a:srgbClr val="FFFFFF"/>
                </a:solidFill>
                <a:latin typeface="Blogger Bold"/>
              </a:rPr>
              <a:t>LIST OF</a:t>
            </a:r>
          </a:p>
          <a:p>
            <a:pPr algn="ctr">
              <a:lnSpc>
                <a:spcPts val="6156"/>
              </a:lnSpc>
            </a:pPr>
            <a:r>
              <a:rPr lang="en-US" sz="5700">
                <a:solidFill>
                  <a:srgbClr val="FFFFFF"/>
                </a:solidFill>
                <a:latin typeface="Blogger Bold"/>
              </a:rPr>
              <a:t>MEDIA OUTLETS</a:t>
            </a:r>
          </a:p>
        </p:txBody>
      </p:sp>
      <p:sp>
        <p:nvSpPr>
          <p:cNvPr id="6" name="TextBox 6"/>
          <p:cNvSpPr txBox="1"/>
          <p:nvPr/>
        </p:nvSpPr>
        <p:spPr>
          <a:xfrm>
            <a:off x="7101210" y="2630043"/>
            <a:ext cx="3560440" cy="7514237"/>
          </a:xfrm>
          <a:prstGeom prst="rect">
            <a:avLst/>
          </a:prstGeom>
        </p:spPr>
        <p:txBody>
          <a:bodyPr lIns="0" tIns="0" rIns="0" bIns="0" rtlCol="0" anchor="t">
            <a:spAutoFit/>
          </a:bodyPr>
          <a:lstStyle/>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Indianapolis Star</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Inside Edition</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Investor's Business Daily</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Kansas </a:t>
            </a:r>
            <a:r>
              <a:rPr lang="en-US" sz="1900" dirty="0" err="1">
                <a:solidFill>
                  <a:srgbClr val="FFFFFF"/>
                </a:solidFill>
                <a:latin typeface="Source Sans Pro" panose="020B0503030403020204" pitchFamily="34" charset="0"/>
                <a:ea typeface="Source Sans Pro" panose="020B0503030403020204" pitchFamily="34" charset="0"/>
              </a:rPr>
              <a:t>CityStar</a:t>
            </a:r>
            <a:endParaRPr lang="en-US" sz="1900" dirty="0">
              <a:solidFill>
                <a:srgbClr val="FFFFFF"/>
              </a:solidFill>
              <a:latin typeface="Source Sans Pro" panose="020B0503030403020204" pitchFamily="34" charset="0"/>
              <a:ea typeface="Source Sans Pro" panose="020B0503030403020204" pitchFamily="34" charset="0"/>
            </a:endParaRP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Las Vegas Review-Journal</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Los Angeles Daily News</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Los Angeles Times</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Memphis Commercial Appeal</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Miami Herald</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Milwaukee Journal Sentinel</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Minneapolis Star Tribune</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National </a:t>
            </a:r>
            <a:r>
              <a:rPr lang="en-US" sz="1900" dirty="0" err="1">
                <a:solidFill>
                  <a:srgbClr val="FFFFFF"/>
                </a:solidFill>
                <a:latin typeface="Source Sans Pro" panose="020B0503030403020204" pitchFamily="34" charset="0"/>
                <a:ea typeface="Source Sans Pro" panose="020B0503030403020204" pitchFamily="34" charset="0"/>
              </a:rPr>
              <a:t>PublicRadio</a:t>
            </a:r>
            <a:r>
              <a:rPr lang="en-US" sz="1900" dirty="0">
                <a:solidFill>
                  <a:srgbClr val="FFFFFF"/>
                </a:solidFill>
                <a:latin typeface="Source Sans Pro" panose="020B0503030403020204" pitchFamily="34" charset="0"/>
                <a:ea typeface="Source Sans Pro" panose="020B0503030403020204" pitchFamily="34" charset="0"/>
              </a:rPr>
              <a:t> (NPR)</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NBC News</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New Orleans Times-Picayune</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New York Daily News</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New York Post</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New York Times</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Newark Star-Ledger</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News 12 Networks</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Newsday</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News Tribune (Washington)</a:t>
            </a:r>
          </a:p>
        </p:txBody>
      </p:sp>
      <p:sp>
        <p:nvSpPr>
          <p:cNvPr id="7" name="TextBox 7"/>
          <p:cNvSpPr txBox="1"/>
          <p:nvPr/>
        </p:nvSpPr>
        <p:spPr>
          <a:xfrm>
            <a:off x="397851" y="2630043"/>
            <a:ext cx="3597296" cy="7514237"/>
          </a:xfrm>
          <a:prstGeom prst="rect">
            <a:avLst/>
          </a:prstGeom>
        </p:spPr>
        <p:txBody>
          <a:bodyPr wrap="square" lIns="0" tIns="0" rIns="0" bIns="0" rtlCol="0" anchor="t">
            <a:spAutoFit/>
          </a:bodyPr>
          <a:lstStyle/>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1010 WINS New York</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ABC News</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Arizona Republic</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Arkansas Democrat-Gazette</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Atlanta Journal-Constitution</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Austin American-Statesman</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Baltimore Sun</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BBC (British Broadcasting Corporation)</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Bloomberg Radio</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Bloomberg TV</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Boston Globe</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Boston Herald</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BuzzFeed</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CBS Local Affiliates</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CBS News</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CBS News Radio</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CBS Sports</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Charlotte Observer</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Chicago Sun-Times</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Chicago Tribune</a:t>
            </a:r>
          </a:p>
        </p:txBody>
      </p:sp>
      <p:sp>
        <p:nvSpPr>
          <p:cNvPr id="8" name="TextBox 8"/>
          <p:cNvSpPr txBox="1"/>
          <p:nvPr/>
        </p:nvSpPr>
        <p:spPr>
          <a:xfrm>
            <a:off x="3594003" y="2630043"/>
            <a:ext cx="3961583" cy="7514237"/>
          </a:xfrm>
          <a:prstGeom prst="rect">
            <a:avLst/>
          </a:prstGeom>
        </p:spPr>
        <p:txBody>
          <a:bodyPr lIns="0" tIns="0" rIns="0" bIns="0" rtlCol="0" anchor="t">
            <a:spAutoFit/>
          </a:bodyPr>
          <a:lstStyle/>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Cincinnati Enquirer</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Cleveland </a:t>
            </a:r>
            <a:r>
              <a:rPr lang="en-US" sz="1900" dirty="0" err="1">
                <a:solidFill>
                  <a:srgbClr val="FFFFFF"/>
                </a:solidFill>
                <a:latin typeface="Source Sans Pro" panose="020B0503030403020204" pitchFamily="34" charset="0"/>
                <a:ea typeface="Source Sans Pro" panose="020B0503030403020204" pitchFamily="34" charset="0"/>
              </a:rPr>
              <a:t>PlainDealer</a:t>
            </a:r>
            <a:endParaRPr lang="en-US" sz="1900" dirty="0">
              <a:solidFill>
                <a:srgbClr val="FFFFFF"/>
              </a:solidFill>
              <a:latin typeface="Source Sans Pro" panose="020B0503030403020204" pitchFamily="34" charset="0"/>
              <a:ea typeface="Source Sans Pro" panose="020B0503030403020204" pitchFamily="34" charset="0"/>
            </a:endParaRP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CNBC</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Columbus Dispatch</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Courier Journal (Louisville, KY)</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Crain's Business</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Dallas </a:t>
            </a:r>
            <a:r>
              <a:rPr lang="en-US" sz="1900" dirty="0" err="1">
                <a:solidFill>
                  <a:srgbClr val="FFFFFF"/>
                </a:solidFill>
                <a:latin typeface="Source Sans Pro" panose="020B0503030403020204" pitchFamily="34" charset="0"/>
                <a:ea typeface="Source Sans Pro" panose="020B0503030403020204" pitchFamily="34" charset="0"/>
              </a:rPr>
              <a:t>MorningNews</a:t>
            </a:r>
            <a:endParaRPr lang="en-US" sz="1900" dirty="0">
              <a:solidFill>
                <a:srgbClr val="FFFFFF"/>
              </a:solidFill>
              <a:latin typeface="Source Sans Pro" panose="020B0503030403020204" pitchFamily="34" charset="0"/>
              <a:ea typeface="Source Sans Pro" panose="020B0503030403020204" pitchFamily="34" charset="0"/>
            </a:endParaRP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Denver Post</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Des Moines Register</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Detroit </a:t>
            </a:r>
            <a:r>
              <a:rPr lang="en-US" sz="1900" dirty="0" err="1">
                <a:solidFill>
                  <a:srgbClr val="FFFFFF"/>
                </a:solidFill>
                <a:latin typeface="Source Sans Pro" panose="020B0503030403020204" pitchFamily="34" charset="0"/>
                <a:ea typeface="Source Sans Pro" panose="020B0503030403020204" pitchFamily="34" charset="0"/>
              </a:rPr>
              <a:t>FreePress</a:t>
            </a:r>
            <a:endParaRPr lang="en-US" sz="1900" dirty="0">
              <a:solidFill>
                <a:srgbClr val="FFFFFF"/>
              </a:solidFill>
              <a:latin typeface="Source Sans Pro" panose="020B0503030403020204" pitchFamily="34" charset="0"/>
              <a:ea typeface="Source Sans Pro" panose="020B0503030403020204" pitchFamily="34" charset="0"/>
            </a:endParaRP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Detroit News</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ESPN</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ESPN </a:t>
            </a:r>
            <a:r>
              <a:rPr lang="en-US" sz="1900" dirty="0" err="1">
                <a:solidFill>
                  <a:srgbClr val="FFFFFF"/>
                </a:solidFill>
                <a:latin typeface="Source Sans Pro" panose="020B0503030403020204" pitchFamily="34" charset="0"/>
                <a:ea typeface="Source Sans Pro" panose="020B0503030403020204" pitchFamily="34" charset="0"/>
              </a:rPr>
              <a:t>Deportes</a:t>
            </a:r>
            <a:endParaRPr lang="en-US" sz="1900" dirty="0">
              <a:solidFill>
                <a:srgbClr val="FFFFFF"/>
              </a:solidFill>
              <a:latin typeface="Source Sans Pro" panose="020B0503030403020204" pitchFamily="34" charset="0"/>
              <a:ea typeface="Source Sans Pro" panose="020B0503030403020204" pitchFamily="34" charset="0"/>
            </a:endParaRP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Fort Worth Star-Telegram</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Fox Business</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Fox Broadcast Network</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Fox News</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Fresno Bee</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Hartford Courant</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Honolulu Star-Advertiser</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Houston Chronicle</a:t>
            </a:r>
          </a:p>
        </p:txBody>
      </p:sp>
      <p:sp>
        <p:nvSpPr>
          <p:cNvPr id="9" name="TextBox 9"/>
          <p:cNvSpPr txBox="1"/>
          <p:nvPr/>
        </p:nvSpPr>
        <p:spPr>
          <a:xfrm>
            <a:off x="10661650" y="2630043"/>
            <a:ext cx="3560440" cy="7514237"/>
          </a:xfrm>
          <a:prstGeom prst="rect">
            <a:avLst/>
          </a:prstGeom>
        </p:spPr>
        <p:txBody>
          <a:bodyPr lIns="0" tIns="0" rIns="0" bIns="0" rtlCol="0" anchor="t">
            <a:spAutoFit/>
          </a:bodyPr>
          <a:lstStyle/>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Oklahoma City Oklahoman</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Omaha World Herald</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Orange County Register</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Orlando Sentinel</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PBS News Hour</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West Palm Beach Post</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Philadelphia Inquirer</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Pittsburgh Post-Gazette</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Press Democrat (California)</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Providence Journal</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Raleigh News &amp;Observer</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Redlands Daily Facts</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Richmond Times-Dispatch</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Rochester Democrat &amp; Chronicle</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Sacramento Bee</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Salt Lake </a:t>
            </a:r>
            <a:r>
              <a:rPr lang="en-US" sz="1900" dirty="0" err="1">
                <a:solidFill>
                  <a:srgbClr val="FFFFFF"/>
                </a:solidFill>
                <a:latin typeface="Source Sans Pro" panose="020B0503030403020204" pitchFamily="34" charset="0"/>
                <a:ea typeface="Source Sans Pro" panose="020B0503030403020204" pitchFamily="34" charset="0"/>
              </a:rPr>
              <a:t>CityTribune</a:t>
            </a:r>
            <a:endParaRPr lang="en-US" sz="1900" dirty="0">
              <a:solidFill>
                <a:srgbClr val="FFFFFF"/>
              </a:solidFill>
              <a:latin typeface="Source Sans Pro" panose="020B0503030403020204" pitchFamily="34" charset="0"/>
              <a:ea typeface="Source Sans Pro" panose="020B0503030403020204" pitchFamily="34" charset="0"/>
            </a:endParaRP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San Antonio Express News</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San Diego Union-Tribune</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San Francisco Chronicle</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San Francisco Examiner</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Seattle Times</a:t>
            </a:r>
          </a:p>
        </p:txBody>
      </p:sp>
      <p:sp>
        <p:nvSpPr>
          <p:cNvPr id="10" name="TextBox 10"/>
          <p:cNvSpPr txBox="1"/>
          <p:nvPr/>
        </p:nvSpPr>
        <p:spPr>
          <a:xfrm>
            <a:off x="14222090" y="2630043"/>
            <a:ext cx="3560440" cy="7147149"/>
          </a:xfrm>
          <a:prstGeom prst="rect">
            <a:avLst/>
          </a:prstGeom>
        </p:spPr>
        <p:txBody>
          <a:bodyPr lIns="0" tIns="0" rIns="0" bIns="0" rtlCol="0" anchor="t">
            <a:spAutoFit/>
          </a:bodyPr>
          <a:lstStyle/>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St. Louis Post-Dispatch</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St. Paul Pioneer Press</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Sun-Sentinel (Florida)</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Tallahassee Democrat</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Tampa Bay Times</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The Daily Show</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The Oregonian</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The Press-Enterprise (California)</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The Record (New Jersey)</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The Street</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The Tennessean</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Times Union (</a:t>
            </a:r>
            <a:r>
              <a:rPr lang="en-US" sz="1900" dirty="0" err="1">
                <a:solidFill>
                  <a:srgbClr val="FFFFFF"/>
                </a:solidFill>
                <a:latin typeface="Source Sans Pro" panose="020B0503030403020204" pitchFamily="34" charset="0"/>
                <a:ea typeface="Source Sans Pro" panose="020B0503030403020204" pitchFamily="34" charset="0"/>
              </a:rPr>
              <a:t>NewYork</a:t>
            </a:r>
            <a:r>
              <a:rPr lang="en-US" sz="1900" dirty="0">
                <a:solidFill>
                  <a:srgbClr val="FFFFFF"/>
                </a:solidFill>
                <a:latin typeface="Source Sans Pro" panose="020B0503030403020204" pitchFamily="34" charset="0"/>
                <a:ea typeface="Source Sans Pro" panose="020B0503030403020204" pitchFamily="34" charset="0"/>
              </a:rPr>
              <a:t>)</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TMZ</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Tribune-Review (Pittsburgh, PA)</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Univision</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USA Today</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Virginian Pilot</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Wall Street Journal</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Washington Examiner</a:t>
            </a:r>
          </a:p>
          <a:p>
            <a:pPr>
              <a:lnSpc>
                <a:spcPts val="2800"/>
              </a:lnSpc>
            </a:pPr>
            <a:r>
              <a:rPr lang="en-US" sz="1900" dirty="0">
                <a:solidFill>
                  <a:srgbClr val="FFFFFF"/>
                </a:solidFill>
                <a:latin typeface="Source Sans Pro" panose="020B0503030403020204" pitchFamily="34" charset="0"/>
                <a:ea typeface="Source Sans Pro" panose="020B0503030403020204" pitchFamily="34" charset="0"/>
              </a:rPr>
              <a:t>Washington Post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7674" y="3024740"/>
            <a:ext cx="1111152" cy="277788"/>
          </a:xfrm>
          <a:prstGeom prst="rect">
            <a:avLst/>
          </a:prstGeom>
        </p:spPr>
      </p:pic>
      <p:sp>
        <p:nvSpPr>
          <p:cNvPr id="3" name="TextBox 3"/>
          <p:cNvSpPr txBox="1"/>
          <p:nvPr/>
        </p:nvSpPr>
        <p:spPr>
          <a:xfrm>
            <a:off x="1057674" y="1220678"/>
            <a:ext cx="10544428" cy="1639443"/>
          </a:xfrm>
          <a:prstGeom prst="rect">
            <a:avLst/>
          </a:prstGeom>
        </p:spPr>
        <p:txBody>
          <a:bodyPr lIns="0" tIns="0" rIns="0" bIns="0" rtlCol="0" anchor="t">
            <a:spAutoFit/>
          </a:bodyPr>
          <a:lstStyle/>
          <a:p>
            <a:pPr>
              <a:lnSpc>
                <a:spcPts val="6156"/>
              </a:lnSpc>
            </a:pPr>
            <a:r>
              <a:rPr lang="en-US" sz="5700">
                <a:solidFill>
                  <a:srgbClr val="FFFFFF"/>
                </a:solidFill>
                <a:latin typeface="Blogger Bold"/>
              </a:rPr>
              <a:t>KEY MARKETING TOPICS STRATEGY/PROPOSAL/CAMPAIGN</a:t>
            </a:r>
          </a:p>
        </p:txBody>
      </p:sp>
      <p:sp>
        <p:nvSpPr>
          <p:cNvPr id="4" name="TextBox 4"/>
          <p:cNvSpPr txBox="1"/>
          <p:nvPr/>
        </p:nvSpPr>
        <p:spPr>
          <a:xfrm>
            <a:off x="1028700" y="4741164"/>
            <a:ext cx="3526093"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10 SOCIAL BOOK</a:t>
            </a:r>
          </a:p>
          <a:p>
            <a:pPr>
              <a:lnSpc>
                <a:spcPts val="3023"/>
              </a:lnSpc>
            </a:pPr>
            <a:r>
              <a:rPr lang="en-US" sz="2799">
                <a:solidFill>
                  <a:srgbClr val="FFFFFF"/>
                </a:solidFill>
                <a:latin typeface="Arimo Bold"/>
              </a:rPr>
              <a:t>markings</a:t>
            </a:r>
          </a:p>
        </p:txBody>
      </p:sp>
      <p:sp>
        <p:nvSpPr>
          <p:cNvPr id="5" name="TextBox 5"/>
          <p:cNvSpPr txBox="1"/>
          <p:nvPr/>
        </p:nvSpPr>
        <p:spPr>
          <a:xfrm>
            <a:off x="1057674" y="5498211"/>
            <a:ext cx="2958238" cy="3208699"/>
          </a:xfrm>
          <a:prstGeom prst="rect">
            <a:avLst/>
          </a:prstGeom>
        </p:spPr>
        <p:txBody>
          <a:bodyPr wrap="square" lIns="0" tIns="0" rIns="0" bIns="0" rtlCol="0" anchor="t">
            <a:spAutoFit/>
          </a:bodyPr>
          <a:lstStyle/>
          <a:p>
            <a:pPr>
              <a:lnSpc>
                <a:spcPts val="2800"/>
              </a:lnSpc>
            </a:pPr>
            <a:r>
              <a:rPr lang="en-US" sz="2000" dirty="0">
                <a:solidFill>
                  <a:srgbClr val="FFFFFF"/>
                </a:solidFill>
                <a:latin typeface="Source Sans Pro"/>
              </a:rPr>
              <a:t>10 social book-markings will be done for all of your keywords. Social bookmarking; through sites like; stumble-upon, delicious, </a:t>
            </a:r>
            <a:r>
              <a:rPr lang="en-US" sz="2000" dirty="0" err="1">
                <a:solidFill>
                  <a:srgbClr val="FFFFFF"/>
                </a:solidFill>
                <a:latin typeface="Source Sans Pro"/>
              </a:rPr>
              <a:t>digg</a:t>
            </a:r>
            <a:r>
              <a:rPr lang="en-US" sz="2000" dirty="0">
                <a:solidFill>
                  <a:srgbClr val="FFFFFF"/>
                </a:solidFill>
                <a:latin typeface="Source Sans Pro"/>
              </a:rPr>
              <a:t> etc. (we submit and circulate your URL to other like-minded people/businesses).</a:t>
            </a:r>
          </a:p>
        </p:txBody>
      </p:sp>
      <p:sp>
        <p:nvSpPr>
          <p:cNvPr id="6" name="TextBox 6"/>
          <p:cNvSpPr txBox="1"/>
          <p:nvPr/>
        </p:nvSpPr>
        <p:spPr>
          <a:xfrm>
            <a:off x="1028700" y="3632841"/>
            <a:ext cx="2703699"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05.</a:t>
            </a:r>
          </a:p>
        </p:txBody>
      </p:sp>
      <p:sp>
        <p:nvSpPr>
          <p:cNvPr id="7" name="TextBox 7"/>
          <p:cNvSpPr txBox="1"/>
          <p:nvPr/>
        </p:nvSpPr>
        <p:spPr>
          <a:xfrm>
            <a:off x="4554793" y="4741164"/>
            <a:ext cx="3108124"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40 BACK</a:t>
            </a:r>
          </a:p>
          <a:p>
            <a:pPr>
              <a:lnSpc>
                <a:spcPts val="3023"/>
              </a:lnSpc>
            </a:pPr>
            <a:r>
              <a:rPr lang="en-US" sz="2799">
                <a:solidFill>
                  <a:srgbClr val="FFFFFF"/>
                </a:solidFill>
                <a:latin typeface="Blogger Bold"/>
              </a:rPr>
              <a:t>LINKS</a:t>
            </a:r>
          </a:p>
        </p:txBody>
      </p:sp>
      <p:sp>
        <p:nvSpPr>
          <p:cNvPr id="8" name="TextBox 8"/>
          <p:cNvSpPr txBox="1"/>
          <p:nvPr/>
        </p:nvSpPr>
        <p:spPr>
          <a:xfrm>
            <a:off x="4554792" y="5498211"/>
            <a:ext cx="3187441" cy="3926844"/>
          </a:xfrm>
          <a:prstGeom prst="rect">
            <a:avLst/>
          </a:prstGeom>
        </p:spPr>
        <p:txBody>
          <a:bodyPr wrap="square" lIns="0" tIns="0" rIns="0" bIns="0" rtlCol="0" anchor="t">
            <a:spAutoFit/>
          </a:bodyPr>
          <a:lstStyle/>
          <a:p>
            <a:pPr>
              <a:lnSpc>
                <a:spcPts val="2800"/>
              </a:lnSpc>
            </a:pPr>
            <a:r>
              <a:rPr lang="en-US" sz="2000" dirty="0">
                <a:solidFill>
                  <a:srgbClr val="FFFFFF"/>
                </a:solidFill>
                <a:latin typeface="Source Sans Pro"/>
              </a:rPr>
              <a:t>A back-link is a hyperlink pointing to a page on your site. Put in layman's terms: A back-link is a scenario where one page on the internet references a page on your website and includes a clickable link to access that page. For example, this clickable text is a back-link to your website.</a:t>
            </a:r>
          </a:p>
        </p:txBody>
      </p:sp>
      <p:sp>
        <p:nvSpPr>
          <p:cNvPr id="9" name="TextBox 9"/>
          <p:cNvSpPr txBox="1"/>
          <p:nvPr/>
        </p:nvSpPr>
        <p:spPr>
          <a:xfrm>
            <a:off x="4554793" y="3632841"/>
            <a:ext cx="2527441"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06.</a:t>
            </a:r>
          </a:p>
        </p:txBody>
      </p:sp>
      <p:sp>
        <p:nvSpPr>
          <p:cNvPr id="10" name="TextBox 10"/>
          <p:cNvSpPr txBox="1"/>
          <p:nvPr/>
        </p:nvSpPr>
        <p:spPr>
          <a:xfrm>
            <a:off x="8281115" y="4741164"/>
            <a:ext cx="2438201"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10 DIRECTORY SUBMISSION</a:t>
            </a:r>
          </a:p>
        </p:txBody>
      </p:sp>
      <p:sp>
        <p:nvSpPr>
          <p:cNvPr id="11" name="TextBox 11"/>
          <p:cNvSpPr txBox="1"/>
          <p:nvPr/>
        </p:nvSpPr>
        <p:spPr>
          <a:xfrm>
            <a:off x="8281115" y="5498211"/>
            <a:ext cx="2767886" cy="3208699"/>
          </a:xfrm>
          <a:prstGeom prst="rect">
            <a:avLst/>
          </a:prstGeom>
        </p:spPr>
        <p:txBody>
          <a:bodyPr wrap="square" lIns="0" tIns="0" rIns="0" bIns="0" rtlCol="0" anchor="t">
            <a:spAutoFit/>
          </a:bodyPr>
          <a:lstStyle/>
          <a:p>
            <a:pPr>
              <a:lnSpc>
                <a:spcPts val="2800"/>
              </a:lnSpc>
            </a:pPr>
            <a:r>
              <a:rPr lang="en-US" sz="2000" dirty="0">
                <a:solidFill>
                  <a:srgbClr val="FFFFFF"/>
                </a:solidFill>
                <a:latin typeface="Source Sans Pro"/>
              </a:rPr>
              <a:t>Directory submissions, utilizing sites like; </a:t>
            </a:r>
            <a:r>
              <a:rPr lang="en-US" sz="2000" dirty="0" err="1">
                <a:solidFill>
                  <a:srgbClr val="FFFFFF"/>
                </a:solidFill>
                <a:latin typeface="Source Sans Pro"/>
              </a:rPr>
              <a:t>DMOZ.org</a:t>
            </a:r>
            <a:r>
              <a:rPr lang="en-US" sz="2000" dirty="0">
                <a:solidFill>
                  <a:srgbClr val="FFFFFF"/>
                </a:solidFill>
                <a:latin typeface="Source Sans Pro"/>
              </a:rPr>
              <a:t>, Yahoo! Directory and Best of the Web (think of them as the yellow-pages for the web!). Submission of your site to 10 relevant directories every month.</a:t>
            </a:r>
          </a:p>
        </p:txBody>
      </p:sp>
      <p:sp>
        <p:nvSpPr>
          <p:cNvPr id="12" name="TextBox 12"/>
          <p:cNvSpPr txBox="1"/>
          <p:nvPr/>
        </p:nvSpPr>
        <p:spPr>
          <a:xfrm>
            <a:off x="8281115" y="3632841"/>
            <a:ext cx="2255042"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07.</a:t>
            </a:r>
          </a:p>
        </p:txBody>
      </p:sp>
      <p:sp>
        <p:nvSpPr>
          <p:cNvPr id="13" name="TextBox 13"/>
          <p:cNvSpPr txBox="1"/>
          <p:nvPr/>
        </p:nvSpPr>
        <p:spPr>
          <a:xfrm>
            <a:off x="11695756" y="4741164"/>
            <a:ext cx="4282721"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50 </a:t>
            </a:r>
          </a:p>
          <a:p>
            <a:pPr>
              <a:lnSpc>
                <a:spcPts val="3023"/>
              </a:lnSpc>
            </a:pPr>
            <a:r>
              <a:rPr lang="en-US" sz="2799">
                <a:solidFill>
                  <a:srgbClr val="FFFFFF"/>
                </a:solidFill>
                <a:latin typeface="Blogger Bold"/>
              </a:rPr>
              <a:t>KEYWORDS</a:t>
            </a:r>
          </a:p>
        </p:txBody>
      </p:sp>
      <p:sp>
        <p:nvSpPr>
          <p:cNvPr id="14" name="TextBox 14"/>
          <p:cNvSpPr txBox="1"/>
          <p:nvPr/>
        </p:nvSpPr>
        <p:spPr>
          <a:xfrm>
            <a:off x="11695756" y="5498211"/>
            <a:ext cx="6404046" cy="4644990"/>
          </a:xfrm>
          <a:prstGeom prst="rect">
            <a:avLst/>
          </a:prstGeom>
        </p:spPr>
        <p:txBody>
          <a:bodyPr lIns="0" tIns="0" rIns="0" bIns="0" rtlCol="0" anchor="t">
            <a:spAutoFit/>
          </a:bodyPr>
          <a:lstStyle/>
          <a:p>
            <a:pPr>
              <a:lnSpc>
                <a:spcPts val="2800"/>
              </a:lnSpc>
            </a:pPr>
            <a:r>
              <a:rPr lang="en-US" sz="2000" dirty="0">
                <a:solidFill>
                  <a:srgbClr val="FFFFFF"/>
                </a:solidFill>
                <a:latin typeface="Source Sans Pro"/>
              </a:rPr>
              <a:t>We have tools to track down the best relevant keywords trending which can help us improve your brand’s google ranking. This is a part of our research; we do detailed research on your competitors and developed a perfect match for your brand in order to compete with them on Google. We use this keywords to create back-links and also use it in blogs and articles to make sure it’s SEO optimized. We also use it on-page optimization. SEO keywords are the keywords and phrases in your web content that make it possible for people to find your site via search engines. A website that is well optimized for search engines "speaks the same language" as its potential visitor base with keywords for SEO that help connect searchers to your site.</a:t>
            </a:r>
          </a:p>
        </p:txBody>
      </p:sp>
      <p:sp>
        <p:nvSpPr>
          <p:cNvPr id="15" name="TextBox 15"/>
          <p:cNvSpPr txBox="1"/>
          <p:nvPr/>
        </p:nvSpPr>
        <p:spPr>
          <a:xfrm>
            <a:off x="11695756" y="3632841"/>
            <a:ext cx="2583103"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08.</a:t>
            </a:r>
          </a:p>
        </p:txBody>
      </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20219" y="-482340"/>
            <a:ext cx="1867781" cy="2171838"/>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57522" y="-136201"/>
            <a:ext cx="1865066" cy="21718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57674" y="3024740"/>
            <a:ext cx="1111152" cy="277788"/>
          </a:xfrm>
          <a:prstGeom prst="rect">
            <a:avLst/>
          </a:prstGeom>
        </p:spPr>
      </p:pic>
      <p:sp>
        <p:nvSpPr>
          <p:cNvPr id="3" name="TextBox 3"/>
          <p:cNvSpPr txBox="1"/>
          <p:nvPr/>
        </p:nvSpPr>
        <p:spPr>
          <a:xfrm>
            <a:off x="1057674" y="1220678"/>
            <a:ext cx="10544428" cy="1639443"/>
          </a:xfrm>
          <a:prstGeom prst="rect">
            <a:avLst/>
          </a:prstGeom>
        </p:spPr>
        <p:txBody>
          <a:bodyPr lIns="0" tIns="0" rIns="0" bIns="0" rtlCol="0" anchor="t">
            <a:spAutoFit/>
          </a:bodyPr>
          <a:lstStyle/>
          <a:p>
            <a:pPr>
              <a:lnSpc>
                <a:spcPts val="6156"/>
              </a:lnSpc>
            </a:pPr>
            <a:r>
              <a:rPr lang="en-US" sz="5700">
                <a:solidFill>
                  <a:srgbClr val="FFFFFF"/>
                </a:solidFill>
                <a:latin typeface="Blogger Bold"/>
              </a:rPr>
              <a:t>KEY MARKETING TOPICS STRATEGY/PROPOSAL/CAMPAIGN</a:t>
            </a:r>
          </a:p>
        </p:txBody>
      </p:sp>
      <p:sp>
        <p:nvSpPr>
          <p:cNvPr id="4" name="TextBox 4"/>
          <p:cNvSpPr txBox="1"/>
          <p:nvPr/>
        </p:nvSpPr>
        <p:spPr>
          <a:xfrm>
            <a:off x="1028700" y="4741164"/>
            <a:ext cx="3526093" cy="769441"/>
          </a:xfrm>
          <a:prstGeom prst="rect">
            <a:avLst/>
          </a:prstGeom>
        </p:spPr>
        <p:txBody>
          <a:bodyPr lIns="0" tIns="0" rIns="0" bIns="0" rtlCol="0" anchor="t">
            <a:spAutoFit/>
          </a:bodyPr>
          <a:lstStyle/>
          <a:p>
            <a:pPr>
              <a:lnSpc>
                <a:spcPts val="3023"/>
              </a:lnSpc>
            </a:pPr>
            <a:r>
              <a:rPr lang="en-US" sz="2799" dirty="0">
                <a:solidFill>
                  <a:srgbClr val="FFFFFF"/>
                </a:solidFill>
                <a:latin typeface="Blogger Bold"/>
              </a:rPr>
              <a:t>10 BUSINESS</a:t>
            </a:r>
          </a:p>
          <a:p>
            <a:pPr>
              <a:lnSpc>
                <a:spcPts val="3023"/>
              </a:lnSpc>
            </a:pPr>
            <a:r>
              <a:rPr lang="en-US" sz="2799" dirty="0">
                <a:solidFill>
                  <a:srgbClr val="FFFFFF"/>
                </a:solidFill>
                <a:latin typeface="Blogger Bold"/>
              </a:rPr>
              <a:t>PROFILE CREATION</a:t>
            </a:r>
          </a:p>
        </p:txBody>
      </p:sp>
      <p:sp>
        <p:nvSpPr>
          <p:cNvPr id="5" name="TextBox 5"/>
          <p:cNvSpPr txBox="1"/>
          <p:nvPr/>
        </p:nvSpPr>
        <p:spPr>
          <a:xfrm>
            <a:off x="1057675" y="5498211"/>
            <a:ext cx="3057126" cy="2490554"/>
          </a:xfrm>
          <a:prstGeom prst="rect">
            <a:avLst/>
          </a:prstGeom>
        </p:spPr>
        <p:txBody>
          <a:bodyPr wrap="square" lIns="0" tIns="0" rIns="0" bIns="0" rtlCol="0" anchor="t">
            <a:spAutoFit/>
          </a:bodyPr>
          <a:lstStyle/>
          <a:p>
            <a:pPr>
              <a:lnSpc>
                <a:spcPts val="2800"/>
              </a:lnSpc>
            </a:pPr>
            <a:r>
              <a:rPr lang="en-US" sz="2000" dirty="0">
                <a:solidFill>
                  <a:srgbClr val="FFFFFF"/>
                </a:solidFill>
                <a:latin typeface="Source Sans Pro"/>
              </a:rPr>
              <a:t>We'll create your business profile on 10 different sites such as </a:t>
            </a:r>
            <a:r>
              <a:rPr lang="en-US" sz="2000" dirty="0" err="1">
                <a:solidFill>
                  <a:srgbClr val="FFFFFF"/>
                </a:solidFill>
                <a:latin typeface="Source Sans Pro"/>
              </a:rPr>
              <a:t>business.com</a:t>
            </a:r>
            <a:r>
              <a:rPr lang="en-US" sz="2000" dirty="0">
                <a:solidFill>
                  <a:srgbClr val="FFFFFF"/>
                </a:solidFill>
                <a:latin typeface="Source Sans Pro"/>
              </a:rPr>
              <a:t>, </a:t>
            </a:r>
            <a:r>
              <a:rPr lang="en-US" sz="2000" dirty="0" err="1">
                <a:solidFill>
                  <a:srgbClr val="FFFFFF"/>
                </a:solidFill>
                <a:latin typeface="Source Sans Pro"/>
              </a:rPr>
              <a:t>yelp.com</a:t>
            </a:r>
            <a:r>
              <a:rPr lang="en-US" sz="2000" dirty="0">
                <a:solidFill>
                  <a:srgbClr val="FFFFFF"/>
                </a:solidFill>
                <a:latin typeface="Source Sans Pro"/>
              </a:rPr>
              <a:t>, crunch-</a:t>
            </a:r>
            <a:r>
              <a:rPr lang="en-US" sz="2000" dirty="0" err="1">
                <a:solidFill>
                  <a:srgbClr val="FFFFFF"/>
                </a:solidFill>
                <a:latin typeface="Source Sans Pro"/>
              </a:rPr>
              <a:t>base.com</a:t>
            </a:r>
            <a:r>
              <a:rPr lang="en-US" sz="2000" dirty="0">
                <a:solidFill>
                  <a:srgbClr val="FFFFFF"/>
                </a:solidFill>
                <a:latin typeface="Source Sans Pro"/>
              </a:rPr>
              <a:t>, etc. Business Profiles; on sites such as </a:t>
            </a:r>
            <a:r>
              <a:rPr lang="en-US" sz="2000" dirty="0" err="1">
                <a:solidFill>
                  <a:srgbClr val="FFFFFF"/>
                </a:solidFill>
                <a:latin typeface="Source Sans Pro"/>
              </a:rPr>
              <a:t>business.com</a:t>
            </a:r>
            <a:r>
              <a:rPr lang="en-US" sz="2000" dirty="0">
                <a:solidFill>
                  <a:srgbClr val="FFFFFF"/>
                </a:solidFill>
                <a:latin typeface="Source Sans Pro"/>
              </a:rPr>
              <a:t>, Linked-in and Manta.</a:t>
            </a:r>
          </a:p>
        </p:txBody>
      </p:sp>
      <p:sp>
        <p:nvSpPr>
          <p:cNvPr id="6" name="TextBox 6"/>
          <p:cNvSpPr txBox="1"/>
          <p:nvPr/>
        </p:nvSpPr>
        <p:spPr>
          <a:xfrm>
            <a:off x="1028700" y="3632841"/>
            <a:ext cx="2703699"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09.</a:t>
            </a:r>
          </a:p>
        </p:txBody>
      </p:sp>
      <p:sp>
        <p:nvSpPr>
          <p:cNvPr id="7" name="TextBox 7"/>
          <p:cNvSpPr txBox="1"/>
          <p:nvPr/>
        </p:nvSpPr>
        <p:spPr>
          <a:xfrm>
            <a:off x="4674359" y="4723548"/>
            <a:ext cx="4350074" cy="804672"/>
          </a:xfrm>
          <a:prstGeom prst="rect">
            <a:avLst/>
          </a:prstGeom>
        </p:spPr>
        <p:txBody>
          <a:bodyPr lIns="0" tIns="0" rIns="0" bIns="0" rtlCol="0" anchor="t">
            <a:spAutoFit/>
          </a:bodyPr>
          <a:lstStyle/>
          <a:p>
            <a:pPr>
              <a:lnSpc>
                <a:spcPts val="3023"/>
              </a:lnSpc>
            </a:pPr>
            <a:r>
              <a:rPr lang="en-US" sz="2799" dirty="0">
                <a:solidFill>
                  <a:srgbClr val="FFFFFF"/>
                </a:solidFill>
                <a:latin typeface="Blogger Bold"/>
              </a:rPr>
              <a:t>2 VIDEOS ANIMATED, WHITEBOARD, VOICE-OVER</a:t>
            </a:r>
          </a:p>
        </p:txBody>
      </p:sp>
      <p:sp>
        <p:nvSpPr>
          <p:cNvPr id="8" name="TextBox 8"/>
          <p:cNvSpPr txBox="1"/>
          <p:nvPr/>
        </p:nvSpPr>
        <p:spPr>
          <a:xfrm>
            <a:off x="4674359" y="5498211"/>
            <a:ext cx="3782897" cy="695190"/>
          </a:xfrm>
          <a:prstGeom prst="rect">
            <a:avLst/>
          </a:prstGeom>
        </p:spPr>
        <p:txBody>
          <a:bodyPr wrap="square" lIns="0" tIns="0" rIns="0" bIns="0" rtlCol="0" anchor="t">
            <a:spAutoFit/>
          </a:bodyPr>
          <a:lstStyle/>
          <a:p>
            <a:pPr>
              <a:lnSpc>
                <a:spcPts val="2800"/>
              </a:lnSpc>
            </a:pPr>
            <a:r>
              <a:rPr lang="en-US" sz="2000" dirty="0">
                <a:solidFill>
                  <a:srgbClr val="FFFFFF"/>
                </a:solidFill>
                <a:latin typeface="Source Sans Pro"/>
              </a:rPr>
              <a:t>We will create animated videos for social media and your website. </a:t>
            </a:r>
          </a:p>
        </p:txBody>
      </p:sp>
      <p:sp>
        <p:nvSpPr>
          <p:cNvPr id="9" name="TextBox 9"/>
          <p:cNvSpPr txBox="1"/>
          <p:nvPr/>
        </p:nvSpPr>
        <p:spPr>
          <a:xfrm>
            <a:off x="4653215" y="3632841"/>
            <a:ext cx="2527441" cy="1320632"/>
          </a:xfrm>
          <a:prstGeom prst="rect">
            <a:avLst/>
          </a:prstGeom>
        </p:spPr>
        <p:txBody>
          <a:bodyPr lIns="0" tIns="0" rIns="0" bIns="0" rtlCol="0" anchor="t">
            <a:spAutoFit/>
          </a:bodyPr>
          <a:lstStyle/>
          <a:p>
            <a:pPr>
              <a:lnSpc>
                <a:spcPts val="9562"/>
              </a:lnSpc>
            </a:pPr>
            <a:r>
              <a:rPr lang="en-US" sz="8853" dirty="0">
                <a:solidFill>
                  <a:srgbClr val="FFFFFF"/>
                </a:solidFill>
                <a:latin typeface="Blogger Bold"/>
              </a:rPr>
              <a:t>10.</a:t>
            </a:r>
          </a:p>
        </p:txBody>
      </p:sp>
      <p:sp>
        <p:nvSpPr>
          <p:cNvPr id="10" name="TextBox 10"/>
          <p:cNvSpPr txBox="1"/>
          <p:nvPr/>
        </p:nvSpPr>
        <p:spPr>
          <a:xfrm>
            <a:off x="9144000" y="4741164"/>
            <a:ext cx="4430418"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2 WEB 2.0 HOW-TO GUIDES &amp; QUICK RANKING LISTICLES</a:t>
            </a:r>
          </a:p>
        </p:txBody>
      </p:sp>
      <p:sp>
        <p:nvSpPr>
          <p:cNvPr id="11" name="TextBox 11"/>
          <p:cNvSpPr txBox="1"/>
          <p:nvPr/>
        </p:nvSpPr>
        <p:spPr>
          <a:xfrm>
            <a:off x="9144000" y="5498211"/>
            <a:ext cx="4430418" cy="3567772"/>
          </a:xfrm>
          <a:prstGeom prst="rect">
            <a:avLst/>
          </a:prstGeom>
        </p:spPr>
        <p:txBody>
          <a:bodyPr lIns="0" tIns="0" rIns="0" bIns="0" rtlCol="0" anchor="t">
            <a:spAutoFit/>
          </a:bodyPr>
          <a:lstStyle/>
          <a:p>
            <a:pPr>
              <a:lnSpc>
                <a:spcPts val="2800"/>
              </a:lnSpc>
            </a:pPr>
            <a:r>
              <a:rPr lang="en-US" sz="2000" dirty="0">
                <a:solidFill>
                  <a:srgbClr val="FFFFFF"/>
                </a:solidFill>
                <a:latin typeface="Source Sans Pro"/>
              </a:rPr>
              <a:t>A list post and web 2.0 how to guide is an article in a list format. It lists a number of reasons, tips, methods, shortcuts, secrets, types, ways, trends. Next to the info-graphic, it is the most popular post format as per the number of social shares is concerned. This is a supporting way to increase the No. of visits but it plays a vital role to get the brand recognized within states and worldwide.</a:t>
            </a:r>
          </a:p>
        </p:txBody>
      </p:sp>
      <p:sp>
        <p:nvSpPr>
          <p:cNvPr id="12" name="TextBox 12"/>
          <p:cNvSpPr txBox="1"/>
          <p:nvPr/>
        </p:nvSpPr>
        <p:spPr>
          <a:xfrm>
            <a:off x="9144000" y="3632841"/>
            <a:ext cx="2255042"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11.</a:t>
            </a:r>
          </a:p>
        </p:txBody>
      </p:sp>
      <p:sp>
        <p:nvSpPr>
          <p:cNvPr id="13" name="TextBox 13"/>
          <p:cNvSpPr txBox="1"/>
          <p:nvPr/>
        </p:nvSpPr>
        <p:spPr>
          <a:xfrm>
            <a:off x="13834676" y="4723548"/>
            <a:ext cx="4282721" cy="769441"/>
          </a:xfrm>
          <a:prstGeom prst="rect">
            <a:avLst/>
          </a:prstGeom>
        </p:spPr>
        <p:txBody>
          <a:bodyPr lIns="0" tIns="0" rIns="0" bIns="0" rtlCol="0" anchor="t">
            <a:spAutoFit/>
          </a:bodyPr>
          <a:lstStyle/>
          <a:p>
            <a:pPr>
              <a:lnSpc>
                <a:spcPts val="3023"/>
              </a:lnSpc>
            </a:pPr>
            <a:r>
              <a:rPr lang="en-US" sz="2799" dirty="0">
                <a:solidFill>
                  <a:srgbClr val="FFFFFF"/>
                </a:solidFill>
                <a:latin typeface="Blogger Bold"/>
              </a:rPr>
              <a:t>2</a:t>
            </a:r>
          </a:p>
          <a:p>
            <a:pPr>
              <a:lnSpc>
                <a:spcPts val="3023"/>
              </a:lnSpc>
            </a:pPr>
            <a:r>
              <a:rPr lang="en-US" sz="2799" dirty="0">
                <a:solidFill>
                  <a:srgbClr val="FFFFFF"/>
                </a:solidFill>
                <a:latin typeface="Blogger Bold"/>
              </a:rPr>
              <a:t>INFO-GRAPHIC</a:t>
            </a:r>
          </a:p>
        </p:txBody>
      </p:sp>
      <p:sp>
        <p:nvSpPr>
          <p:cNvPr id="14" name="TextBox 14"/>
          <p:cNvSpPr txBox="1"/>
          <p:nvPr/>
        </p:nvSpPr>
        <p:spPr>
          <a:xfrm>
            <a:off x="13834676" y="5498211"/>
            <a:ext cx="3395649" cy="1413336"/>
          </a:xfrm>
          <a:prstGeom prst="rect">
            <a:avLst/>
          </a:prstGeom>
        </p:spPr>
        <p:txBody>
          <a:bodyPr wrap="square" lIns="0" tIns="0" rIns="0" bIns="0" rtlCol="0" anchor="t">
            <a:spAutoFit/>
          </a:bodyPr>
          <a:lstStyle/>
          <a:p>
            <a:pPr>
              <a:lnSpc>
                <a:spcPts val="2800"/>
              </a:lnSpc>
            </a:pPr>
            <a:r>
              <a:rPr lang="en-US" sz="2000" dirty="0">
                <a:solidFill>
                  <a:srgbClr val="FFFFFF"/>
                </a:solidFill>
                <a:latin typeface="Source Sans Pro"/>
              </a:rPr>
              <a:t>We'll develop 1 well-researched and attractive info-graphic and promote it through various channels.</a:t>
            </a:r>
          </a:p>
        </p:txBody>
      </p:sp>
      <p:sp>
        <p:nvSpPr>
          <p:cNvPr id="15" name="TextBox 15"/>
          <p:cNvSpPr txBox="1"/>
          <p:nvPr/>
        </p:nvSpPr>
        <p:spPr>
          <a:xfrm>
            <a:off x="13834676" y="3632841"/>
            <a:ext cx="2583103"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12.</a:t>
            </a:r>
          </a:p>
        </p:txBody>
      </p:sp>
      <p:pic>
        <p:nvPicPr>
          <p:cNvPr id="16"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420219" y="-482340"/>
            <a:ext cx="1867781" cy="2171838"/>
          </a:xfrm>
          <a:prstGeom prst="rect">
            <a:avLst/>
          </a:prstGeom>
        </p:spPr>
      </p:pic>
      <p:pic>
        <p:nvPicPr>
          <p:cNvPr id="17"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157522" y="-136201"/>
            <a:ext cx="1865066" cy="21718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7674" y="3024740"/>
            <a:ext cx="1111152" cy="277788"/>
          </a:xfrm>
          <a:prstGeom prst="rect">
            <a:avLst/>
          </a:prstGeom>
        </p:spPr>
      </p:pic>
      <p:sp>
        <p:nvSpPr>
          <p:cNvPr id="3" name="TextBox 3"/>
          <p:cNvSpPr txBox="1"/>
          <p:nvPr/>
        </p:nvSpPr>
        <p:spPr>
          <a:xfrm>
            <a:off x="1057674" y="1220678"/>
            <a:ext cx="10544428" cy="1639443"/>
          </a:xfrm>
          <a:prstGeom prst="rect">
            <a:avLst/>
          </a:prstGeom>
        </p:spPr>
        <p:txBody>
          <a:bodyPr lIns="0" tIns="0" rIns="0" bIns="0" rtlCol="0" anchor="t">
            <a:spAutoFit/>
          </a:bodyPr>
          <a:lstStyle/>
          <a:p>
            <a:pPr>
              <a:lnSpc>
                <a:spcPts val="6156"/>
              </a:lnSpc>
            </a:pPr>
            <a:r>
              <a:rPr lang="en-US" sz="5700">
                <a:solidFill>
                  <a:srgbClr val="FFFFFF"/>
                </a:solidFill>
                <a:latin typeface="Blogger Bold"/>
              </a:rPr>
              <a:t>KEY MARKETING TOPICS STRATEGY/PROPOSAL/CAMPAIGN</a:t>
            </a:r>
          </a:p>
        </p:txBody>
      </p:sp>
      <p:sp>
        <p:nvSpPr>
          <p:cNvPr id="4" name="TextBox 4"/>
          <p:cNvSpPr txBox="1"/>
          <p:nvPr/>
        </p:nvSpPr>
        <p:spPr>
          <a:xfrm>
            <a:off x="1028700" y="4741164"/>
            <a:ext cx="3320737"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16 POSTS ON FB, INSTA AND TWITTER</a:t>
            </a:r>
          </a:p>
        </p:txBody>
      </p:sp>
      <p:sp>
        <p:nvSpPr>
          <p:cNvPr id="5" name="TextBox 5"/>
          <p:cNvSpPr txBox="1"/>
          <p:nvPr/>
        </p:nvSpPr>
        <p:spPr>
          <a:xfrm>
            <a:off x="1057674" y="5498211"/>
            <a:ext cx="3080866" cy="2849626"/>
          </a:xfrm>
          <a:prstGeom prst="rect">
            <a:avLst/>
          </a:prstGeom>
        </p:spPr>
        <p:txBody>
          <a:bodyPr lIns="0" tIns="0" rIns="0" bIns="0" rtlCol="0" anchor="t">
            <a:spAutoFit/>
          </a:bodyPr>
          <a:lstStyle/>
          <a:p>
            <a:pPr>
              <a:lnSpc>
                <a:spcPts val="2800"/>
              </a:lnSpc>
            </a:pPr>
            <a:r>
              <a:rPr lang="en-US" sz="2000" dirty="0">
                <a:solidFill>
                  <a:srgbClr val="FFFFFF"/>
                </a:solidFill>
                <a:latin typeface="Source Sans Pro"/>
              </a:rPr>
              <a:t>We will write, create and develop post content, caption content for your brand and put it on your social media business accounts to support your brand’s online presence and reputation.</a:t>
            </a:r>
          </a:p>
        </p:txBody>
      </p:sp>
      <p:sp>
        <p:nvSpPr>
          <p:cNvPr id="6" name="TextBox 6"/>
          <p:cNvSpPr txBox="1"/>
          <p:nvPr/>
        </p:nvSpPr>
        <p:spPr>
          <a:xfrm>
            <a:off x="1028700" y="3632841"/>
            <a:ext cx="2703699"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13.</a:t>
            </a:r>
          </a:p>
        </p:txBody>
      </p:sp>
      <p:sp>
        <p:nvSpPr>
          <p:cNvPr id="7" name="TextBox 7"/>
          <p:cNvSpPr txBox="1"/>
          <p:nvPr/>
        </p:nvSpPr>
        <p:spPr>
          <a:xfrm>
            <a:off x="4855270" y="4741164"/>
            <a:ext cx="4350074"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WEB CONTENT OPTIMIZATION</a:t>
            </a:r>
          </a:p>
        </p:txBody>
      </p:sp>
      <p:sp>
        <p:nvSpPr>
          <p:cNvPr id="8" name="TextBox 8"/>
          <p:cNvSpPr txBox="1"/>
          <p:nvPr/>
        </p:nvSpPr>
        <p:spPr>
          <a:xfrm>
            <a:off x="4855270" y="5498211"/>
            <a:ext cx="3572000" cy="3926844"/>
          </a:xfrm>
          <a:prstGeom prst="rect">
            <a:avLst/>
          </a:prstGeom>
        </p:spPr>
        <p:txBody>
          <a:bodyPr wrap="square" lIns="0" tIns="0" rIns="0" bIns="0" rtlCol="0" anchor="t">
            <a:spAutoFit/>
          </a:bodyPr>
          <a:lstStyle/>
          <a:p>
            <a:pPr>
              <a:lnSpc>
                <a:spcPts val="2800"/>
              </a:lnSpc>
            </a:pPr>
            <a:r>
              <a:rPr lang="en-US" sz="2000" dirty="0">
                <a:solidFill>
                  <a:srgbClr val="FFFFFF"/>
                </a:solidFill>
                <a:latin typeface="Source Sans Pro"/>
              </a:rPr>
              <a:t>Web Content Optimization is a process in which a web-page and its content are optimized to become more attractive, useful and actionable to users. The processes typically include fixes and improvements on technical performance (ex: page speed) and content copy for it to perform and rank better on search engines.</a:t>
            </a:r>
          </a:p>
        </p:txBody>
      </p:sp>
      <p:sp>
        <p:nvSpPr>
          <p:cNvPr id="9" name="TextBox 9"/>
          <p:cNvSpPr txBox="1"/>
          <p:nvPr/>
        </p:nvSpPr>
        <p:spPr>
          <a:xfrm>
            <a:off x="4855270" y="3632841"/>
            <a:ext cx="2527441"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14.</a:t>
            </a:r>
          </a:p>
        </p:txBody>
      </p:sp>
      <p:sp>
        <p:nvSpPr>
          <p:cNvPr id="10" name="TextBox 10"/>
          <p:cNvSpPr txBox="1"/>
          <p:nvPr/>
        </p:nvSpPr>
        <p:spPr>
          <a:xfrm>
            <a:off x="9144000" y="4741164"/>
            <a:ext cx="4430418"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KEYWORD</a:t>
            </a:r>
          </a:p>
          <a:p>
            <a:pPr>
              <a:lnSpc>
                <a:spcPts val="3023"/>
              </a:lnSpc>
            </a:pPr>
            <a:r>
              <a:rPr lang="en-US" sz="2799">
                <a:solidFill>
                  <a:srgbClr val="FFFFFF"/>
                </a:solidFill>
                <a:latin typeface="Blogger Bold"/>
              </a:rPr>
              <a:t>OPTIMIZATION</a:t>
            </a:r>
          </a:p>
        </p:txBody>
      </p:sp>
      <p:sp>
        <p:nvSpPr>
          <p:cNvPr id="11" name="TextBox 11"/>
          <p:cNvSpPr txBox="1"/>
          <p:nvPr/>
        </p:nvSpPr>
        <p:spPr>
          <a:xfrm>
            <a:off x="9144000" y="5498211"/>
            <a:ext cx="3165036" cy="3873500"/>
          </a:xfrm>
          <a:prstGeom prst="rect">
            <a:avLst/>
          </a:prstGeom>
        </p:spPr>
        <p:txBody>
          <a:bodyPr lIns="0" tIns="0" rIns="0" bIns="0" rtlCol="0" anchor="t">
            <a:spAutoFit/>
          </a:bodyPr>
          <a:lstStyle/>
          <a:p>
            <a:pPr>
              <a:lnSpc>
                <a:spcPts val="2800"/>
              </a:lnSpc>
            </a:pPr>
            <a:r>
              <a:rPr lang="en-US" sz="2000">
                <a:solidFill>
                  <a:srgbClr val="FFFFFF"/>
                </a:solidFill>
                <a:latin typeface="Source Sans Pro"/>
              </a:rPr>
              <a:t>Keyword optimization helps you constantly update your database with new keywords that will lead to increases in traffic, leads and sales. Keyword optimization is a process that can help a business target qualified leads and drive them from search engine results to its website.</a:t>
            </a:r>
          </a:p>
        </p:txBody>
      </p:sp>
      <p:sp>
        <p:nvSpPr>
          <p:cNvPr id="12" name="TextBox 12"/>
          <p:cNvSpPr txBox="1"/>
          <p:nvPr/>
        </p:nvSpPr>
        <p:spPr>
          <a:xfrm>
            <a:off x="9144000" y="3632841"/>
            <a:ext cx="2255042"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15.</a:t>
            </a:r>
          </a:p>
        </p:txBody>
      </p:sp>
      <p:sp>
        <p:nvSpPr>
          <p:cNvPr id="13" name="TextBox 13"/>
          <p:cNvSpPr txBox="1"/>
          <p:nvPr/>
        </p:nvSpPr>
        <p:spPr>
          <a:xfrm>
            <a:off x="12803624" y="4741164"/>
            <a:ext cx="4282721"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LANDING PAGE CREATION AND OPTIMIZATION</a:t>
            </a:r>
          </a:p>
        </p:txBody>
      </p:sp>
      <p:sp>
        <p:nvSpPr>
          <p:cNvPr id="14" name="TextBox 14"/>
          <p:cNvSpPr txBox="1"/>
          <p:nvPr/>
        </p:nvSpPr>
        <p:spPr>
          <a:xfrm>
            <a:off x="12803624" y="5498211"/>
            <a:ext cx="5218964" cy="4578350"/>
          </a:xfrm>
          <a:prstGeom prst="rect">
            <a:avLst/>
          </a:prstGeom>
        </p:spPr>
        <p:txBody>
          <a:bodyPr lIns="0" tIns="0" rIns="0" bIns="0" rtlCol="0" anchor="t">
            <a:spAutoFit/>
          </a:bodyPr>
          <a:lstStyle/>
          <a:p>
            <a:pPr>
              <a:lnSpc>
                <a:spcPts val="2800"/>
              </a:lnSpc>
            </a:pPr>
            <a:r>
              <a:rPr lang="en-US" sz="2000" dirty="0">
                <a:solidFill>
                  <a:srgbClr val="FFFFFF"/>
                </a:solidFill>
                <a:latin typeface="Source Sans Pro"/>
              </a:rPr>
              <a:t>A landing page is a page on your website where you can offer a resource from your business in exchange for a visitor's contact information. Marketers can capture this contact information using a lead-capture form, where visitors can enter details like their name, email address, and job title. Landing page optimization (LPO) is the process of improving elements on a website to increase conversions. Landing page optimization is a subset of conversion rate optimization (CRO) and involves using methods such as A/B testing to improve the conversion goals of a given landing page.</a:t>
            </a:r>
          </a:p>
        </p:txBody>
      </p:sp>
      <p:sp>
        <p:nvSpPr>
          <p:cNvPr id="15" name="TextBox 15"/>
          <p:cNvSpPr txBox="1"/>
          <p:nvPr/>
        </p:nvSpPr>
        <p:spPr>
          <a:xfrm>
            <a:off x="12803624" y="3632841"/>
            <a:ext cx="2583103"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16.</a:t>
            </a:r>
          </a:p>
        </p:txBody>
      </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20219" y="-482340"/>
            <a:ext cx="1867781" cy="2171838"/>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57522" y="-136201"/>
            <a:ext cx="1865066" cy="21718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7674" y="3024740"/>
            <a:ext cx="1111152" cy="277788"/>
          </a:xfrm>
          <a:prstGeom prst="rect">
            <a:avLst/>
          </a:prstGeom>
        </p:spPr>
      </p:pic>
      <p:sp>
        <p:nvSpPr>
          <p:cNvPr id="3" name="TextBox 3"/>
          <p:cNvSpPr txBox="1"/>
          <p:nvPr/>
        </p:nvSpPr>
        <p:spPr>
          <a:xfrm>
            <a:off x="1057674" y="1220678"/>
            <a:ext cx="10544428" cy="1639443"/>
          </a:xfrm>
          <a:prstGeom prst="rect">
            <a:avLst/>
          </a:prstGeom>
        </p:spPr>
        <p:txBody>
          <a:bodyPr lIns="0" tIns="0" rIns="0" bIns="0" rtlCol="0" anchor="t">
            <a:spAutoFit/>
          </a:bodyPr>
          <a:lstStyle/>
          <a:p>
            <a:pPr>
              <a:lnSpc>
                <a:spcPts val="6156"/>
              </a:lnSpc>
            </a:pPr>
            <a:r>
              <a:rPr lang="en-US" sz="5700">
                <a:solidFill>
                  <a:srgbClr val="FFFFFF"/>
                </a:solidFill>
                <a:latin typeface="Blogger Bold"/>
              </a:rPr>
              <a:t>KEY MARKETING TOPICS STRATEGY/PROPOSAL/CAMPAIGN</a:t>
            </a:r>
          </a:p>
        </p:txBody>
      </p:sp>
      <p:sp>
        <p:nvSpPr>
          <p:cNvPr id="4" name="TextBox 4"/>
          <p:cNvSpPr txBox="1"/>
          <p:nvPr/>
        </p:nvSpPr>
        <p:spPr>
          <a:xfrm>
            <a:off x="1028700" y="4741164"/>
            <a:ext cx="3526093"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CALL TO</a:t>
            </a:r>
          </a:p>
          <a:p>
            <a:pPr>
              <a:lnSpc>
                <a:spcPts val="3023"/>
              </a:lnSpc>
            </a:pPr>
            <a:r>
              <a:rPr lang="en-US" sz="2799">
                <a:solidFill>
                  <a:srgbClr val="FFFFFF"/>
                </a:solidFill>
                <a:latin typeface="Blogger Bold"/>
              </a:rPr>
              <a:t>ACTIONS</a:t>
            </a:r>
          </a:p>
        </p:txBody>
      </p:sp>
      <p:sp>
        <p:nvSpPr>
          <p:cNvPr id="5" name="TextBox 5"/>
          <p:cNvSpPr txBox="1"/>
          <p:nvPr/>
        </p:nvSpPr>
        <p:spPr>
          <a:xfrm>
            <a:off x="1057674" y="5498211"/>
            <a:ext cx="3151165" cy="1758950"/>
          </a:xfrm>
          <a:prstGeom prst="rect">
            <a:avLst/>
          </a:prstGeom>
        </p:spPr>
        <p:txBody>
          <a:bodyPr lIns="0" tIns="0" rIns="0" bIns="0" rtlCol="0" anchor="t">
            <a:spAutoFit/>
          </a:bodyPr>
          <a:lstStyle/>
          <a:p>
            <a:pPr>
              <a:lnSpc>
                <a:spcPts val="2800"/>
              </a:lnSpc>
            </a:pPr>
            <a:r>
              <a:rPr lang="en-US" sz="2000">
                <a:solidFill>
                  <a:srgbClr val="FFFFFF"/>
                </a:solidFill>
                <a:latin typeface="Source Sans Pro"/>
              </a:rPr>
              <a:t>Classified ads; on sites like kijiji, gumtree, craigslist etc (we take an excerpt from your site and turn it into an online ad).</a:t>
            </a:r>
          </a:p>
        </p:txBody>
      </p:sp>
      <p:sp>
        <p:nvSpPr>
          <p:cNvPr id="6" name="TextBox 6"/>
          <p:cNvSpPr txBox="1"/>
          <p:nvPr/>
        </p:nvSpPr>
        <p:spPr>
          <a:xfrm>
            <a:off x="1028700" y="3632841"/>
            <a:ext cx="2703699"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17.</a:t>
            </a:r>
          </a:p>
        </p:txBody>
      </p:sp>
      <p:sp>
        <p:nvSpPr>
          <p:cNvPr id="7" name="TextBox 7"/>
          <p:cNvSpPr txBox="1"/>
          <p:nvPr/>
        </p:nvSpPr>
        <p:spPr>
          <a:xfrm>
            <a:off x="4855270" y="4741164"/>
            <a:ext cx="4350074"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SITE SPEED</a:t>
            </a:r>
          </a:p>
          <a:p>
            <a:pPr>
              <a:lnSpc>
                <a:spcPts val="3023"/>
              </a:lnSpc>
            </a:pPr>
            <a:r>
              <a:rPr lang="en-US" sz="2799">
                <a:solidFill>
                  <a:srgbClr val="FFFFFF"/>
                </a:solidFill>
                <a:latin typeface="Blogger Bold"/>
              </a:rPr>
              <a:t>OPTIMIZATION</a:t>
            </a:r>
          </a:p>
        </p:txBody>
      </p:sp>
      <p:sp>
        <p:nvSpPr>
          <p:cNvPr id="8" name="TextBox 8"/>
          <p:cNvSpPr txBox="1"/>
          <p:nvPr/>
        </p:nvSpPr>
        <p:spPr>
          <a:xfrm>
            <a:off x="4855270" y="5498211"/>
            <a:ext cx="3521934" cy="3168650"/>
          </a:xfrm>
          <a:prstGeom prst="rect">
            <a:avLst/>
          </a:prstGeom>
        </p:spPr>
        <p:txBody>
          <a:bodyPr lIns="0" tIns="0" rIns="0" bIns="0" rtlCol="0" anchor="t">
            <a:spAutoFit/>
          </a:bodyPr>
          <a:lstStyle/>
          <a:p>
            <a:pPr>
              <a:lnSpc>
                <a:spcPts val="2800"/>
              </a:lnSpc>
            </a:pPr>
            <a:r>
              <a:rPr lang="en-US" sz="2000" dirty="0">
                <a:solidFill>
                  <a:srgbClr val="FFFFFF"/>
                </a:solidFill>
                <a:latin typeface="Arimo"/>
              </a:rPr>
              <a:t>The speed of your site dramatically impacts your site's SEO (search engine optimization) and bounce rate. Bounce rates are calculated as the number of single-page sessions of zero-second duration divided by the total number of page sessions on your website.</a:t>
            </a:r>
          </a:p>
        </p:txBody>
      </p:sp>
      <p:sp>
        <p:nvSpPr>
          <p:cNvPr id="9" name="TextBox 9"/>
          <p:cNvSpPr txBox="1"/>
          <p:nvPr/>
        </p:nvSpPr>
        <p:spPr>
          <a:xfrm>
            <a:off x="4855270" y="3632841"/>
            <a:ext cx="2527441"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18.</a:t>
            </a:r>
          </a:p>
        </p:txBody>
      </p:sp>
      <p:sp>
        <p:nvSpPr>
          <p:cNvPr id="10" name="TextBox 10"/>
          <p:cNvSpPr txBox="1"/>
          <p:nvPr/>
        </p:nvSpPr>
        <p:spPr>
          <a:xfrm>
            <a:off x="9144000" y="4741164"/>
            <a:ext cx="4430418"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ANCHOR TEXT</a:t>
            </a:r>
          </a:p>
          <a:p>
            <a:pPr>
              <a:lnSpc>
                <a:spcPts val="3023"/>
              </a:lnSpc>
            </a:pPr>
            <a:r>
              <a:rPr lang="en-US" sz="2799">
                <a:solidFill>
                  <a:srgbClr val="FFFFFF"/>
                </a:solidFill>
                <a:latin typeface="Blogger Bold"/>
              </a:rPr>
              <a:t>OPTIMIZATION</a:t>
            </a:r>
          </a:p>
        </p:txBody>
      </p:sp>
      <p:sp>
        <p:nvSpPr>
          <p:cNvPr id="11" name="TextBox 11"/>
          <p:cNvSpPr txBox="1"/>
          <p:nvPr/>
        </p:nvSpPr>
        <p:spPr>
          <a:xfrm>
            <a:off x="9144000" y="5498211"/>
            <a:ext cx="3821160" cy="3168650"/>
          </a:xfrm>
          <a:prstGeom prst="rect">
            <a:avLst/>
          </a:prstGeom>
        </p:spPr>
        <p:txBody>
          <a:bodyPr lIns="0" tIns="0" rIns="0" bIns="0" rtlCol="0" anchor="t">
            <a:spAutoFit/>
          </a:bodyPr>
          <a:lstStyle/>
          <a:p>
            <a:pPr>
              <a:lnSpc>
                <a:spcPts val="2800"/>
              </a:lnSpc>
            </a:pPr>
            <a:r>
              <a:rPr lang="en-US" sz="2000" dirty="0">
                <a:solidFill>
                  <a:srgbClr val="FFFFFF"/>
                </a:solidFill>
                <a:latin typeface="Arimo"/>
              </a:rPr>
              <a:t>Anchor text is the clickable text in a hyperlink. SEO best practices dictate that anchor text be relevant to the page you're linking to, rather than generic text. The words contained in the anchor text help determine the ranking that the page will receive by search engines such as Google or Yahoo, and Bing.</a:t>
            </a:r>
          </a:p>
        </p:txBody>
      </p:sp>
      <p:sp>
        <p:nvSpPr>
          <p:cNvPr id="12" name="TextBox 12"/>
          <p:cNvSpPr txBox="1"/>
          <p:nvPr/>
        </p:nvSpPr>
        <p:spPr>
          <a:xfrm>
            <a:off x="9144000" y="3632841"/>
            <a:ext cx="2255042"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19.</a:t>
            </a:r>
          </a:p>
        </p:txBody>
      </p:sp>
      <p:sp>
        <p:nvSpPr>
          <p:cNvPr id="13" name="TextBox 13"/>
          <p:cNvSpPr txBox="1"/>
          <p:nvPr/>
        </p:nvSpPr>
        <p:spPr>
          <a:xfrm>
            <a:off x="13837116" y="4741164"/>
            <a:ext cx="4282721" cy="804672"/>
          </a:xfrm>
          <a:prstGeom prst="rect">
            <a:avLst/>
          </a:prstGeom>
        </p:spPr>
        <p:txBody>
          <a:bodyPr lIns="0" tIns="0" rIns="0" bIns="0" rtlCol="0" anchor="t">
            <a:spAutoFit/>
          </a:bodyPr>
          <a:lstStyle/>
          <a:p>
            <a:pPr>
              <a:lnSpc>
                <a:spcPts val="3023"/>
              </a:lnSpc>
            </a:pPr>
            <a:r>
              <a:rPr lang="en-US" sz="2799" dirty="0">
                <a:solidFill>
                  <a:srgbClr val="FFFFFF"/>
                </a:solidFill>
                <a:latin typeface="Blogger Bold"/>
              </a:rPr>
              <a:t>IMAGE</a:t>
            </a:r>
          </a:p>
          <a:p>
            <a:pPr>
              <a:lnSpc>
                <a:spcPts val="3023"/>
              </a:lnSpc>
            </a:pPr>
            <a:r>
              <a:rPr lang="en-US" sz="2799" dirty="0">
                <a:solidFill>
                  <a:srgbClr val="FFFFFF"/>
                </a:solidFill>
                <a:latin typeface="Blogger Bold"/>
              </a:rPr>
              <a:t>OPTIMIZATION</a:t>
            </a:r>
          </a:p>
        </p:txBody>
      </p:sp>
      <p:sp>
        <p:nvSpPr>
          <p:cNvPr id="14" name="TextBox 14"/>
          <p:cNvSpPr txBox="1"/>
          <p:nvPr/>
        </p:nvSpPr>
        <p:spPr>
          <a:xfrm>
            <a:off x="13834676" y="5498211"/>
            <a:ext cx="3672385" cy="3200300"/>
          </a:xfrm>
          <a:prstGeom prst="rect">
            <a:avLst/>
          </a:prstGeom>
        </p:spPr>
        <p:txBody>
          <a:bodyPr lIns="0" tIns="0" rIns="0" bIns="0" rtlCol="0" anchor="t">
            <a:spAutoFit/>
          </a:bodyPr>
          <a:lstStyle/>
          <a:p>
            <a:pPr>
              <a:lnSpc>
                <a:spcPts val="2800"/>
              </a:lnSpc>
            </a:pPr>
            <a:r>
              <a:rPr lang="en-US" sz="2000" dirty="0">
                <a:solidFill>
                  <a:srgbClr val="FFFFFF"/>
                </a:solidFill>
                <a:latin typeface="Arimo"/>
              </a:rPr>
              <a:t>Image optimization is creating and delivering high-quality images in the ideal format, size, and resolution to increase user engagement. It also involves accurately labeling images so search engine crawlers can read them and understand page context.</a:t>
            </a:r>
          </a:p>
        </p:txBody>
      </p:sp>
      <p:sp>
        <p:nvSpPr>
          <p:cNvPr id="15" name="TextBox 15"/>
          <p:cNvSpPr txBox="1"/>
          <p:nvPr/>
        </p:nvSpPr>
        <p:spPr>
          <a:xfrm>
            <a:off x="13834676" y="3632841"/>
            <a:ext cx="2583103"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20.</a:t>
            </a:r>
          </a:p>
        </p:txBody>
      </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20219" y="-482340"/>
            <a:ext cx="1867781" cy="2171838"/>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57522" y="-136201"/>
            <a:ext cx="1865066" cy="21718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01262" y="3001307"/>
            <a:ext cx="1111152" cy="277788"/>
          </a:xfrm>
          <a:prstGeom prst="rect">
            <a:avLst/>
          </a:prstGeom>
        </p:spPr>
      </p:pic>
      <p:sp>
        <p:nvSpPr>
          <p:cNvPr id="3" name="TextBox 3"/>
          <p:cNvSpPr txBox="1"/>
          <p:nvPr/>
        </p:nvSpPr>
        <p:spPr>
          <a:xfrm>
            <a:off x="1901262" y="1220678"/>
            <a:ext cx="10544428" cy="1639443"/>
          </a:xfrm>
          <a:prstGeom prst="rect">
            <a:avLst/>
          </a:prstGeom>
        </p:spPr>
        <p:txBody>
          <a:bodyPr lIns="0" tIns="0" rIns="0" bIns="0" rtlCol="0" anchor="t">
            <a:spAutoFit/>
          </a:bodyPr>
          <a:lstStyle/>
          <a:p>
            <a:pPr>
              <a:lnSpc>
                <a:spcPts val="6156"/>
              </a:lnSpc>
            </a:pPr>
            <a:r>
              <a:rPr lang="en-US" sz="5700">
                <a:solidFill>
                  <a:srgbClr val="FFFFFF"/>
                </a:solidFill>
                <a:latin typeface="Blogger Bold"/>
              </a:rPr>
              <a:t>KEY MARKETING TOPICS STRATEGY/PROPOSAL/CAMPAIGN</a:t>
            </a:r>
          </a:p>
        </p:txBody>
      </p:sp>
      <p:sp>
        <p:nvSpPr>
          <p:cNvPr id="4" name="TextBox 4"/>
          <p:cNvSpPr txBox="1"/>
          <p:nvPr/>
        </p:nvSpPr>
        <p:spPr>
          <a:xfrm>
            <a:off x="1901262" y="4741164"/>
            <a:ext cx="3526093"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MOBILE</a:t>
            </a:r>
          </a:p>
          <a:p>
            <a:pPr>
              <a:lnSpc>
                <a:spcPts val="3023"/>
              </a:lnSpc>
            </a:pPr>
            <a:r>
              <a:rPr lang="en-US" sz="2799">
                <a:solidFill>
                  <a:srgbClr val="FFFFFF"/>
                </a:solidFill>
                <a:latin typeface="Blogger Bold"/>
              </a:rPr>
              <a:t>OPTIMIZATION</a:t>
            </a:r>
          </a:p>
        </p:txBody>
      </p:sp>
      <p:sp>
        <p:nvSpPr>
          <p:cNvPr id="5" name="TextBox 5"/>
          <p:cNvSpPr txBox="1"/>
          <p:nvPr/>
        </p:nvSpPr>
        <p:spPr>
          <a:xfrm>
            <a:off x="1901262" y="5498211"/>
            <a:ext cx="3924454" cy="2816225"/>
          </a:xfrm>
          <a:prstGeom prst="rect">
            <a:avLst/>
          </a:prstGeom>
        </p:spPr>
        <p:txBody>
          <a:bodyPr lIns="0" tIns="0" rIns="0" bIns="0" rtlCol="0" anchor="t">
            <a:spAutoFit/>
          </a:bodyPr>
          <a:lstStyle/>
          <a:p>
            <a:pPr>
              <a:lnSpc>
                <a:spcPts val="2800"/>
              </a:lnSpc>
            </a:pPr>
            <a:r>
              <a:rPr lang="en-US" sz="2000">
                <a:solidFill>
                  <a:srgbClr val="FFFFFF"/>
                </a:solidFill>
                <a:latin typeface="Arimo"/>
              </a:rPr>
              <a:t>Mobile optimization is adjusting your website content to ensure that visitors who access the site from mobile devices have an experience customized to their device. Optimized content understands the mobile user. It easily adjusts to fit on smaller screens.</a:t>
            </a:r>
          </a:p>
        </p:txBody>
      </p:sp>
      <p:sp>
        <p:nvSpPr>
          <p:cNvPr id="6" name="TextBox 6"/>
          <p:cNvSpPr txBox="1"/>
          <p:nvPr/>
        </p:nvSpPr>
        <p:spPr>
          <a:xfrm>
            <a:off x="1901262" y="3561587"/>
            <a:ext cx="2703699"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21.</a:t>
            </a:r>
          </a:p>
        </p:txBody>
      </p:sp>
      <p:sp>
        <p:nvSpPr>
          <p:cNvPr id="7" name="TextBox 7"/>
          <p:cNvSpPr txBox="1"/>
          <p:nvPr/>
        </p:nvSpPr>
        <p:spPr>
          <a:xfrm>
            <a:off x="7006707" y="4741164"/>
            <a:ext cx="4350074"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COMPETITOR</a:t>
            </a:r>
          </a:p>
          <a:p>
            <a:pPr>
              <a:lnSpc>
                <a:spcPts val="3023"/>
              </a:lnSpc>
            </a:pPr>
            <a:r>
              <a:rPr lang="en-US" sz="2799">
                <a:solidFill>
                  <a:srgbClr val="FFFFFF"/>
                </a:solidFill>
                <a:latin typeface="Blogger Bold"/>
              </a:rPr>
              <a:t>ANALYSIS</a:t>
            </a:r>
          </a:p>
        </p:txBody>
      </p:sp>
      <p:sp>
        <p:nvSpPr>
          <p:cNvPr id="8" name="TextBox 8"/>
          <p:cNvSpPr txBox="1"/>
          <p:nvPr/>
        </p:nvSpPr>
        <p:spPr>
          <a:xfrm>
            <a:off x="7006707" y="5498211"/>
            <a:ext cx="4014027" cy="2816225"/>
          </a:xfrm>
          <a:prstGeom prst="rect">
            <a:avLst/>
          </a:prstGeom>
        </p:spPr>
        <p:txBody>
          <a:bodyPr lIns="0" tIns="0" rIns="0" bIns="0" rtlCol="0" anchor="t">
            <a:spAutoFit/>
          </a:bodyPr>
          <a:lstStyle/>
          <a:p>
            <a:pPr>
              <a:lnSpc>
                <a:spcPts val="2800"/>
              </a:lnSpc>
            </a:pPr>
            <a:r>
              <a:rPr lang="en-US" sz="2000">
                <a:solidFill>
                  <a:srgbClr val="FFFFFF"/>
                </a:solidFill>
                <a:latin typeface="Arimo"/>
              </a:rPr>
              <a:t>The purpose of a competitor analysis is to understand your competitors' strengths and weaknesses compared to your own and find a gap in the market. Competitor analysis is critical because: It will help you recognize how you can enhance your digital marketing strategy.</a:t>
            </a:r>
          </a:p>
        </p:txBody>
      </p:sp>
      <p:sp>
        <p:nvSpPr>
          <p:cNvPr id="9" name="TextBox 9"/>
          <p:cNvSpPr txBox="1"/>
          <p:nvPr/>
        </p:nvSpPr>
        <p:spPr>
          <a:xfrm>
            <a:off x="7006707" y="3561587"/>
            <a:ext cx="2527441"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22.</a:t>
            </a:r>
          </a:p>
        </p:txBody>
      </p:sp>
      <p:sp>
        <p:nvSpPr>
          <p:cNvPr id="10" name="TextBox 10"/>
          <p:cNvSpPr txBox="1"/>
          <p:nvPr/>
        </p:nvSpPr>
        <p:spPr>
          <a:xfrm>
            <a:off x="11962474" y="4741164"/>
            <a:ext cx="4430418"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WEEKLY - MONTHLY PROGRESS REPORT</a:t>
            </a:r>
          </a:p>
        </p:txBody>
      </p:sp>
      <p:sp>
        <p:nvSpPr>
          <p:cNvPr id="11" name="TextBox 11"/>
          <p:cNvSpPr txBox="1"/>
          <p:nvPr/>
        </p:nvSpPr>
        <p:spPr>
          <a:xfrm>
            <a:off x="11962474" y="5498211"/>
            <a:ext cx="3821160" cy="2816225"/>
          </a:xfrm>
          <a:prstGeom prst="rect">
            <a:avLst/>
          </a:prstGeom>
        </p:spPr>
        <p:txBody>
          <a:bodyPr lIns="0" tIns="0" rIns="0" bIns="0" rtlCol="0" anchor="t">
            <a:spAutoFit/>
          </a:bodyPr>
          <a:lstStyle/>
          <a:p>
            <a:pPr>
              <a:lnSpc>
                <a:spcPts val="2800"/>
              </a:lnSpc>
            </a:pPr>
            <a:r>
              <a:rPr lang="en-US" sz="2000">
                <a:solidFill>
                  <a:srgbClr val="FFFFFF"/>
                </a:solidFill>
                <a:latin typeface="Arimo"/>
              </a:rPr>
              <a:t>A weekly and monthly SEO report helps you keep track of our work and justify why you're spending money on our services. SEO reports typically convey 5 things – insights, progress, recommendations, progress before and after availing of this service.</a:t>
            </a:r>
          </a:p>
        </p:txBody>
      </p:sp>
      <p:sp>
        <p:nvSpPr>
          <p:cNvPr id="12" name="TextBox 12"/>
          <p:cNvSpPr txBox="1"/>
          <p:nvPr/>
        </p:nvSpPr>
        <p:spPr>
          <a:xfrm>
            <a:off x="11962474" y="3561587"/>
            <a:ext cx="2255042"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23.</a:t>
            </a:r>
          </a:p>
        </p:txBody>
      </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20219" y="-482340"/>
            <a:ext cx="1867781" cy="2171838"/>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57522" y="-136201"/>
            <a:ext cx="1865066" cy="217183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7674" y="3024740"/>
            <a:ext cx="1111152" cy="277788"/>
          </a:xfrm>
          <a:prstGeom prst="rect">
            <a:avLst/>
          </a:prstGeom>
        </p:spPr>
      </p:pic>
      <p:sp>
        <p:nvSpPr>
          <p:cNvPr id="3" name="TextBox 3"/>
          <p:cNvSpPr txBox="1"/>
          <p:nvPr/>
        </p:nvSpPr>
        <p:spPr>
          <a:xfrm>
            <a:off x="1028700" y="1868966"/>
            <a:ext cx="10544428" cy="858393"/>
          </a:xfrm>
          <a:prstGeom prst="rect">
            <a:avLst/>
          </a:prstGeom>
        </p:spPr>
        <p:txBody>
          <a:bodyPr lIns="0" tIns="0" rIns="0" bIns="0" rtlCol="0" anchor="t">
            <a:spAutoFit/>
          </a:bodyPr>
          <a:lstStyle/>
          <a:p>
            <a:pPr>
              <a:lnSpc>
                <a:spcPts val="6156"/>
              </a:lnSpc>
            </a:pPr>
            <a:r>
              <a:rPr lang="en-US" sz="5700">
                <a:solidFill>
                  <a:srgbClr val="FFFFFF"/>
                </a:solidFill>
                <a:latin typeface="Blogger Bold"/>
              </a:rPr>
              <a:t>ON PAGE SEO</a:t>
            </a:r>
          </a:p>
        </p:txBody>
      </p:sp>
      <p:sp>
        <p:nvSpPr>
          <p:cNvPr id="4" name="TextBox 4"/>
          <p:cNvSpPr txBox="1"/>
          <p:nvPr/>
        </p:nvSpPr>
        <p:spPr>
          <a:xfrm>
            <a:off x="1028700" y="4741164"/>
            <a:ext cx="4111918"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WORDPRESS STRUCTURAL OPTIMIZATION</a:t>
            </a:r>
          </a:p>
        </p:txBody>
      </p:sp>
      <p:sp>
        <p:nvSpPr>
          <p:cNvPr id="5" name="TextBox 5"/>
          <p:cNvSpPr txBox="1"/>
          <p:nvPr/>
        </p:nvSpPr>
        <p:spPr>
          <a:xfrm>
            <a:off x="1057675" y="5498211"/>
            <a:ext cx="3942981" cy="3559372"/>
          </a:xfrm>
          <a:prstGeom prst="rect">
            <a:avLst/>
          </a:prstGeom>
        </p:spPr>
        <p:txBody>
          <a:bodyPr wrap="square" lIns="0" tIns="0" rIns="0" bIns="0" rtlCol="0" anchor="t">
            <a:spAutoFit/>
          </a:bodyPr>
          <a:lstStyle/>
          <a:p>
            <a:pPr>
              <a:lnSpc>
                <a:spcPts val="2800"/>
              </a:lnSpc>
            </a:pPr>
            <a:r>
              <a:rPr lang="en-US" sz="2000" dirty="0">
                <a:solidFill>
                  <a:srgbClr val="FFFFFF"/>
                </a:solidFill>
                <a:latin typeface="Arimo"/>
              </a:rPr>
              <a:t>WordPress optimization is the process of enhancing, tweaking, and customizing the WordPress setup to improve performance and make it faster and more easily discoverable. It consists of many things, including having the correct specifications, updating WordPress, optimizing databases, managing plugins, etc.</a:t>
            </a:r>
          </a:p>
        </p:txBody>
      </p:sp>
      <p:sp>
        <p:nvSpPr>
          <p:cNvPr id="6" name="TextBox 6"/>
          <p:cNvSpPr txBox="1"/>
          <p:nvPr/>
        </p:nvSpPr>
        <p:spPr>
          <a:xfrm>
            <a:off x="1028700" y="3632841"/>
            <a:ext cx="2703699"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01.</a:t>
            </a:r>
          </a:p>
        </p:txBody>
      </p:sp>
      <p:sp>
        <p:nvSpPr>
          <p:cNvPr id="7" name="TextBox 7"/>
          <p:cNvSpPr txBox="1"/>
          <p:nvPr/>
        </p:nvSpPr>
        <p:spPr>
          <a:xfrm>
            <a:off x="5511395" y="4741164"/>
            <a:ext cx="4350074"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TARGETED LANDING PAGE CREATION IN THE GTA</a:t>
            </a:r>
          </a:p>
        </p:txBody>
      </p:sp>
      <p:sp>
        <p:nvSpPr>
          <p:cNvPr id="8" name="TextBox 8"/>
          <p:cNvSpPr txBox="1"/>
          <p:nvPr/>
        </p:nvSpPr>
        <p:spPr>
          <a:xfrm>
            <a:off x="5511395" y="5498211"/>
            <a:ext cx="4107759" cy="3168650"/>
          </a:xfrm>
          <a:prstGeom prst="rect">
            <a:avLst/>
          </a:prstGeom>
        </p:spPr>
        <p:txBody>
          <a:bodyPr lIns="0" tIns="0" rIns="0" bIns="0" rtlCol="0" anchor="t">
            <a:spAutoFit/>
          </a:bodyPr>
          <a:lstStyle/>
          <a:p>
            <a:pPr>
              <a:lnSpc>
                <a:spcPts val="2800"/>
              </a:lnSpc>
            </a:pPr>
            <a:r>
              <a:rPr lang="en-US" sz="2000" dirty="0">
                <a:solidFill>
                  <a:srgbClr val="FFFFFF"/>
                </a:solidFill>
                <a:latin typeface="Arimo"/>
              </a:rPr>
              <a:t>Targeted landing pages are personalized pages to which you'll drive specific customer personas, whether from organic posting or paid advertising. These pages offer more detailed information about your digital product or service designed to make a convincing argument for that potential customer to convert.</a:t>
            </a:r>
          </a:p>
        </p:txBody>
      </p:sp>
      <p:sp>
        <p:nvSpPr>
          <p:cNvPr id="9" name="TextBox 9"/>
          <p:cNvSpPr txBox="1"/>
          <p:nvPr/>
        </p:nvSpPr>
        <p:spPr>
          <a:xfrm>
            <a:off x="5511395" y="3632841"/>
            <a:ext cx="2527441"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02.</a:t>
            </a:r>
          </a:p>
        </p:txBody>
      </p:sp>
      <p:sp>
        <p:nvSpPr>
          <p:cNvPr id="10" name="TextBox 10"/>
          <p:cNvSpPr txBox="1"/>
          <p:nvPr/>
        </p:nvSpPr>
        <p:spPr>
          <a:xfrm>
            <a:off x="10268784" y="4741164"/>
            <a:ext cx="4430418"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GEO-SPECIFIC</a:t>
            </a:r>
          </a:p>
          <a:p>
            <a:pPr>
              <a:lnSpc>
                <a:spcPts val="3023"/>
              </a:lnSpc>
            </a:pPr>
            <a:r>
              <a:rPr lang="en-US" sz="2799">
                <a:solidFill>
                  <a:srgbClr val="FFFFFF"/>
                </a:solidFill>
                <a:latin typeface="Blogger Bold"/>
              </a:rPr>
              <a:t>TARGETING</a:t>
            </a:r>
          </a:p>
        </p:txBody>
      </p:sp>
      <p:sp>
        <p:nvSpPr>
          <p:cNvPr id="11" name="TextBox 11"/>
          <p:cNvSpPr txBox="1"/>
          <p:nvPr/>
        </p:nvSpPr>
        <p:spPr>
          <a:xfrm>
            <a:off x="10268784" y="5498211"/>
            <a:ext cx="3727428" cy="3168650"/>
          </a:xfrm>
          <a:prstGeom prst="rect">
            <a:avLst/>
          </a:prstGeom>
        </p:spPr>
        <p:txBody>
          <a:bodyPr lIns="0" tIns="0" rIns="0" bIns="0" rtlCol="0" anchor="t">
            <a:spAutoFit/>
          </a:bodyPr>
          <a:lstStyle/>
          <a:p>
            <a:pPr>
              <a:lnSpc>
                <a:spcPts val="2800"/>
              </a:lnSpc>
            </a:pPr>
            <a:r>
              <a:rPr lang="en-US" sz="2000" dirty="0">
                <a:solidFill>
                  <a:srgbClr val="FFFFFF"/>
                </a:solidFill>
                <a:latin typeface="Arimo"/>
              </a:rPr>
              <a:t>Location-based SEO, also known as geo-targeting, is the practice of optimizing your content to appear for your target location. It's fair to say that Google is getting better and better at creating. Location-based search results on more generic topics, where searchers are looking for something.</a:t>
            </a:r>
          </a:p>
        </p:txBody>
      </p:sp>
      <p:sp>
        <p:nvSpPr>
          <p:cNvPr id="12" name="TextBox 12"/>
          <p:cNvSpPr txBox="1"/>
          <p:nvPr/>
        </p:nvSpPr>
        <p:spPr>
          <a:xfrm>
            <a:off x="10268784" y="3632841"/>
            <a:ext cx="2255042"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03.</a:t>
            </a:r>
          </a:p>
        </p:txBody>
      </p:sp>
      <p:sp>
        <p:nvSpPr>
          <p:cNvPr id="13" name="TextBox 13"/>
          <p:cNvSpPr txBox="1"/>
          <p:nvPr/>
        </p:nvSpPr>
        <p:spPr>
          <a:xfrm>
            <a:off x="14506951" y="4741164"/>
            <a:ext cx="4282721" cy="804672"/>
          </a:xfrm>
          <a:prstGeom prst="rect">
            <a:avLst/>
          </a:prstGeom>
        </p:spPr>
        <p:txBody>
          <a:bodyPr lIns="0" tIns="0" rIns="0" bIns="0" rtlCol="0" anchor="t">
            <a:spAutoFit/>
          </a:bodyPr>
          <a:lstStyle/>
          <a:p>
            <a:pPr>
              <a:lnSpc>
                <a:spcPts val="3023"/>
              </a:lnSpc>
            </a:pPr>
            <a:r>
              <a:rPr lang="en-US" sz="2799">
                <a:solidFill>
                  <a:srgbClr val="FFFFFF"/>
                </a:solidFill>
                <a:latin typeface="Blogger Bold"/>
              </a:rPr>
              <a:t>KEYWORD</a:t>
            </a:r>
          </a:p>
          <a:p>
            <a:pPr>
              <a:lnSpc>
                <a:spcPts val="3023"/>
              </a:lnSpc>
            </a:pPr>
            <a:r>
              <a:rPr lang="en-US" sz="2799">
                <a:solidFill>
                  <a:srgbClr val="FFFFFF"/>
                </a:solidFill>
                <a:latin typeface="Blogger Bold"/>
              </a:rPr>
              <a:t>MAPPING</a:t>
            </a:r>
          </a:p>
        </p:txBody>
      </p:sp>
      <p:sp>
        <p:nvSpPr>
          <p:cNvPr id="14" name="TextBox 14"/>
          <p:cNvSpPr txBox="1"/>
          <p:nvPr/>
        </p:nvSpPr>
        <p:spPr>
          <a:xfrm>
            <a:off x="14506951" y="5498211"/>
            <a:ext cx="2583103" cy="1758950"/>
          </a:xfrm>
          <a:prstGeom prst="rect">
            <a:avLst/>
          </a:prstGeom>
        </p:spPr>
        <p:txBody>
          <a:bodyPr lIns="0" tIns="0" rIns="0" bIns="0" rtlCol="0" anchor="t">
            <a:spAutoFit/>
          </a:bodyPr>
          <a:lstStyle/>
          <a:p>
            <a:pPr>
              <a:lnSpc>
                <a:spcPts val="2800"/>
              </a:lnSpc>
            </a:pPr>
            <a:r>
              <a:rPr lang="en-US" sz="2000" dirty="0">
                <a:solidFill>
                  <a:srgbClr val="FFFFFF"/>
                </a:solidFill>
                <a:latin typeface="Arimo"/>
              </a:rPr>
              <a:t>Keyword mapping is assigning each page to a target keyword cluster. Google ranks based on specific URLs.</a:t>
            </a:r>
          </a:p>
        </p:txBody>
      </p:sp>
      <p:sp>
        <p:nvSpPr>
          <p:cNvPr id="15" name="TextBox 15"/>
          <p:cNvSpPr txBox="1"/>
          <p:nvPr/>
        </p:nvSpPr>
        <p:spPr>
          <a:xfrm>
            <a:off x="14506951" y="3632841"/>
            <a:ext cx="2583103"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04.</a:t>
            </a:r>
          </a:p>
        </p:txBody>
      </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20219" y="-482340"/>
            <a:ext cx="1867781" cy="2171838"/>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57522" y="-136201"/>
            <a:ext cx="1865066" cy="21718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7674" y="3024740"/>
            <a:ext cx="1111152" cy="277788"/>
          </a:xfrm>
          <a:prstGeom prst="rect">
            <a:avLst/>
          </a:prstGeom>
        </p:spPr>
      </p:pic>
      <p:sp>
        <p:nvSpPr>
          <p:cNvPr id="3" name="TextBox 3"/>
          <p:cNvSpPr txBox="1"/>
          <p:nvPr/>
        </p:nvSpPr>
        <p:spPr>
          <a:xfrm>
            <a:off x="1028700" y="1868966"/>
            <a:ext cx="10544428" cy="858393"/>
          </a:xfrm>
          <a:prstGeom prst="rect">
            <a:avLst/>
          </a:prstGeom>
        </p:spPr>
        <p:txBody>
          <a:bodyPr lIns="0" tIns="0" rIns="0" bIns="0" rtlCol="0" anchor="t">
            <a:spAutoFit/>
          </a:bodyPr>
          <a:lstStyle/>
          <a:p>
            <a:pPr>
              <a:lnSpc>
                <a:spcPts val="6156"/>
              </a:lnSpc>
            </a:pPr>
            <a:r>
              <a:rPr lang="en-US" sz="5700">
                <a:solidFill>
                  <a:srgbClr val="FFFFFF"/>
                </a:solidFill>
                <a:latin typeface="Blogger Bold"/>
              </a:rPr>
              <a:t>ON PAGE SEO</a:t>
            </a:r>
          </a:p>
        </p:txBody>
      </p:sp>
      <p:sp>
        <p:nvSpPr>
          <p:cNvPr id="4" name="TextBox 4"/>
          <p:cNvSpPr txBox="1"/>
          <p:nvPr/>
        </p:nvSpPr>
        <p:spPr>
          <a:xfrm>
            <a:off x="1028700" y="4741164"/>
            <a:ext cx="4111918" cy="804672"/>
          </a:xfrm>
          <a:prstGeom prst="rect">
            <a:avLst/>
          </a:prstGeom>
        </p:spPr>
        <p:txBody>
          <a:bodyPr lIns="0" tIns="0" rIns="0" bIns="0" rtlCol="0" anchor="t">
            <a:spAutoFit/>
          </a:bodyPr>
          <a:lstStyle/>
          <a:p>
            <a:pPr>
              <a:lnSpc>
                <a:spcPts val="3023"/>
              </a:lnSpc>
            </a:pPr>
            <a:r>
              <a:rPr lang="en-US" sz="2799" dirty="0">
                <a:solidFill>
                  <a:srgbClr val="FFFFFF"/>
                </a:solidFill>
                <a:latin typeface="Blogger Bold"/>
              </a:rPr>
              <a:t>URL</a:t>
            </a:r>
          </a:p>
          <a:p>
            <a:pPr>
              <a:lnSpc>
                <a:spcPts val="3023"/>
              </a:lnSpc>
            </a:pPr>
            <a:r>
              <a:rPr lang="en-US" sz="2799" dirty="0">
                <a:solidFill>
                  <a:srgbClr val="FFFFFF"/>
                </a:solidFill>
                <a:latin typeface="Blogger Bold"/>
              </a:rPr>
              <a:t>OPTIMIZATION</a:t>
            </a:r>
          </a:p>
        </p:txBody>
      </p:sp>
      <p:sp>
        <p:nvSpPr>
          <p:cNvPr id="5" name="TextBox 5"/>
          <p:cNvSpPr txBox="1"/>
          <p:nvPr/>
        </p:nvSpPr>
        <p:spPr>
          <a:xfrm>
            <a:off x="1057674" y="5498211"/>
            <a:ext cx="3388592" cy="2841227"/>
          </a:xfrm>
          <a:prstGeom prst="rect">
            <a:avLst/>
          </a:prstGeom>
        </p:spPr>
        <p:txBody>
          <a:bodyPr wrap="square" lIns="0" tIns="0" rIns="0" bIns="0" rtlCol="0" anchor="t">
            <a:spAutoFit/>
          </a:bodyPr>
          <a:lstStyle/>
          <a:p>
            <a:pPr>
              <a:lnSpc>
                <a:spcPts val="2800"/>
              </a:lnSpc>
            </a:pPr>
            <a:r>
              <a:rPr lang="en-US" sz="2000" dirty="0">
                <a:solidFill>
                  <a:srgbClr val="FFFFFF"/>
                </a:solidFill>
                <a:latin typeface="Source Sans Pro"/>
              </a:rPr>
              <a:t>I</a:t>
            </a:r>
            <a:r>
              <a:rPr lang="en-US" sz="2000" dirty="0">
                <a:solidFill>
                  <a:srgbClr val="FFFFFF"/>
                </a:solidFill>
                <a:latin typeface="Arimo"/>
              </a:rPr>
              <a:t>t is a technique/process under which we optimize the URL structure of a website/blog page to make the web page more understandable by the search engine crawlers and the users.</a:t>
            </a:r>
          </a:p>
        </p:txBody>
      </p:sp>
      <p:sp>
        <p:nvSpPr>
          <p:cNvPr id="6" name="TextBox 6"/>
          <p:cNvSpPr txBox="1"/>
          <p:nvPr/>
        </p:nvSpPr>
        <p:spPr>
          <a:xfrm>
            <a:off x="1028700" y="3632841"/>
            <a:ext cx="2703699"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05.</a:t>
            </a:r>
          </a:p>
        </p:txBody>
      </p:sp>
      <p:sp>
        <p:nvSpPr>
          <p:cNvPr id="7" name="TextBox 7"/>
          <p:cNvSpPr txBox="1"/>
          <p:nvPr/>
        </p:nvSpPr>
        <p:spPr>
          <a:xfrm>
            <a:off x="5140618" y="4741164"/>
            <a:ext cx="4350074" cy="804672"/>
          </a:xfrm>
          <a:prstGeom prst="rect">
            <a:avLst/>
          </a:prstGeom>
        </p:spPr>
        <p:txBody>
          <a:bodyPr lIns="0" tIns="0" rIns="0" bIns="0" rtlCol="0" anchor="t">
            <a:spAutoFit/>
          </a:bodyPr>
          <a:lstStyle/>
          <a:p>
            <a:pPr>
              <a:lnSpc>
                <a:spcPts val="3023"/>
              </a:lnSpc>
            </a:pPr>
            <a:r>
              <a:rPr lang="en-US" sz="2799" dirty="0">
                <a:solidFill>
                  <a:srgbClr val="FFFFFF"/>
                </a:solidFill>
                <a:latin typeface="Blogger Bold"/>
              </a:rPr>
              <a:t>WEB COPY</a:t>
            </a:r>
          </a:p>
          <a:p>
            <a:pPr>
              <a:lnSpc>
                <a:spcPts val="3023"/>
              </a:lnSpc>
            </a:pPr>
            <a:r>
              <a:rPr lang="en-US" sz="2799" dirty="0">
                <a:solidFill>
                  <a:srgbClr val="FFFFFF"/>
                </a:solidFill>
                <a:latin typeface="Blogger Bold"/>
              </a:rPr>
              <a:t>CREATION</a:t>
            </a:r>
          </a:p>
        </p:txBody>
      </p:sp>
      <p:sp>
        <p:nvSpPr>
          <p:cNvPr id="8" name="TextBox 8"/>
          <p:cNvSpPr txBox="1"/>
          <p:nvPr/>
        </p:nvSpPr>
        <p:spPr>
          <a:xfrm>
            <a:off x="5140618" y="5498211"/>
            <a:ext cx="3417566" cy="3559372"/>
          </a:xfrm>
          <a:prstGeom prst="rect">
            <a:avLst/>
          </a:prstGeom>
        </p:spPr>
        <p:txBody>
          <a:bodyPr wrap="square" lIns="0" tIns="0" rIns="0" bIns="0" rtlCol="0" anchor="t">
            <a:spAutoFit/>
          </a:bodyPr>
          <a:lstStyle/>
          <a:p>
            <a:pPr>
              <a:lnSpc>
                <a:spcPts val="2800"/>
              </a:lnSpc>
            </a:pPr>
            <a:r>
              <a:rPr lang="en-US" sz="2000" dirty="0">
                <a:solidFill>
                  <a:srgbClr val="FFFFFF"/>
                </a:solidFill>
                <a:latin typeface="Arimo"/>
              </a:rPr>
              <a:t>Website copy is the core text that narrates visitors through your website and tells them what they need to know about a brand or the site. Website copy is on your home page, the about page, all products and service pages, primarily your site's other top-level pages.</a:t>
            </a:r>
          </a:p>
        </p:txBody>
      </p:sp>
      <p:sp>
        <p:nvSpPr>
          <p:cNvPr id="9" name="TextBox 9"/>
          <p:cNvSpPr txBox="1"/>
          <p:nvPr/>
        </p:nvSpPr>
        <p:spPr>
          <a:xfrm>
            <a:off x="5140618" y="3632841"/>
            <a:ext cx="2527441" cy="1320632"/>
          </a:xfrm>
          <a:prstGeom prst="rect">
            <a:avLst/>
          </a:prstGeom>
        </p:spPr>
        <p:txBody>
          <a:bodyPr lIns="0" tIns="0" rIns="0" bIns="0" rtlCol="0" anchor="t">
            <a:spAutoFit/>
          </a:bodyPr>
          <a:lstStyle/>
          <a:p>
            <a:pPr>
              <a:lnSpc>
                <a:spcPts val="9562"/>
              </a:lnSpc>
            </a:pPr>
            <a:r>
              <a:rPr lang="en-US" sz="8853" dirty="0">
                <a:solidFill>
                  <a:srgbClr val="FFFFFF"/>
                </a:solidFill>
                <a:latin typeface="Blogger Bold"/>
              </a:rPr>
              <a:t>06.</a:t>
            </a:r>
          </a:p>
        </p:txBody>
      </p:sp>
      <p:sp>
        <p:nvSpPr>
          <p:cNvPr id="10" name="TextBox 10"/>
          <p:cNvSpPr txBox="1"/>
          <p:nvPr/>
        </p:nvSpPr>
        <p:spPr>
          <a:xfrm>
            <a:off x="9318086" y="4741164"/>
            <a:ext cx="4430418" cy="804672"/>
          </a:xfrm>
          <a:prstGeom prst="rect">
            <a:avLst/>
          </a:prstGeom>
        </p:spPr>
        <p:txBody>
          <a:bodyPr lIns="0" tIns="0" rIns="0" bIns="0" rtlCol="0" anchor="t">
            <a:spAutoFit/>
          </a:bodyPr>
          <a:lstStyle/>
          <a:p>
            <a:pPr>
              <a:lnSpc>
                <a:spcPts val="3023"/>
              </a:lnSpc>
            </a:pPr>
            <a:r>
              <a:rPr lang="en-US" sz="2799" dirty="0">
                <a:solidFill>
                  <a:srgbClr val="FFFFFF"/>
                </a:solidFill>
                <a:latin typeface="Blogger Bold"/>
              </a:rPr>
              <a:t>BLOG &amp; RESOURCES SECTION OPTIMIZATION</a:t>
            </a:r>
          </a:p>
        </p:txBody>
      </p:sp>
      <p:sp>
        <p:nvSpPr>
          <p:cNvPr id="11" name="TextBox 11"/>
          <p:cNvSpPr txBox="1"/>
          <p:nvPr/>
        </p:nvSpPr>
        <p:spPr>
          <a:xfrm>
            <a:off x="9318086" y="5498211"/>
            <a:ext cx="3626528" cy="2841227"/>
          </a:xfrm>
          <a:prstGeom prst="rect">
            <a:avLst/>
          </a:prstGeom>
        </p:spPr>
        <p:txBody>
          <a:bodyPr wrap="square" lIns="0" tIns="0" rIns="0" bIns="0" rtlCol="0" anchor="t">
            <a:spAutoFit/>
          </a:bodyPr>
          <a:lstStyle/>
          <a:p>
            <a:pPr>
              <a:lnSpc>
                <a:spcPts val="2800"/>
              </a:lnSpc>
            </a:pPr>
            <a:r>
              <a:rPr lang="en-US" sz="2000" dirty="0">
                <a:solidFill>
                  <a:srgbClr val="FFFFFF"/>
                </a:solidFill>
                <a:latin typeface="Arimo"/>
              </a:rPr>
              <a:t>When you optimize your web pages, including your blog posts, you're making your website more visible to people who are entering keywords associated with your product or service via search engines like Google.</a:t>
            </a:r>
          </a:p>
        </p:txBody>
      </p:sp>
      <p:sp>
        <p:nvSpPr>
          <p:cNvPr id="12" name="TextBox 12"/>
          <p:cNvSpPr txBox="1"/>
          <p:nvPr/>
        </p:nvSpPr>
        <p:spPr>
          <a:xfrm>
            <a:off x="9318086" y="3632841"/>
            <a:ext cx="2255042"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07.</a:t>
            </a:r>
          </a:p>
        </p:txBody>
      </p:sp>
      <p:sp>
        <p:nvSpPr>
          <p:cNvPr id="13" name="TextBox 13"/>
          <p:cNvSpPr txBox="1"/>
          <p:nvPr/>
        </p:nvSpPr>
        <p:spPr>
          <a:xfrm>
            <a:off x="13739866" y="4741164"/>
            <a:ext cx="4282721" cy="804672"/>
          </a:xfrm>
          <a:prstGeom prst="rect">
            <a:avLst/>
          </a:prstGeom>
        </p:spPr>
        <p:txBody>
          <a:bodyPr lIns="0" tIns="0" rIns="0" bIns="0" rtlCol="0" anchor="t">
            <a:spAutoFit/>
          </a:bodyPr>
          <a:lstStyle/>
          <a:p>
            <a:pPr>
              <a:lnSpc>
                <a:spcPts val="3023"/>
              </a:lnSpc>
            </a:pPr>
            <a:r>
              <a:rPr lang="en-US" sz="2799" dirty="0">
                <a:solidFill>
                  <a:srgbClr val="FFFFFF"/>
                </a:solidFill>
                <a:latin typeface="Blogger Bold"/>
              </a:rPr>
              <a:t>CONSUMER</a:t>
            </a:r>
          </a:p>
          <a:p>
            <a:pPr>
              <a:lnSpc>
                <a:spcPts val="3023"/>
              </a:lnSpc>
            </a:pPr>
            <a:r>
              <a:rPr lang="en-US" sz="2799" dirty="0">
                <a:solidFill>
                  <a:srgbClr val="FFFFFF"/>
                </a:solidFill>
                <a:latin typeface="Blogger Bold"/>
              </a:rPr>
              <a:t>ANALYSIS</a:t>
            </a:r>
          </a:p>
        </p:txBody>
      </p:sp>
      <p:sp>
        <p:nvSpPr>
          <p:cNvPr id="14" name="TextBox 14"/>
          <p:cNvSpPr txBox="1"/>
          <p:nvPr/>
        </p:nvSpPr>
        <p:spPr>
          <a:xfrm>
            <a:off x="13748504" y="5498211"/>
            <a:ext cx="3777496" cy="3918445"/>
          </a:xfrm>
          <a:prstGeom prst="rect">
            <a:avLst/>
          </a:prstGeom>
        </p:spPr>
        <p:txBody>
          <a:bodyPr wrap="square" lIns="0" tIns="0" rIns="0" bIns="0" rtlCol="0" anchor="t">
            <a:spAutoFit/>
          </a:bodyPr>
          <a:lstStyle/>
          <a:p>
            <a:pPr>
              <a:lnSpc>
                <a:spcPts val="2800"/>
              </a:lnSpc>
            </a:pPr>
            <a:r>
              <a:rPr lang="en-US" sz="2000" dirty="0">
                <a:solidFill>
                  <a:srgbClr val="FFFFFF"/>
                </a:solidFill>
                <a:latin typeface="Arimo"/>
              </a:rPr>
              <a:t>A customer analysis (or customer profile) is a critical section of a company's business plan or marketing plan. It identifies target customers, ascertains their needs, and then specifies how the product satisfies these needs. Identifying your consumer who they are, what they do, their likes, dislikes, social status, life cycle stage, demographics, etc.</a:t>
            </a:r>
          </a:p>
        </p:txBody>
      </p:sp>
      <p:sp>
        <p:nvSpPr>
          <p:cNvPr id="15" name="TextBox 15"/>
          <p:cNvSpPr txBox="1"/>
          <p:nvPr/>
        </p:nvSpPr>
        <p:spPr>
          <a:xfrm>
            <a:off x="13748504" y="3632841"/>
            <a:ext cx="2583103" cy="1320632"/>
          </a:xfrm>
          <a:prstGeom prst="rect">
            <a:avLst/>
          </a:prstGeom>
        </p:spPr>
        <p:txBody>
          <a:bodyPr lIns="0" tIns="0" rIns="0" bIns="0" rtlCol="0" anchor="t">
            <a:spAutoFit/>
          </a:bodyPr>
          <a:lstStyle/>
          <a:p>
            <a:pPr>
              <a:lnSpc>
                <a:spcPts val="9562"/>
              </a:lnSpc>
            </a:pPr>
            <a:r>
              <a:rPr lang="en-US" sz="8853">
                <a:solidFill>
                  <a:srgbClr val="FFFFFF"/>
                </a:solidFill>
                <a:latin typeface="Blogger Bold"/>
              </a:rPr>
              <a:t>08.</a:t>
            </a:r>
          </a:p>
        </p:txBody>
      </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20219" y="-482340"/>
            <a:ext cx="1867781" cy="2171838"/>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57522" y="-136201"/>
            <a:ext cx="1865066" cy="217183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899</TotalTime>
  <Words>4036</Words>
  <Application>Microsoft Macintosh PowerPoint</Application>
  <PresentationFormat>Custom</PresentationFormat>
  <Paragraphs>378</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Arimo Bold</vt:lpstr>
      <vt:lpstr>Arial</vt:lpstr>
      <vt:lpstr>Blogger Bold</vt:lpstr>
      <vt:lpstr>Source Sans Pro</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Topics</dc:title>
  <cp:lastModifiedBy>Tom Lombardi</cp:lastModifiedBy>
  <cp:revision>6</cp:revision>
  <dcterms:created xsi:type="dcterms:W3CDTF">2006-08-16T00:00:00Z</dcterms:created>
  <dcterms:modified xsi:type="dcterms:W3CDTF">2022-04-12T10:37:53Z</dcterms:modified>
  <dc:identifier>DAE8k7v_kTo</dc:identifier>
</cp:coreProperties>
</file>