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Montserrat Light"/>
      <p:regular r:id="rId13"/>
      <p:bold r:id="rId14"/>
      <p:italic r:id="rId15"/>
      <p:boldItalic r:id="rId16"/>
    </p:embeddedFont>
    <p:embeddedFont>
      <p:font typeface="Open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Light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Light-italic.fntdata"/><Relationship Id="rId14" Type="http://schemas.openxmlformats.org/officeDocument/2006/relationships/font" Target="fonts/MontserratLight-bold.fntdata"/><Relationship Id="rId17" Type="http://schemas.openxmlformats.org/officeDocument/2006/relationships/font" Target="fonts/OpenSans-regular.fntdata"/><Relationship Id="rId16" Type="http://schemas.openxmlformats.org/officeDocument/2006/relationships/font" Target="fonts/MontserratLigh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italic.fntdata"/><Relationship Id="rId6" Type="http://schemas.openxmlformats.org/officeDocument/2006/relationships/slide" Target="slides/slide1.xml"/><Relationship Id="rId18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i="1" lang="en" sz="1200">
                <a:latin typeface="Open Sans"/>
                <a:ea typeface="Open Sans"/>
                <a:cs typeface="Open Sans"/>
                <a:sym typeface="Open Sans"/>
              </a:rPr>
              <a:t>Before starting a presentation, make sure to:</a:t>
            </a:r>
            <a:endParaRPr i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Open Sans"/>
              <a:buAutoNum type="arabicPeriod"/>
            </a:pPr>
            <a:r>
              <a:rPr i="1" lang="en" sz="1200">
                <a:latin typeface="Open Sans"/>
                <a:ea typeface="Open Sans"/>
                <a:cs typeface="Open Sans"/>
                <a:sym typeface="Open Sans"/>
              </a:rPr>
              <a:t>Run a snapshot report</a:t>
            </a:r>
            <a:endParaRPr i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Open Sans"/>
              <a:buAutoNum type="arabicPeriod"/>
            </a:pPr>
            <a:r>
              <a:rPr i="1" lang="en" sz="1200">
                <a:latin typeface="Open Sans"/>
                <a:ea typeface="Open Sans"/>
                <a:cs typeface="Open Sans"/>
                <a:sym typeface="Open Sans"/>
              </a:rPr>
              <a:t>Prepare a Business Center login for the person you’re seeing, so you can live demo their account and train them on how to log in.</a:t>
            </a:r>
            <a:endParaRPr i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i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Thanks for joining me on today’s presentation! I promise to stick to our time limit of [x minutes]. </a:t>
            </a:r>
            <a:r>
              <a:rPr b="1" i="1"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Set timer.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3f41cfc4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g33f41cfc4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Digital advertising is one of the best ways to reach your ideal audience online. It allows you a high level of targeting and sophistication, so you can control when you serve the ads and who sees them.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From impressions to conversions, everything is trackable, meaning that you can easily measure your ROI (Return on Investment).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3f41cfc4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33f41cfc4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Here are some of the benefits of Digital Ads: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/>
              <a:t>1. Increase brand awareness.</a:t>
            </a:r>
            <a:r>
              <a:rPr lang="en"/>
              <a:t> Digital ads can help you expand your online presence by targeting the right people with the right message.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/>
              <a:t>2. Drive more sales.</a:t>
            </a:r>
            <a:r>
              <a:rPr lang="en"/>
              <a:t> Campaigns can give online customers an incentive to buy from your business.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3. </a:t>
            </a:r>
            <a:r>
              <a:rPr b="1" lang="en"/>
              <a:t>Target a specific audience. </a:t>
            </a:r>
            <a:r>
              <a:rPr lang="en"/>
              <a:t>We love the fact that digital ads allow us to communicate to your ideal audience.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/>
              <a:t>4. Measure your results.</a:t>
            </a:r>
            <a:r>
              <a:rPr lang="en"/>
              <a:t> With digital ads, you can see the real value in your campaigns.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/>
              <a:t>5. Get higher ROI. </a:t>
            </a:r>
            <a:r>
              <a:rPr lang="en"/>
              <a:t>More often than not, digital ads can generate positive ROI in a short amount of time.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/>
              <a:t>6. Adapt your strategy. </a:t>
            </a:r>
            <a:r>
              <a:rPr lang="en"/>
              <a:t>Digital advertising is never set and forget. We’re always making changes to optimize your campaign and drive better results.</a:t>
            </a:r>
            <a:endParaRPr b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YouTube is one of the top providers of media in the world!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Take advantage of that tremendous reach with YouTube advertising and get your business the exposure you need to thrive in your competitive markets.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Because YouTube is both a search engine and a social media platform, you can target potential customers who are seeking information and willing to interact with brands.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Keep in mind that videos are a powerful way to communicate with your audience, tell a story, and promote your services.</a:t>
            </a:r>
            <a:br>
              <a:rPr lang="en"/>
            </a:br>
            <a:br>
              <a:rPr lang="en"/>
            </a:br>
            <a:r>
              <a:rPr lang="en"/>
              <a:t>Videos don’t need to be professionally made to drive results. Sometimes a video shot with your own camera or smartphone looks even more authentic and original.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3f41cfc4c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33f41cfc4c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So, how do you know if your campaign is working or not? Our team will work with you to set SMART goals.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SMART stands for Specific, Measurable, Achievable, Relevant, and Time-Bound.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You have to ask yourself a few questions: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What do you want to accomplish with your campaign? E.g.: Do you want new customers or drive more sales?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Is your goal measurable? Let’s define the metrics we’ll use to measure your results.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Is your goal achievable? Most of our campaigns deliver a high return on investment (ROI), but you have to consider the ramp-up period.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Is your goal relevant for your business? You have to think about what you need and how it can help you grow your business.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Lastly, do you need to see results in a week, a month, or three months? It all depends on what you’re trying to accomplish and how much you want to spend on ads.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3f41cfc4c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33f41cfc4c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Here’s what is included in our service: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A team of experts in YouTube ads will be in charge of your campaign setup and optimization.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We’ll use specialized software to manage your budget and make the most out of your money.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We’ll develop a customized advertising strategy for your campaign based on your goals.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And last but not least, this service includes Google Analytics integration and monthly reports, so you can keep track of your campaign results.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i="1" lang="en"/>
              <a:t>Ask if people have they any questions</a:t>
            </a:r>
            <a:endParaRPr i="1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4" name="Google Shape;44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5" name="Google Shape;45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1">
  <p:cSld name="CUSTOM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4"/>
          <p:cNvPicPr preferRelativeResize="0"/>
          <p:nvPr/>
        </p:nvPicPr>
        <p:blipFill rotWithShape="1">
          <a:blip r:embed="rId2">
            <a:alphaModFix/>
          </a:blip>
          <a:srcRect b="25503" l="8457" r="8456" t="25504"/>
          <a:stretch/>
        </p:blipFill>
        <p:spPr>
          <a:xfrm>
            <a:off x="4068263" y="4822483"/>
            <a:ext cx="1007475" cy="16050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76199" y="4663227"/>
            <a:ext cx="636900" cy="48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estions?">
  <p:cSld name="CUSTOM_1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5"/>
          <p:cNvPicPr preferRelativeResize="0"/>
          <p:nvPr/>
        </p:nvPicPr>
        <p:blipFill rotWithShape="1">
          <a:blip r:embed="rId2">
            <a:alphaModFix/>
          </a:blip>
          <a:srcRect b="25503" l="8457" r="8456" t="25504"/>
          <a:stretch/>
        </p:blipFill>
        <p:spPr>
          <a:xfrm>
            <a:off x="4068263" y="4822483"/>
            <a:ext cx="1007475" cy="160509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5"/>
          <p:cNvSpPr txBox="1"/>
          <p:nvPr>
            <p:ph idx="12" type="sldNum"/>
          </p:nvPr>
        </p:nvSpPr>
        <p:spPr>
          <a:xfrm>
            <a:off x="76199" y="4663227"/>
            <a:ext cx="636900" cy="48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0" name="Google Shape;60;p15"/>
          <p:cNvSpPr/>
          <p:nvPr/>
        </p:nvSpPr>
        <p:spPr>
          <a:xfrm>
            <a:off x="3510225" y="1268975"/>
            <a:ext cx="2123700" cy="2123700"/>
          </a:xfrm>
          <a:prstGeom prst="ellipse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6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95430" y="1754150"/>
            <a:ext cx="1153324" cy="1153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_2">
  <p:cSld name="TITLE_2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7.png"/><Relationship Id="rId7" Type="http://schemas.openxmlformats.org/officeDocument/2006/relationships/image" Target="../media/image4.png"/><Relationship Id="rId8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/>
        </p:nvSpPr>
        <p:spPr>
          <a:xfrm>
            <a:off x="725775" y="1688350"/>
            <a:ext cx="8085000" cy="23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lang="en" sz="4800">
                <a:latin typeface="Open Sans"/>
                <a:ea typeface="Open Sans"/>
                <a:cs typeface="Open Sans"/>
                <a:sym typeface="Open Sans"/>
              </a:rPr>
              <a:t>YouTube</a:t>
            </a:r>
            <a:r>
              <a:rPr b="1" i="0" lang="en" sz="4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Ads</a:t>
            </a:r>
            <a:endParaRPr b="1" i="0" sz="4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Reach your target audience with </a:t>
            </a:r>
            <a:endParaRPr sz="2000">
              <a:solidFill>
                <a:srgbClr val="999999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video ads on YouTube.</a:t>
            </a:r>
            <a:endParaRPr b="0" i="0" sz="2000" u="none" cap="none" strike="noStrike">
              <a:solidFill>
                <a:srgbClr val="999999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99999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16"/>
          <p:cNvSpPr txBox="1"/>
          <p:nvPr/>
        </p:nvSpPr>
        <p:spPr>
          <a:xfrm>
            <a:off x="6523300" y="3035550"/>
            <a:ext cx="2343900" cy="11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n" sz="18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Full Name</a:t>
            </a:r>
            <a:endParaRPr i="0" sz="1800" u="none" cap="none" strike="noStrike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Job Title</a:t>
            </a:r>
            <a:endParaRPr i="0" sz="1400" u="none" cap="none" strike="noStrike">
              <a:solidFill>
                <a:srgbClr val="999999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(555) 555-5555</a:t>
            </a:r>
            <a:br>
              <a:rPr i="0" lang="en" sz="1400" u="none" cap="none" strike="noStrik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i="0" lang="en" sz="1400" u="none" cap="none" strike="noStrike">
                <a:solidFill>
                  <a:srgbClr val="999999"/>
                </a:solidFill>
                <a:latin typeface="Open Sans"/>
                <a:ea typeface="Open Sans"/>
                <a:cs typeface="Open Sans"/>
                <a:sym typeface="Open Sans"/>
              </a:rPr>
              <a:t>email@email.com</a:t>
            </a:r>
            <a:endParaRPr i="0" sz="1400" u="none" cap="none" strike="noStrike">
              <a:solidFill>
                <a:srgbClr val="999999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/>
        </p:nvSpPr>
        <p:spPr>
          <a:xfrm>
            <a:off x="1585350" y="4237600"/>
            <a:ext cx="5973300" cy="17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n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Digital ads are the best way to reach </a:t>
            </a:r>
            <a:r>
              <a:rPr lang="en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potential</a:t>
            </a:r>
            <a:r>
              <a:rPr i="0" lang="en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customers because you </a:t>
            </a:r>
            <a:r>
              <a:rPr lang="en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can</a:t>
            </a:r>
            <a:r>
              <a:rPr i="0" lang="en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communicate with your</a:t>
            </a:r>
            <a:r>
              <a:rPr lang="en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i="0" lang="en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ideal target audiences when they are looking for your business or services you provide.</a:t>
            </a:r>
            <a:endParaRPr i="0" u="none" cap="none" strike="noStrike"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p17"/>
          <p:cNvSpPr txBox="1"/>
          <p:nvPr/>
        </p:nvSpPr>
        <p:spPr>
          <a:xfrm>
            <a:off x="0" y="152400"/>
            <a:ext cx="9144000" cy="9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What are Digital Ads?</a:t>
            </a:r>
            <a:endParaRPr b="1" i="0" sz="3000" u="none" cap="none" strike="noStrike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74" name="Google Shape;7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5212" y="803100"/>
            <a:ext cx="3653582" cy="338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/>
        </p:nvSpPr>
        <p:spPr>
          <a:xfrm>
            <a:off x="536825" y="2295650"/>
            <a:ext cx="2051700" cy="7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Increase brand awareness</a:t>
            </a:r>
            <a:endParaRPr i="0" sz="1400" u="none" cap="none" strike="noStrike">
              <a:solidFill>
                <a:srgbClr val="666666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34343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0" name="Google Shape;80;p18"/>
          <p:cNvSpPr txBox="1"/>
          <p:nvPr/>
        </p:nvSpPr>
        <p:spPr>
          <a:xfrm>
            <a:off x="3656100" y="2295650"/>
            <a:ext cx="1355700" cy="7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Drive more sales</a:t>
            </a:r>
            <a:endParaRPr i="0" sz="1400" u="none" cap="none" strike="noStrike">
              <a:solidFill>
                <a:srgbClr val="666666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34343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6284300" y="2295650"/>
            <a:ext cx="1958400" cy="7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Target a specific audience</a:t>
            </a:r>
            <a:endParaRPr i="0" sz="1400" u="none" cap="none" strike="noStrike">
              <a:solidFill>
                <a:srgbClr val="666666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34343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2" name="Google Shape;82;p18"/>
          <p:cNvSpPr txBox="1"/>
          <p:nvPr/>
        </p:nvSpPr>
        <p:spPr>
          <a:xfrm>
            <a:off x="734075" y="4048250"/>
            <a:ext cx="1657200" cy="7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Measure your results</a:t>
            </a:r>
            <a:endParaRPr i="0" sz="1400" u="none" cap="none" strike="noStrike">
              <a:solidFill>
                <a:srgbClr val="666666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34343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3" name="Google Shape;83;p18"/>
          <p:cNvSpPr txBox="1"/>
          <p:nvPr/>
        </p:nvSpPr>
        <p:spPr>
          <a:xfrm>
            <a:off x="3738600" y="4048250"/>
            <a:ext cx="1190700" cy="7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Get higher ROI</a:t>
            </a:r>
            <a:endParaRPr i="0" sz="1400" u="none" cap="none" strike="noStrike">
              <a:solidFill>
                <a:srgbClr val="666666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34343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4" name="Google Shape;84;p18"/>
          <p:cNvSpPr txBox="1"/>
          <p:nvPr/>
        </p:nvSpPr>
        <p:spPr>
          <a:xfrm>
            <a:off x="6489350" y="4048250"/>
            <a:ext cx="1548300" cy="7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Adapt your strategy</a:t>
            </a:r>
            <a:endParaRPr i="0" sz="1400" u="none" cap="none" strike="noStrike">
              <a:solidFill>
                <a:srgbClr val="666666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34343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0" y="152400"/>
            <a:ext cx="9144000" cy="9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Benefits of Digital Ads</a:t>
            </a:r>
            <a:endParaRPr b="1" i="0" sz="3000" u="none" cap="none" strike="noStrike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6" name="Google Shape;8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1925" y="1250150"/>
            <a:ext cx="961500" cy="96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53200" y="1250150"/>
            <a:ext cx="961500" cy="96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82750" y="1250150"/>
            <a:ext cx="961500" cy="96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81923" y="3010550"/>
            <a:ext cx="961500" cy="96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853200" y="3010550"/>
            <a:ext cx="961500" cy="96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782750" y="3010550"/>
            <a:ext cx="961500" cy="96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/>
        </p:nvSpPr>
        <p:spPr>
          <a:xfrm>
            <a:off x="0" y="152400"/>
            <a:ext cx="9144000" cy="9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" sz="3000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YouTube Ads Overview</a:t>
            </a:r>
            <a:endParaRPr b="1" i="0" sz="3000" u="none" cap="none" strike="noStrike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45613" y="1386400"/>
            <a:ext cx="2781900" cy="27819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716488" y="1386400"/>
            <a:ext cx="4295700" cy="27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lang="en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YouTube is one of the top providers of media in the world!</a:t>
            </a:r>
            <a:endParaRPr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lang="en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Target potential customers based on demographics, searched keywords, and specific YouTube channels.</a:t>
            </a:r>
            <a:endParaRPr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lang="en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Reach your target audiences when they are seeking information and willing to interact with brands.</a:t>
            </a:r>
            <a:endParaRPr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lang="en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Use YouTube video metrics to get insights and optimize your campaign.</a:t>
            </a:r>
            <a:endParaRPr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idx="4294967295" type="body"/>
          </p:nvPr>
        </p:nvSpPr>
        <p:spPr>
          <a:xfrm>
            <a:off x="-462300" y="1794863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1200">
              <a:solidFill>
                <a:srgbClr val="434343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grpSp>
        <p:nvGrpSpPr>
          <p:cNvPr id="104" name="Google Shape;104;p20"/>
          <p:cNvGrpSpPr/>
          <p:nvPr/>
        </p:nvGrpSpPr>
        <p:grpSpPr>
          <a:xfrm>
            <a:off x="4683175" y="1326075"/>
            <a:ext cx="3468500" cy="3120300"/>
            <a:chOff x="5668900" y="716475"/>
            <a:chExt cx="3468500" cy="3120300"/>
          </a:xfrm>
        </p:grpSpPr>
        <p:sp>
          <p:nvSpPr>
            <p:cNvPr id="105" name="Google Shape;105;p20"/>
            <p:cNvSpPr/>
            <p:nvPr/>
          </p:nvSpPr>
          <p:spPr>
            <a:xfrm rot="5400000">
              <a:off x="5498500" y="886875"/>
              <a:ext cx="681900" cy="341100"/>
            </a:xfrm>
            <a:prstGeom prst="chevron">
              <a:avLst>
                <a:gd fmla="val 50000" name="adj"/>
              </a:avLst>
            </a:prstGeom>
            <a:solidFill>
              <a:srgbClr val="057EC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0"/>
            <p:cNvSpPr txBox="1"/>
            <p:nvPr/>
          </p:nvSpPr>
          <p:spPr>
            <a:xfrm>
              <a:off x="5668900" y="834725"/>
              <a:ext cx="341100" cy="46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0"/>
            <p:cNvSpPr/>
            <p:nvPr/>
          </p:nvSpPr>
          <p:spPr>
            <a:xfrm rot="5400000">
              <a:off x="5498500" y="1496475"/>
              <a:ext cx="681900" cy="341100"/>
            </a:xfrm>
            <a:prstGeom prst="chevron">
              <a:avLst>
                <a:gd fmla="val 50000" name="adj"/>
              </a:avLst>
            </a:prstGeom>
            <a:solidFill>
              <a:srgbClr val="057EC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20"/>
            <p:cNvSpPr txBox="1"/>
            <p:nvPr/>
          </p:nvSpPr>
          <p:spPr>
            <a:xfrm>
              <a:off x="5668900" y="1432575"/>
              <a:ext cx="341100" cy="46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0"/>
            <p:cNvSpPr/>
            <p:nvPr/>
          </p:nvSpPr>
          <p:spPr>
            <a:xfrm rot="5400000">
              <a:off x="5498500" y="2106075"/>
              <a:ext cx="681900" cy="341100"/>
            </a:xfrm>
            <a:prstGeom prst="chevron">
              <a:avLst>
                <a:gd fmla="val 50000" name="adj"/>
              </a:avLst>
            </a:prstGeom>
            <a:solidFill>
              <a:srgbClr val="057EC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0"/>
            <p:cNvSpPr txBox="1"/>
            <p:nvPr/>
          </p:nvSpPr>
          <p:spPr>
            <a:xfrm>
              <a:off x="5668925" y="2042175"/>
              <a:ext cx="341100" cy="46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0"/>
            <p:cNvSpPr/>
            <p:nvPr/>
          </p:nvSpPr>
          <p:spPr>
            <a:xfrm rot="5400000">
              <a:off x="5498500" y="2715675"/>
              <a:ext cx="681900" cy="341100"/>
            </a:xfrm>
            <a:prstGeom prst="chevron">
              <a:avLst>
                <a:gd fmla="val 50000" name="adj"/>
              </a:avLst>
            </a:prstGeom>
            <a:solidFill>
              <a:srgbClr val="057EC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0"/>
            <p:cNvSpPr txBox="1"/>
            <p:nvPr/>
          </p:nvSpPr>
          <p:spPr>
            <a:xfrm>
              <a:off x="5668925" y="2636625"/>
              <a:ext cx="341100" cy="46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0"/>
            <p:cNvSpPr/>
            <p:nvPr/>
          </p:nvSpPr>
          <p:spPr>
            <a:xfrm rot="5400000">
              <a:off x="5498500" y="3325275"/>
              <a:ext cx="681900" cy="341100"/>
            </a:xfrm>
            <a:prstGeom prst="chevron">
              <a:avLst>
                <a:gd fmla="val 50000" name="adj"/>
              </a:avLst>
            </a:prstGeom>
            <a:solidFill>
              <a:srgbClr val="057EC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0"/>
            <p:cNvSpPr txBox="1"/>
            <p:nvPr/>
          </p:nvSpPr>
          <p:spPr>
            <a:xfrm>
              <a:off x="5668900" y="3260975"/>
              <a:ext cx="341100" cy="46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0"/>
            <p:cNvSpPr txBox="1"/>
            <p:nvPr/>
          </p:nvSpPr>
          <p:spPr>
            <a:xfrm>
              <a:off x="5971500" y="824200"/>
              <a:ext cx="30387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" sz="1400" u="sng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S</a:t>
              </a:r>
              <a:r>
                <a:rPr b="1" i="0" lang="en" sz="14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pecific: </a:t>
              </a:r>
              <a:r>
                <a:rPr b="1" i="0" lang="en" sz="10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What do you want to accomplish? (who, what, where, why)</a:t>
              </a:r>
              <a:endParaRPr b="1" i="0" sz="1000" u="none" cap="none" strike="noStrike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6" name="Google Shape;116;p20"/>
            <p:cNvSpPr txBox="1"/>
            <p:nvPr/>
          </p:nvSpPr>
          <p:spPr>
            <a:xfrm>
              <a:off x="5971500" y="1435075"/>
              <a:ext cx="28347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" sz="1400" u="sng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M</a:t>
              </a:r>
              <a:r>
                <a:rPr b="1" i="0" lang="en" sz="14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easurable: </a:t>
              </a:r>
              <a:r>
                <a:rPr b="1" i="0" lang="en" sz="10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How will you measure the results?</a:t>
              </a:r>
              <a:endParaRPr b="1" i="0" sz="1000" u="none" cap="none" strike="noStrike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0"/>
            <p:cNvSpPr txBox="1"/>
            <p:nvPr/>
          </p:nvSpPr>
          <p:spPr>
            <a:xfrm>
              <a:off x="5971500" y="2044675"/>
              <a:ext cx="28347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" sz="1400" u="sng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A</a:t>
              </a:r>
              <a:r>
                <a:rPr b="1" i="0" lang="en" sz="14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chievable: </a:t>
              </a:r>
              <a:r>
                <a:rPr b="1" i="0" lang="en" sz="10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It’s good to dream, but are the goals realistic? </a:t>
              </a:r>
              <a:r>
                <a:rPr b="1" i="0" lang="en" sz="14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b="1" i="0" sz="1400" u="none" cap="none" strike="noStrike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8" name="Google Shape;118;p20"/>
            <p:cNvSpPr txBox="1"/>
            <p:nvPr/>
          </p:nvSpPr>
          <p:spPr>
            <a:xfrm>
              <a:off x="5971500" y="2654275"/>
              <a:ext cx="28347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" sz="1400" u="sng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R</a:t>
              </a:r>
              <a:r>
                <a:rPr b="1" i="0" lang="en" sz="14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elevant:</a:t>
              </a:r>
              <a:r>
                <a:rPr b="1" i="0" lang="en" sz="10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 How does the goal tie into your business?</a:t>
              </a:r>
              <a:endParaRPr b="1" i="0" sz="1000" u="none" cap="none" strike="noStrike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9" name="Google Shape;119;p20"/>
            <p:cNvSpPr txBox="1"/>
            <p:nvPr/>
          </p:nvSpPr>
          <p:spPr>
            <a:xfrm>
              <a:off x="5971500" y="3307275"/>
              <a:ext cx="31659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" sz="1400" u="sng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T</a:t>
              </a:r>
              <a:r>
                <a:rPr b="1" i="0" lang="en" sz="14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ime-bound:</a:t>
              </a:r>
              <a:r>
                <a:rPr b="1" i="0" lang="en" sz="1000" u="none" cap="none" strike="noStrike">
                  <a:solidFill>
                    <a:srgbClr val="666666"/>
                  </a:solidFill>
                  <a:latin typeface="Open Sans"/>
                  <a:ea typeface="Open Sans"/>
                  <a:cs typeface="Open Sans"/>
                  <a:sym typeface="Open Sans"/>
                </a:rPr>
                <a:t> Set 1 or more target dates</a:t>
              </a:r>
              <a:endParaRPr b="1" i="0" sz="1000" u="none" cap="none" strike="noStrike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sp>
        <p:nvSpPr>
          <p:cNvPr id="120" name="Google Shape;120;p20"/>
          <p:cNvSpPr txBox="1"/>
          <p:nvPr/>
        </p:nvSpPr>
        <p:spPr>
          <a:xfrm>
            <a:off x="0" y="152400"/>
            <a:ext cx="9144000" cy="9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Measuring Your Campaign</a:t>
            </a:r>
            <a:endParaRPr b="1" i="0" sz="3000" u="none" cap="none" strike="noStrike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1" name="Google Shape;12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3674" y="583962"/>
            <a:ext cx="4129573" cy="4604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/>
        </p:nvSpPr>
        <p:spPr>
          <a:xfrm>
            <a:off x="351575" y="2266025"/>
            <a:ext cx="4931400" cy="15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A team of experts in </a:t>
            </a:r>
            <a:r>
              <a:rPr lang="en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YouTube</a:t>
            </a:r>
            <a:r>
              <a:rPr i="0" lang="en" sz="1400" u="none" cap="none" strike="noStrike">
                <a:solidFill>
                  <a:srgbClr val="666666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 ads.</a:t>
            </a:r>
            <a:endParaRPr i="0" sz="1400" u="none" cap="none" strike="noStrike"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Campaign setup and optimization.</a:t>
            </a:r>
            <a:endParaRPr i="0" sz="1400" u="none" cap="none" strike="noStrike"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Automated bid and budget management.</a:t>
            </a:r>
            <a:endParaRPr i="0" sz="1400" u="none" cap="none" strike="noStrike"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Customized strategy for your business.</a:t>
            </a:r>
            <a:endParaRPr i="0" sz="1400" u="none" cap="none" strike="noStrike"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Google Analytics integration.</a:t>
            </a:r>
            <a:endParaRPr i="0" sz="1400" u="none" cap="none" strike="noStrike"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</a:pPr>
            <a:r>
              <a:rPr i="0" lang="en" sz="1400" u="none" cap="none" strike="noStrike">
                <a:solidFill>
                  <a:srgbClr val="666666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Monthly reports.</a:t>
            </a:r>
            <a:endParaRPr i="0" sz="1400" u="none" cap="none" strike="noStrike">
              <a:solidFill>
                <a:srgbClr val="666666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Google Shape;127;p21"/>
          <p:cNvSpPr txBox="1"/>
          <p:nvPr/>
        </p:nvSpPr>
        <p:spPr>
          <a:xfrm>
            <a:off x="0" y="152400"/>
            <a:ext cx="9144000" cy="9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" sz="3000" u="none" cap="none" strike="noStrike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rPr>
              <a:t>What’s Included?</a:t>
            </a:r>
            <a:endParaRPr b="1" i="0" sz="3000" u="none" cap="none" strike="noStrike">
              <a:solidFill>
                <a:srgbClr val="43434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8" name="Google Shape;12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08000" y="670475"/>
            <a:ext cx="4205825" cy="3602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/>
          <p:nvPr/>
        </p:nvSpPr>
        <p:spPr>
          <a:xfrm>
            <a:off x="2812100" y="889300"/>
            <a:ext cx="3172500" cy="3172500"/>
          </a:xfrm>
          <a:prstGeom prst="ellipse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2"/>
          <p:cNvSpPr txBox="1"/>
          <p:nvPr/>
        </p:nvSpPr>
        <p:spPr>
          <a:xfrm>
            <a:off x="3097400" y="1387950"/>
            <a:ext cx="2601900" cy="23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0"/>
              <a:buFont typeface="Arial"/>
              <a:buNone/>
            </a:pPr>
            <a:r>
              <a:rPr b="1" i="0" lang="en" sz="1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b="1" i="0" sz="1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