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62"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Open Sa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OpenSans-bold.fntdata"/><Relationship Id="rId16" Type="http://schemas.openxmlformats.org/officeDocument/2006/relationships/font" Target="fonts/OpenSans-regular.fntdata"/><Relationship Id="rId5" Type="http://schemas.openxmlformats.org/officeDocument/2006/relationships/notesMaster" Target="notesMasters/notesMaster1.xml"/><Relationship Id="rId19" Type="http://schemas.openxmlformats.org/officeDocument/2006/relationships/font" Target="fonts/OpenSans-boldItalic.fntdata"/><Relationship Id="rId6" Type="http://schemas.openxmlformats.org/officeDocument/2006/relationships/slide" Target="slides/slide1.xml"/><Relationship Id="rId18" Type="http://schemas.openxmlformats.org/officeDocument/2006/relationships/font" Target="fonts/OpenSans-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support.google.com/business/answer/3038063" TargetMode="Externa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Google Shape;63;p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4" name="Google Shape;64;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i="1" lang="en" sz="1200">
                <a:solidFill>
                  <a:srgbClr val="FF0000"/>
                </a:solidFill>
                <a:latin typeface="Open Sans"/>
                <a:ea typeface="Open Sans"/>
                <a:cs typeface="Open Sans"/>
                <a:sym typeface="Open Sans"/>
              </a:rPr>
              <a:t>Introduce yourself</a:t>
            </a:r>
            <a:endParaRPr i="1" sz="1200">
              <a:solidFill>
                <a:srgbClr val="FF0000"/>
              </a:solidFill>
              <a:latin typeface="Open Sans"/>
              <a:ea typeface="Open Sans"/>
              <a:cs typeface="Open Sans"/>
              <a:sym typeface="Open Sans"/>
            </a:endParaRPr>
          </a:p>
          <a:p>
            <a:pPr indent="0" lvl="0" marL="0" rtl="0" algn="l">
              <a:lnSpc>
                <a:spcPct val="100000"/>
              </a:lnSpc>
              <a:spcBef>
                <a:spcPts val="0"/>
              </a:spcBef>
              <a:spcAft>
                <a:spcPts val="0"/>
              </a:spcAft>
              <a:buSzPts val="1100"/>
              <a:buNone/>
            </a:pPr>
            <a:r>
              <a:t/>
            </a:r>
            <a:endParaRPr i="1" sz="1200">
              <a:solidFill>
                <a:srgbClr val="FF0000"/>
              </a:solidFill>
              <a:latin typeface="Open Sans"/>
              <a:ea typeface="Open Sans"/>
              <a:cs typeface="Open Sans"/>
              <a:sym typeface="Open Sans"/>
            </a:endParaRPr>
          </a:p>
          <a:p>
            <a:pPr indent="0" lvl="0" marL="0" rtl="0" algn="l">
              <a:lnSpc>
                <a:spcPct val="100000"/>
              </a:lnSpc>
              <a:spcBef>
                <a:spcPts val="0"/>
              </a:spcBef>
              <a:spcAft>
                <a:spcPts val="0"/>
              </a:spcAft>
              <a:buSzPts val="1100"/>
              <a:buNone/>
            </a:pPr>
            <a:r>
              <a:rPr i="1" lang="en" sz="1200">
                <a:solidFill>
                  <a:srgbClr val="FF0000"/>
                </a:solidFill>
                <a:latin typeface="Open Sans"/>
                <a:ea typeface="Open Sans"/>
                <a:cs typeface="Open Sans"/>
                <a:sym typeface="Open Sans"/>
              </a:rPr>
              <a:t>Ask why they’re interested in Google My Business Management</a:t>
            </a:r>
            <a:endParaRPr i="1" sz="1200">
              <a:solidFill>
                <a:srgbClr val="FF0000"/>
              </a:solidFill>
              <a:latin typeface="Open Sans"/>
              <a:ea typeface="Open Sans"/>
              <a:cs typeface="Open Sans"/>
              <a:sym typeface="Open Sans"/>
            </a:endParaRPr>
          </a:p>
          <a:p>
            <a:pPr indent="0" lvl="0" marL="0" rtl="0" algn="l">
              <a:lnSpc>
                <a:spcPct val="100000"/>
              </a:lnSpc>
              <a:spcBef>
                <a:spcPts val="0"/>
              </a:spcBef>
              <a:spcAft>
                <a:spcPts val="0"/>
              </a:spcAft>
              <a:buSzPts val="1100"/>
              <a:buNone/>
            </a:pPr>
            <a:r>
              <a:t/>
            </a:r>
            <a:endParaRPr i="1" sz="1200">
              <a:solidFill>
                <a:srgbClr val="FF0000"/>
              </a:solidFill>
              <a:latin typeface="Open Sans"/>
              <a:ea typeface="Open Sans"/>
              <a:cs typeface="Open Sans"/>
              <a:sym typeface="Open Sans"/>
            </a:endParaRPr>
          </a:p>
          <a:p>
            <a:pPr indent="0" lvl="0" marL="0" rtl="0" algn="l">
              <a:lnSpc>
                <a:spcPct val="100000"/>
              </a:lnSpc>
              <a:spcBef>
                <a:spcPts val="0"/>
              </a:spcBef>
              <a:spcAft>
                <a:spcPts val="0"/>
              </a:spcAft>
              <a:buSzPts val="1100"/>
              <a:buNone/>
            </a:pPr>
            <a:r>
              <a:rPr i="1" lang="en" sz="1200">
                <a:solidFill>
                  <a:srgbClr val="FF0000"/>
                </a:solidFill>
                <a:latin typeface="Open Sans"/>
                <a:ea typeface="Open Sans"/>
                <a:cs typeface="Open Sans"/>
                <a:sym typeface="Open Sans"/>
              </a:rPr>
              <a:t>Try to understand their needs and goals</a:t>
            </a:r>
            <a:endParaRPr i="1" sz="1200">
              <a:solidFill>
                <a:srgbClr val="FF0000"/>
              </a:solidFill>
              <a:latin typeface="Open Sans"/>
              <a:ea typeface="Open Sans"/>
              <a:cs typeface="Open Sans"/>
              <a:sym typeface="Open San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p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2" name="Google Shape;132;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i="1" lang="en">
                <a:solidFill>
                  <a:srgbClr val="FF0000"/>
                </a:solidFill>
              </a:rPr>
              <a:t>Ask if they have any questions</a:t>
            </a:r>
            <a:endParaRPr i="1">
              <a:solidFill>
                <a:srgbClr val="FF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0" name="Shape 70"/>
        <p:cNvGrpSpPr/>
        <p:nvPr/>
      </p:nvGrpSpPr>
      <p:grpSpPr>
        <a:xfrm>
          <a:off x="0" y="0"/>
          <a:ext cx="0" cy="0"/>
          <a:chOff x="0" y="0"/>
          <a:chExt cx="0" cy="0"/>
        </a:xfrm>
      </p:grpSpPr>
      <p:sp>
        <p:nvSpPr>
          <p:cNvPr id="71" name="Google Shape;71;g87697cf747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2" name="Google Shape;72;g87697cf747_0_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The internet </a:t>
            </a:r>
            <a:r>
              <a:rPr lang="en"/>
              <a:t>completely</a:t>
            </a:r>
            <a:r>
              <a:rPr lang="en"/>
              <a:t> changed the way that consumers make a purchase. </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Before, all you had to do was advertise your products and services to drive more sales.</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Now, advertising is still important, but customers will look up your business on the internet before buying from you. </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Most likely, they’ll use Google to find more information about your business, such as address, contact information, hours of operation, reviews, and photos. </a:t>
            </a:r>
            <a:endParaRPr/>
          </a:p>
          <a:p>
            <a:pPr indent="0" lvl="0" marL="0" rtl="0" algn="l">
              <a:lnSpc>
                <a:spcPct val="100000"/>
              </a:lnSpc>
              <a:spcBef>
                <a:spcPts val="0"/>
              </a:spcBef>
              <a:spcAft>
                <a:spcPts val="0"/>
              </a:spcAft>
              <a:buSzPts val="1100"/>
              <a:buNone/>
            </a:pPr>
            <a:r>
              <a:t/>
            </a:r>
            <a:endParaRPr/>
          </a:p>
          <a:p>
            <a:pPr indent="0" lvl="0" marL="0" rtl="0" algn="l">
              <a:spcBef>
                <a:spcPts val="0"/>
              </a:spcBef>
              <a:spcAft>
                <a:spcPts val="0"/>
              </a:spcAft>
              <a:buSzPts val="1100"/>
              <a:buNone/>
            </a:pPr>
            <a:r>
              <a:rPr lang="en">
                <a:solidFill>
                  <a:schemeClr val="dk1"/>
                </a:solidFill>
              </a:rPr>
              <a:t>Having a complete, accurate profile can leave a good impression and help you close deals. On the other hand, you may lose potential customers if your Google My Business is incomplete or inaccurate.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7" name="Shape 77"/>
        <p:cNvGrpSpPr/>
        <p:nvPr/>
      </p:nvGrpSpPr>
      <p:grpSpPr>
        <a:xfrm>
          <a:off x="0" y="0"/>
          <a:ext cx="0" cy="0"/>
          <a:chOff x="0" y="0"/>
          <a:chExt cx="0" cy="0"/>
        </a:xfrm>
      </p:grpSpPr>
      <p:sp>
        <p:nvSpPr>
          <p:cNvPr id="78" name="Google Shape;78;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9" name="Google Shape;79;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Google My Business is an online listing tool that shows essential information about your business. </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This information is visible to anyone who looks your business up on the internet. </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It’s very important that you have a claimed and verified Google My Business listing. That’s how Google knows that you’re the business owner, which allows you to edit your profile and make any changes that you need.  </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Once your Google My Business is claimed and verified, on-going maintenance is key to ensure accuracy and engage with potential customers. </a:t>
            </a:r>
            <a:endParaRPr/>
          </a:p>
          <a:p>
            <a:pPr indent="0" lvl="0" marL="0" rtl="0" algn="l">
              <a:lnSpc>
                <a:spcPct val="100000"/>
              </a:lnSpc>
              <a:spcBef>
                <a:spcPts val="0"/>
              </a:spcBef>
              <a:spcAft>
                <a:spcPts val="0"/>
              </a:spcAft>
              <a:buSzPts val="1100"/>
              <a:buNone/>
            </a:pPr>
            <a:r>
              <a:t/>
            </a:r>
            <a:endParaRPr>
              <a:solidFill>
                <a:srgbClr val="FF0000"/>
              </a:solidFill>
            </a:endParaRPr>
          </a:p>
          <a:p>
            <a:pPr indent="0" lvl="0" marL="0" rtl="0" algn="l">
              <a:lnSpc>
                <a:spcPct val="100000"/>
              </a:lnSpc>
              <a:spcBef>
                <a:spcPts val="0"/>
              </a:spcBef>
              <a:spcAft>
                <a:spcPts val="0"/>
              </a:spcAft>
              <a:buSzPts val="1100"/>
              <a:buNone/>
            </a:pPr>
            <a:r>
              <a:rPr i="1" lang="en">
                <a:solidFill>
                  <a:srgbClr val="FF0000"/>
                </a:solidFill>
              </a:rPr>
              <a:t>-----</a:t>
            </a:r>
            <a:endParaRPr i="1">
              <a:solidFill>
                <a:srgbClr val="FF0000"/>
              </a:solidFill>
            </a:endParaRPr>
          </a:p>
          <a:p>
            <a:pPr indent="0" lvl="0" marL="0" rtl="0" algn="l">
              <a:lnSpc>
                <a:spcPct val="100000"/>
              </a:lnSpc>
              <a:spcBef>
                <a:spcPts val="0"/>
              </a:spcBef>
              <a:spcAft>
                <a:spcPts val="0"/>
              </a:spcAft>
              <a:buSzPts val="1100"/>
              <a:buNone/>
            </a:pPr>
            <a:r>
              <a:t/>
            </a:r>
            <a:endParaRPr i="1">
              <a:solidFill>
                <a:srgbClr val="FF0000"/>
              </a:solidFill>
            </a:endParaRPr>
          </a:p>
          <a:p>
            <a:pPr indent="0" lvl="0" marL="0" rtl="0" algn="l">
              <a:lnSpc>
                <a:spcPct val="100000"/>
              </a:lnSpc>
              <a:spcBef>
                <a:spcPts val="0"/>
              </a:spcBef>
              <a:spcAft>
                <a:spcPts val="0"/>
              </a:spcAft>
              <a:buSzPts val="1100"/>
              <a:buNone/>
            </a:pPr>
            <a:r>
              <a:rPr i="1" lang="en">
                <a:solidFill>
                  <a:srgbClr val="FF0000"/>
                </a:solidFill>
              </a:rPr>
              <a:t>Google article: </a:t>
            </a:r>
            <a:r>
              <a:rPr i="1" lang="en" u="sng">
                <a:solidFill>
                  <a:srgbClr val="FF0000"/>
                </a:solidFill>
                <a:hlinkClick r:id="rId2"/>
              </a:rPr>
              <a:t>https://support.google.com/business/answer/3038063</a:t>
            </a:r>
            <a:endParaRPr i="1">
              <a:solidFill>
                <a:srgbClr val="FF0000"/>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Google Shape;85;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6" name="Google Shape;86;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rPr lang="en">
                <a:solidFill>
                  <a:schemeClr val="dk1"/>
                </a:solidFill>
              </a:rPr>
              <a:t>Here are some of the benefits of Google My Business:</a:t>
            </a:r>
            <a:br>
              <a:rPr lang="en">
                <a:solidFill>
                  <a:schemeClr val="dk1"/>
                </a:solidFill>
              </a:rPr>
            </a:br>
            <a:br>
              <a:rPr lang="en">
                <a:solidFill>
                  <a:schemeClr val="dk1"/>
                </a:solidFill>
              </a:rPr>
            </a:br>
            <a:r>
              <a:rPr b="1" lang="en">
                <a:solidFill>
                  <a:schemeClr val="dk1"/>
                </a:solidFill>
              </a:rPr>
              <a:t>1. Manage your information</a:t>
            </a:r>
            <a:br>
              <a:rPr lang="en">
                <a:solidFill>
                  <a:schemeClr val="dk1"/>
                </a:solidFill>
              </a:rPr>
            </a:br>
            <a:endParaRPr>
              <a:solidFill>
                <a:schemeClr val="dk1"/>
              </a:solidFill>
            </a:endParaRPr>
          </a:p>
          <a:p>
            <a:pPr indent="0" lvl="0" marL="0" rtl="0" algn="l">
              <a:spcBef>
                <a:spcPts val="0"/>
              </a:spcBef>
              <a:spcAft>
                <a:spcPts val="0"/>
              </a:spcAft>
              <a:buSzPts val="1100"/>
              <a:buNone/>
            </a:pPr>
            <a:r>
              <a:rPr lang="en">
                <a:solidFill>
                  <a:schemeClr val="dk1"/>
                </a:solidFill>
              </a:rPr>
              <a:t>You can edit your business information and control what people see. For example, you can update your phone number or set holiday hours.</a:t>
            </a:r>
            <a:endParaRPr>
              <a:solidFill>
                <a:schemeClr val="dk1"/>
              </a:solidFill>
            </a:endParaRPr>
          </a:p>
          <a:p>
            <a:pPr indent="0" lvl="0" marL="0" rtl="0" algn="l">
              <a:spcBef>
                <a:spcPts val="0"/>
              </a:spcBef>
              <a:spcAft>
                <a:spcPts val="0"/>
              </a:spcAft>
              <a:buSzPts val="1100"/>
              <a:buNone/>
            </a:pPr>
            <a:br>
              <a:rPr lang="en">
                <a:solidFill>
                  <a:schemeClr val="dk1"/>
                </a:solidFill>
              </a:rPr>
            </a:br>
            <a:r>
              <a:rPr b="1" lang="en">
                <a:solidFill>
                  <a:schemeClr val="dk1"/>
                </a:solidFill>
              </a:rPr>
              <a:t>2. Interact with your customers</a:t>
            </a:r>
            <a:endParaRPr b="1">
              <a:solidFill>
                <a:schemeClr val="dk1"/>
              </a:solidFill>
            </a:endParaRPr>
          </a:p>
          <a:p>
            <a:pPr indent="0" lvl="0" marL="0" rtl="0" algn="l">
              <a:spcBef>
                <a:spcPts val="0"/>
              </a:spcBef>
              <a:spcAft>
                <a:spcPts val="0"/>
              </a:spcAft>
              <a:buSzPts val="1100"/>
              <a:buNone/>
            </a:pPr>
            <a:r>
              <a:t/>
            </a:r>
            <a:endParaRPr>
              <a:solidFill>
                <a:schemeClr val="dk1"/>
              </a:solidFill>
            </a:endParaRPr>
          </a:p>
          <a:p>
            <a:pPr indent="0" lvl="0" marL="0" rtl="0" algn="l">
              <a:spcBef>
                <a:spcPts val="0"/>
              </a:spcBef>
              <a:spcAft>
                <a:spcPts val="0"/>
              </a:spcAft>
              <a:buSzPts val="1100"/>
              <a:buNone/>
            </a:pPr>
            <a:r>
              <a:rPr lang="en">
                <a:solidFill>
                  <a:schemeClr val="dk1"/>
                </a:solidFill>
              </a:rPr>
              <a:t>You need a verified Google My Business in order to respond to reviews from your customers and upload photos.</a:t>
            </a:r>
            <a:endParaRPr>
              <a:solidFill>
                <a:schemeClr val="dk1"/>
              </a:solidFill>
            </a:endParaRPr>
          </a:p>
          <a:p>
            <a:pPr indent="0" lvl="0" marL="0" rtl="0" algn="l">
              <a:spcBef>
                <a:spcPts val="0"/>
              </a:spcBef>
              <a:spcAft>
                <a:spcPts val="0"/>
              </a:spcAft>
              <a:buSzPts val="1100"/>
              <a:buNone/>
            </a:pPr>
            <a:r>
              <a:t/>
            </a:r>
            <a:endParaRPr>
              <a:solidFill>
                <a:schemeClr val="dk1"/>
              </a:solidFill>
            </a:endParaRPr>
          </a:p>
          <a:p>
            <a:pPr indent="0" lvl="0" marL="0" rtl="0" algn="l">
              <a:spcBef>
                <a:spcPts val="0"/>
              </a:spcBef>
              <a:spcAft>
                <a:spcPts val="0"/>
              </a:spcAft>
              <a:buClr>
                <a:schemeClr val="dk1"/>
              </a:buClr>
              <a:buSzPts val="1100"/>
              <a:buFont typeface="Arial"/>
              <a:buNone/>
            </a:pPr>
            <a:r>
              <a:rPr b="1" lang="en">
                <a:solidFill>
                  <a:schemeClr val="dk1"/>
                </a:solidFill>
              </a:rPr>
              <a:t>3. Understand and expand your presence</a:t>
            </a:r>
            <a:endParaRPr b="1">
              <a:solidFill>
                <a:schemeClr val="dk1"/>
              </a:solidFill>
            </a:endParaRPr>
          </a:p>
          <a:p>
            <a:pPr indent="0" lvl="0" marL="0" rtl="0" algn="l">
              <a:lnSpc>
                <a:spcPct val="100000"/>
              </a:lnSpc>
              <a:spcBef>
                <a:spcPts val="0"/>
              </a:spcBef>
              <a:spcAft>
                <a:spcPts val="0"/>
              </a:spcAft>
              <a:buSzPts val="1100"/>
              <a:buNone/>
            </a:pPr>
            <a:r>
              <a:t/>
            </a:r>
            <a:endParaRPr b="1"/>
          </a:p>
          <a:p>
            <a:pPr indent="0" lvl="0" marL="0" rtl="0" algn="l">
              <a:lnSpc>
                <a:spcPct val="100000"/>
              </a:lnSpc>
              <a:spcBef>
                <a:spcPts val="0"/>
              </a:spcBef>
              <a:spcAft>
                <a:spcPts val="0"/>
              </a:spcAft>
              <a:buSzPts val="1100"/>
              <a:buNone/>
            </a:pPr>
            <a:r>
              <a:rPr lang="en"/>
              <a:t>You’ll have access to insights on how online customers search for your business and how they interact with your Google My Business.</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Google Shape;96;g87697cf747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7" name="Google Shape;97;g87697cf747_0_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Business owners could manage their Google My Business themselves. However, the vast majority of them prefer to pay someone else do to the job, and this is mainly because of the challenges they face: </a:t>
            </a:r>
            <a:br>
              <a:rPr lang="en">
                <a:solidFill>
                  <a:schemeClr val="dk1"/>
                </a:solidFill>
              </a:rPr>
            </a:br>
            <a:br>
              <a:rPr lang="en">
                <a:solidFill>
                  <a:schemeClr val="dk1"/>
                </a:solidFill>
              </a:rPr>
            </a:br>
            <a:r>
              <a:rPr b="1" lang="en">
                <a:solidFill>
                  <a:schemeClr val="dk1"/>
                </a:solidFill>
              </a:rPr>
              <a:t>1. Time</a:t>
            </a:r>
            <a:br>
              <a:rPr lang="en">
                <a:solidFill>
                  <a:schemeClr val="dk1"/>
                </a:solidFill>
              </a:rPr>
            </a:b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Business owners are often busy managing other aspects of their business. It’s hard for them to find time to manage their online presence.</a:t>
            </a:r>
            <a:endParaRPr>
              <a:solidFill>
                <a:schemeClr val="dk1"/>
              </a:solidFill>
            </a:endParaRPr>
          </a:p>
          <a:p>
            <a:pPr indent="0" lvl="0" marL="0" rtl="0" algn="l">
              <a:spcBef>
                <a:spcPts val="0"/>
              </a:spcBef>
              <a:spcAft>
                <a:spcPts val="0"/>
              </a:spcAft>
              <a:buClr>
                <a:schemeClr val="dk1"/>
              </a:buClr>
              <a:buSzPts val="1100"/>
              <a:buFont typeface="Arial"/>
              <a:buNone/>
            </a:pPr>
            <a:br>
              <a:rPr lang="en">
                <a:solidFill>
                  <a:schemeClr val="dk1"/>
                </a:solidFill>
              </a:rPr>
            </a:br>
            <a:r>
              <a:rPr b="1" lang="en">
                <a:solidFill>
                  <a:schemeClr val="dk1"/>
                </a:solidFill>
              </a:rPr>
              <a:t>2. Technical experience</a:t>
            </a:r>
            <a:endParaRPr b="1">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Digital Marketing is an ever-changing industry. It’s hard to know exactly what to do and how to measure results if you’re not an expert in online listings.</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b="1" lang="en">
                <a:solidFill>
                  <a:schemeClr val="dk1"/>
                </a:solidFill>
              </a:rPr>
              <a:t>3. Focus</a:t>
            </a:r>
            <a:endParaRPr b="1">
              <a:solidFill>
                <a:schemeClr val="dk1"/>
              </a:solidFill>
            </a:endParaRPr>
          </a:p>
          <a:p>
            <a:pPr indent="0" lvl="0" marL="0" rtl="0" algn="l">
              <a:spcBef>
                <a:spcPts val="0"/>
              </a:spcBef>
              <a:spcAft>
                <a:spcPts val="0"/>
              </a:spcAft>
              <a:buClr>
                <a:schemeClr val="dk1"/>
              </a:buClr>
              <a:buSzPts val="1100"/>
              <a:buFont typeface="Arial"/>
              <a:buNone/>
            </a:pPr>
            <a:r>
              <a:t/>
            </a:r>
            <a:endParaRPr b="1">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Even if you have the time and technical experience, this is not your core business. Naturally, business owners want to give more attention to other aspects of their business instead of worrying about updating their Google My Business.</a:t>
            </a:r>
            <a:endParaRPr>
              <a:solidFill>
                <a:schemeClr val="dk1"/>
              </a:solidFill>
            </a:endParaRPr>
          </a:p>
          <a:p>
            <a:pPr indent="0" lvl="0" marL="0" rtl="0" algn="l">
              <a:lnSpc>
                <a:spcPct val="100000"/>
              </a:lnSpc>
              <a:spcBef>
                <a:spcPts val="0"/>
              </a:spcBef>
              <a:spcAft>
                <a:spcPts val="0"/>
              </a:spcAft>
              <a:buSzPts val="1100"/>
              <a:buNone/>
            </a:pPr>
            <a:r>
              <a:t/>
            </a:r>
            <a:endParaRPr>
              <a:solidFill>
                <a:srgbClr val="FF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Google Shape;103;g87697cf747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4" name="Google Shape;104;g87697cf747_0_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Fortunately, we have the solution!</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Our Google My Business Management service can boost your business’ online presence. </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We’ll help you get found by potential customers on Google by ensuring that your Google My Business listing is accurate and up-to-date.</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Google Shape;110;p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1" name="Google Shape;111;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
                <a:solidFill>
                  <a:schemeClr val="dk1"/>
                </a:solidFill>
              </a:rPr>
              <a:t>This is what’s included with this service: </a:t>
            </a:r>
            <a:br>
              <a:rPr lang="en">
                <a:solidFill>
                  <a:schemeClr val="dk1"/>
                </a:solidFill>
              </a:rPr>
            </a:br>
            <a:br>
              <a:rPr lang="en">
                <a:solidFill>
                  <a:schemeClr val="dk1"/>
                </a:solidFill>
              </a:rPr>
            </a:br>
            <a:r>
              <a:rPr b="1" lang="en">
                <a:solidFill>
                  <a:schemeClr val="dk1"/>
                </a:solidFill>
              </a:rPr>
              <a:t>Google My Business Verification &amp; Claim</a:t>
            </a:r>
            <a:br>
              <a:rPr b="1" lang="en">
                <a:solidFill>
                  <a:schemeClr val="dk1"/>
                </a:solidFill>
              </a:rPr>
            </a:br>
            <a:r>
              <a:rPr lang="en">
                <a:solidFill>
                  <a:schemeClr val="dk1"/>
                </a:solidFill>
              </a:rPr>
              <a:t>This will let Google know that you’re the business owner and allow us to make edits to your Google My Business</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b="1" lang="en">
                <a:solidFill>
                  <a:schemeClr val="dk1"/>
                </a:solidFill>
              </a:rPr>
              <a:t>Listing Setup</a:t>
            </a:r>
            <a:endParaRPr b="1">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
                <a:solidFill>
                  <a:schemeClr val="dk1"/>
                </a:solidFill>
              </a:rPr>
              <a:t>We’ll update your business’ basic information: Name, address, phone number, hours of operation, and industry</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b="1" lang="en">
                <a:solidFill>
                  <a:schemeClr val="dk1"/>
                </a:solidFill>
              </a:rPr>
              <a:t>Monthly NAP data verification</a:t>
            </a:r>
            <a:endParaRPr b="1">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
                <a:solidFill>
                  <a:schemeClr val="dk1"/>
                </a:solidFill>
              </a:rPr>
              <a:t>NAP stands for Name, Address, and Phone Number. It’s very important that this information is always accurate</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b="1" lang="en">
                <a:solidFill>
                  <a:schemeClr val="dk1"/>
                </a:solidFill>
              </a:rPr>
              <a:t>1 Google My Business Post</a:t>
            </a:r>
            <a:endParaRPr b="1">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
                <a:solidFill>
                  <a:schemeClr val="dk1"/>
                </a:solidFill>
              </a:rPr>
              <a:t>Every month, we’ll publish 1 Google My Business post that is visible on your Google My Business profile. These posts will promote your products and services to anyone who searches for your business on Google. Please, note that Google My Business posts </a:t>
            </a:r>
            <a:r>
              <a:rPr lang="en" u="sng">
                <a:solidFill>
                  <a:schemeClr val="dk1"/>
                </a:solidFill>
              </a:rPr>
              <a:t>automatically expire after 7 days</a:t>
            </a:r>
            <a:r>
              <a:rPr lang="en">
                <a:solidFill>
                  <a:schemeClr val="dk1"/>
                </a:solidFill>
              </a:rPr>
              <a:t> as per Google’s guidelines.</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b="1" lang="en">
                <a:solidFill>
                  <a:schemeClr val="dk1"/>
                </a:solidFill>
              </a:rPr>
              <a:t>Upload photos provided by you</a:t>
            </a:r>
            <a:endParaRPr b="1">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
                <a:solidFill>
                  <a:schemeClr val="dk1"/>
                </a:solidFill>
              </a:rPr>
              <a:t>It’s always a great idea to keep your Google My Business listing up-to-date with fresh content. People will definitely pay attention to the images in your profile. Whenever you want to add a new image to your Google My Business, let us know and we’ll do it for you.</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b="1">
              <a:solidFill>
                <a:schemeClr val="dk1"/>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Google Shape;117;g77fa2e7d92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8" name="Google Shape;118;g77fa2e7d92_0_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i="1" lang="en">
                <a:solidFill>
                  <a:srgbClr val="FF0000"/>
                </a:solidFill>
              </a:rPr>
              <a:t>Go through the process with them</a:t>
            </a:r>
            <a:endParaRPr i="1">
              <a:solidFill>
                <a:srgbClr val="FF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Google Shape;124;g87697cf747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5" name="Google Shape;125;g87697cf747_0_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And this is the last thing that I want to show you.</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Here I have some stats from Google that speak about the importance of having a well-maintained Google My Business. </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In a nutshell, you’ll get more views and will be perceived as a reputable business, which leads to more visits and sales.</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1" name="Shape 41"/>
        <p:cNvGrpSpPr/>
        <p:nvPr/>
      </p:nvGrpSpPr>
      <p:grpSpPr>
        <a:xfrm>
          <a:off x="0" y="0"/>
          <a:ext cx="0" cy="0"/>
          <a:chOff x="0" y="0"/>
          <a:chExt cx="0" cy="0"/>
        </a:xfrm>
      </p:grpSpPr>
      <p:sp>
        <p:nvSpPr>
          <p:cNvPr id="42" name="Google Shape;42;p11"/>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 name="Google Shape;43;p11"/>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44" name="Google Shape;44;p11"/>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5" name="Google Shape;45;p11"/>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46" name="Google Shape;46;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7" name="Shape 47"/>
        <p:cNvGrpSpPr/>
        <p:nvPr/>
      </p:nvGrpSpPr>
      <p:grpSpPr>
        <a:xfrm>
          <a:off x="0" y="0"/>
          <a:ext cx="0" cy="0"/>
          <a:chOff x="0" y="0"/>
          <a:chExt cx="0" cy="0"/>
        </a:xfrm>
      </p:grpSpPr>
      <p:sp>
        <p:nvSpPr>
          <p:cNvPr id="48" name="Google Shape;48;p12"/>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9" name="Google Shape;49;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0" name="Shape 50"/>
        <p:cNvGrpSpPr/>
        <p:nvPr/>
      </p:nvGrpSpPr>
      <p:grpSpPr>
        <a:xfrm>
          <a:off x="0" y="0"/>
          <a:ext cx="0" cy="0"/>
          <a:chOff x="0" y="0"/>
          <a:chExt cx="0" cy="0"/>
        </a:xfrm>
      </p:grpSpPr>
      <p:sp>
        <p:nvSpPr>
          <p:cNvPr id="51" name="Google Shape;51;p13"/>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52" name="Google Shape;52;p13"/>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53" name="Google Shape;53;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1">
  <p:cSld name="CUSTOM">
    <p:spTree>
      <p:nvGrpSpPr>
        <p:cNvPr id="54" name="Shape 54"/>
        <p:cNvGrpSpPr/>
        <p:nvPr/>
      </p:nvGrpSpPr>
      <p:grpSpPr>
        <a:xfrm>
          <a:off x="0" y="0"/>
          <a:ext cx="0" cy="0"/>
          <a:chOff x="0" y="0"/>
          <a:chExt cx="0" cy="0"/>
        </a:xfrm>
      </p:grpSpPr>
      <p:pic>
        <p:nvPicPr>
          <p:cNvPr id="55" name="Google Shape;55;p14"/>
          <p:cNvPicPr preferRelativeResize="0"/>
          <p:nvPr/>
        </p:nvPicPr>
        <p:blipFill rotWithShape="1">
          <a:blip r:embed="rId2">
            <a:alphaModFix/>
          </a:blip>
          <a:srcRect b="25503" l="8457" r="8456" t="25504"/>
          <a:stretch/>
        </p:blipFill>
        <p:spPr>
          <a:xfrm>
            <a:off x="4068263" y="4822483"/>
            <a:ext cx="1007475" cy="160509"/>
          </a:xfrm>
          <a:prstGeom prst="rect">
            <a:avLst/>
          </a:prstGeom>
          <a:noFill/>
          <a:ln>
            <a:noFill/>
          </a:ln>
        </p:spPr>
      </p:pic>
      <p:sp>
        <p:nvSpPr>
          <p:cNvPr id="56" name="Google Shape;56;p14"/>
          <p:cNvSpPr txBox="1"/>
          <p:nvPr>
            <p:ph idx="12" type="sldNum"/>
          </p:nvPr>
        </p:nvSpPr>
        <p:spPr>
          <a:xfrm>
            <a:off x="76199" y="4663227"/>
            <a:ext cx="636900" cy="4803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800"/>
              <a:buFont typeface="Arial"/>
              <a:buNone/>
              <a:defRPr b="0" i="0" sz="800" u="none" cap="none" strike="noStrike">
                <a:solidFill>
                  <a:schemeClr val="dk2"/>
                </a:solidFill>
                <a:latin typeface="Open Sans"/>
                <a:ea typeface="Open Sans"/>
                <a:cs typeface="Open Sans"/>
                <a:sym typeface="Open Sans"/>
              </a:defRPr>
            </a:lvl1pPr>
            <a:lvl2pPr indent="0" lvl="1" marL="0" marR="0" algn="l">
              <a:lnSpc>
                <a:spcPct val="100000"/>
              </a:lnSpc>
              <a:spcBef>
                <a:spcPts val="0"/>
              </a:spcBef>
              <a:spcAft>
                <a:spcPts val="0"/>
              </a:spcAft>
              <a:buClr>
                <a:srgbClr val="000000"/>
              </a:buClr>
              <a:buSzPts val="800"/>
              <a:buFont typeface="Arial"/>
              <a:buNone/>
              <a:defRPr b="0" i="0" sz="800" u="none" cap="none" strike="noStrike">
                <a:solidFill>
                  <a:schemeClr val="dk2"/>
                </a:solidFill>
                <a:latin typeface="Open Sans"/>
                <a:ea typeface="Open Sans"/>
                <a:cs typeface="Open Sans"/>
                <a:sym typeface="Open Sans"/>
              </a:defRPr>
            </a:lvl2pPr>
            <a:lvl3pPr indent="0" lvl="2" marL="0" marR="0" algn="l">
              <a:lnSpc>
                <a:spcPct val="100000"/>
              </a:lnSpc>
              <a:spcBef>
                <a:spcPts val="0"/>
              </a:spcBef>
              <a:spcAft>
                <a:spcPts val="0"/>
              </a:spcAft>
              <a:buClr>
                <a:srgbClr val="000000"/>
              </a:buClr>
              <a:buSzPts val="800"/>
              <a:buFont typeface="Arial"/>
              <a:buNone/>
              <a:defRPr b="0" i="0" sz="800" u="none" cap="none" strike="noStrike">
                <a:solidFill>
                  <a:schemeClr val="dk2"/>
                </a:solidFill>
                <a:latin typeface="Open Sans"/>
                <a:ea typeface="Open Sans"/>
                <a:cs typeface="Open Sans"/>
                <a:sym typeface="Open Sans"/>
              </a:defRPr>
            </a:lvl3pPr>
            <a:lvl4pPr indent="0" lvl="3" marL="0" marR="0" algn="l">
              <a:lnSpc>
                <a:spcPct val="100000"/>
              </a:lnSpc>
              <a:spcBef>
                <a:spcPts val="0"/>
              </a:spcBef>
              <a:spcAft>
                <a:spcPts val="0"/>
              </a:spcAft>
              <a:buClr>
                <a:srgbClr val="000000"/>
              </a:buClr>
              <a:buSzPts val="800"/>
              <a:buFont typeface="Arial"/>
              <a:buNone/>
              <a:defRPr b="0" i="0" sz="800" u="none" cap="none" strike="noStrike">
                <a:solidFill>
                  <a:schemeClr val="dk2"/>
                </a:solidFill>
                <a:latin typeface="Open Sans"/>
                <a:ea typeface="Open Sans"/>
                <a:cs typeface="Open Sans"/>
                <a:sym typeface="Open Sans"/>
              </a:defRPr>
            </a:lvl4pPr>
            <a:lvl5pPr indent="0" lvl="4" marL="0" marR="0" algn="l">
              <a:lnSpc>
                <a:spcPct val="100000"/>
              </a:lnSpc>
              <a:spcBef>
                <a:spcPts val="0"/>
              </a:spcBef>
              <a:spcAft>
                <a:spcPts val="0"/>
              </a:spcAft>
              <a:buClr>
                <a:srgbClr val="000000"/>
              </a:buClr>
              <a:buSzPts val="800"/>
              <a:buFont typeface="Arial"/>
              <a:buNone/>
              <a:defRPr b="0" i="0" sz="800" u="none" cap="none" strike="noStrike">
                <a:solidFill>
                  <a:schemeClr val="dk2"/>
                </a:solidFill>
                <a:latin typeface="Open Sans"/>
                <a:ea typeface="Open Sans"/>
                <a:cs typeface="Open Sans"/>
                <a:sym typeface="Open Sans"/>
              </a:defRPr>
            </a:lvl5pPr>
            <a:lvl6pPr indent="0" lvl="5" marL="0" marR="0" algn="l">
              <a:lnSpc>
                <a:spcPct val="100000"/>
              </a:lnSpc>
              <a:spcBef>
                <a:spcPts val="0"/>
              </a:spcBef>
              <a:spcAft>
                <a:spcPts val="0"/>
              </a:spcAft>
              <a:buClr>
                <a:srgbClr val="000000"/>
              </a:buClr>
              <a:buSzPts val="800"/>
              <a:buFont typeface="Arial"/>
              <a:buNone/>
              <a:defRPr b="0" i="0" sz="800" u="none" cap="none" strike="noStrike">
                <a:solidFill>
                  <a:schemeClr val="dk2"/>
                </a:solidFill>
                <a:latin typeface="Open Sans"/>
                <a:ea typeface="Open Sans"/>
                <a:cs typeface="Open Sans"/>
                <a:sym typeface="Open Sans"/>
              </a:defRPr>
            </a:lvl6pPr>
            <a:lvl7pPr indent="0" lvl="6" marL="0" marR="0" algn="l">
              <a:lnSpc>
                <a:spcPct val="100000"/>
              </a:lnSpc>
              <a:spcBef>
                <a:spcPts val="0"/>
              </a:spcBef>
              <a:spcAft>
                <a:spcPts val="0"/>
              </a:spcAft>
              <a:buClr>
                <a:srgbClr val="000000"/>
              </a:buClr>
              <a:buSzPts val="800"/>
              <a:buFont typeface="Arial"/>
              <a:buNone/>
              <a:defRPr b="0" i="0" sz="800" u="none" cap="none" strike="noStrike">
                <a:solidFill>
                  <a:schemeClr val="dk2"/>
                </a:solidFill>
                <a:latin typeface="Open Sans"/>
                <a:ea typeface="Open Sans"/>
                <a:cs typeface="Open Sans"/>
                <a:sym typeface="Open Sans"/>
              </a:defRPr>
            </a:lvl7pPr>
            <a:lvl8pPr indent="0" lvl="7" marL="0" marR="0" algn="l">
              <a:lnSpc>
                <a:spcPct val="100000"/>
              </a:lnSpc>
              <a:spcBef>
                <a:spcPts val="0"/>
              </a:spcBef>
              <a:spcAft>
                <a:spcPts val="0"/>
              </a:spcAft>
              <a:buClr>
                <a:srgbClr val="000000"/>
              </a:buClr>
              <a:buSzPts val="800"/>
              <a:buFont typeface="Arial"/>
              <a:buNone/>
              <a:defRPr b="0" i="0" sz="800" u="none" cap="none" strike="noStrike">
                <a:solidFill>
                  <a:schemeClr val="dk2"/>
                </a:solidFill>
                <a:latin typeface="Open Sans"/>
                <a:ea typeface="Open Sans"/>
                <a:cs typeface="Open Sans"/>
                <a:sym typeface="Open Sans"/>
              </a:defRPr>
            </a:lvl8pPr>
            <a:lvl9pPr indent="0" lvl="8" marL="0" marR="0" algn="l">
              <a:lnSpc>
                <a:spcPct val="100000"/>
              </a:lnSpc>
              <a:spcBef>
                <a:spcPts val="0"/>
              </a:spcBef>
              <a:spcAft>
                <a:spcPts val="0"/>
              </a:spcAft>
              <a:buClr>
                <a:srgbClr val="000000"/>
              </a:buClr>
              <a:buSzPts val="800"/>
              <a:buFont typeface="Arial"/>
              <a:buNone/>
              <a:defRPr b="0" i="0" sz="800" u="none" cap="none" strike="noStrike">
                <a:solidFill>
                  <a:schemeClr val="dk2"/>
                </a:solidFill>
                <a:latin typeface="Open Sans"/>
                <a:ea typeface="Open Sans"/>
                <a:cs typeface="Open Sans"/>
                <a:sym typeface="Open Sans"/>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Questions?">
  <p:cSld name="CUSTOM_1">
    <p:spTree>
      <p:nvGrpSpPr>
        <p:cNvPr id="57" name="Shape 57"/>
        <p:cNvGrpSpPr/>
        <p:nvPr/>
      </p:nvGrpSpPr>
      <p:grpSpPr>
        <a:xfrm>
          <a:off x="0" y="0"/>
          <a:ext cx="0" cy="0"/>
          <a:chOff x="0" y="0"/>
          <a:chExt cx="0" cy="0"/>
        </a:xfrm>
      </p:grpSpPr>
      <p:pic>
        <p:nvPicPr>
          <p:cNvPr id="58" name="Google Shape;58;p15"/>
          <p:cNvPicPr preferRelativeResize="0"/>
          <p:nvPr/>
        </p:nvPicPr>
        <p:blipFill rotWithShape="1">
          <a:blip r:embed="rId2">
            <a:alphaModFix/>
          </a:blip>
          <a:srcRect b="25503" l="8457" r="8456" t="25504"/>
          <a:stretch/>
        </p:blipFill>
        <p:spPr>
          <a:xfrm>
            <a:off x="4068263" y="4822483"/>
            <a:ext cx="1007475" cy="160509"/>
          </a:xfrm>
          <a:prstGeom prst="rect">
            <a:avLst/>
          </a:prstGeom>
          <a:noFill/>
          <a:ln>
            <a:noFill/>
          </a:ln>
        </p:spPr>
      </p:pic>
      <p:sp>
        <p:nvSpPr>
          <p:cNvPr id="59" name="Google Shape;59;p15"/>
          <p:cNvSpPr txBox="1"/>
          <p:nvPr>
            <p:ph idx="12" type="sldNum"/>
          </p:nvPr>
        </p:nvSpPr>
        <p:spPr>
          <a:xfrm>
            <a:off x="76199" y="4663227"/>
            <a:ext cx="636900" cy="4803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800"/>
              <a:buFont typeface="Arial"/>
              <a:buNone/>
              <a:defRPr b="0" i="0" sz="800" u="none" cap="none" strike="noStrike">
                <a:solidFill>
                  <a:schemeClr val="dk2"/>
                </a:solidFill>
                <a:latin typeface="Open Sans"/>
                <a:ea typeface="Open Sans"/>
                <a:cs typeface="Open Sans"/>
                <a:sym typeface="Open Sans"/>
              </a:defRPr>
            </a:lvl1pPr>
            <a:lvl2pPr indent="0" lvl="1" marL="0" marR="0" algn="l">
              <a:lnSpc>
                <a:spcPct val="100000"/>
              </a:lnSpc>
              <a:spcBef>
                <a:spcPts val="0"/>
              </a:spcBef>
              <a:spcAft>
                <a:spcPts val="0"/>
              </a:spcAft>
              <a:buClr>
                <a:srgbClr val="000000"/>
              </a:buClr>
              <a:buSzPts val="800"/>
              <a:buFont typeface="Arial"/>
              <a:buNone/>
              <a:defRPr b="0" i="0" sz="800" u="none" cap="none" strike="noStrike">
                <a:solidFill>
                  <a:schemeClr val="dk2"/>
                </a:solidFill>
                <a:latin typeface="Open Sans"/>
                <a:ea typeface="Open Sans"/>
                <a:cs typeface="Open Sans"/>
                <a:sym typeface="Open Sans"/>
              </a:defRPr>
            </a:lvl2pPr>
            <a:lvl3pPr indent="0" lvl="2" marL="0" marR="0" algn="l">
              <a:lnSpc>
                <a:spcPct val="100000"/>
              </a:lnSpc>
              <a:spcBef>
                <a:spcPts val="0"/>
              </a:spcBef>
              <a:spcAft>
                <a:spcPts val="0"/>
              </a:spcAft>
              <a:buClr>
                <a:srgbClr val="000000"/>
              </a:buClr>
              <a:buSzPts val="800"/>
              <a:buFont typeface="Arial"/>
              <a:buNone/>
              <a:defRPr b="0" i="0" sz="800" u="none" cap="none" strike="noStrike">
                <a:solidFill>
                  <a:schemeClr val="dk2"/>
                </a:solidFill>
                <a:latin typeface="Open Sans"/>
                <a:ea typeface="Open Sans"/>
                <a:cs typeface="Open Sans"/>
                <a:sym typeface="Open Sans"/>
              </a:defRPr>
            </a:lvl3pPr>
            <a:lvl4pPr indent="0" lvl="3" marL="0" marR="0" algn="l">
              <a:lnSpc>
                <a:spcPct val="100000"/>
              </a:lnSpc>
              <a:spcBef>
                <a:spcPts val="0"/>
              </a:spcBef>
              <a:spcAft>
                <a:spcPts val="0"/>
              </a:spcAft>
              <a:buClr>
                <a:srgbClr val="000000"/>
              </a:buClr>
              <a:buSzPts val="800"/>
              <a:buFont typeface="Arial"/>
              <a:buNone/>
              <a:defRPr b="0" i="0" sz="800" u="none" cap="none" strike="noStrike">
                <a:solidFill>
                  <a:schemeClr val="dk2"/>
                </a:solidFill>
                <a:latin typeface="Open Sans"/>
                <a:ea typeface="Open Sans"/>
                <a:cs typeface="Open Sans"/>
                <a:sym typeface="Open Sans"/>
              </a:defRPr>
            </a:lvl4pPr>
            <a:lvl5pPr indent="0" lvl="4" marL="0" marR="0" algn="l">
              <a:lnSpc>
                <a:spcPct val="100000"/>
              </a:lnSpc>
              <a:spcBef>
                <a:spcPts val="0"/>
              </a:spcBef>
              <a:spcAft>
                <a:spcPts val="0"/>
              </a:spcAft>
              <a:buClr>
                <a:srgbClr val="000000"/>
              </a:buClr>
              <a:buSzPts val="800"/>
              <a:buFont typeface="Arial"/>
              <a:buNone/>
              <a:defRPr b="0" i="0" sz="800" u="none" cap="none" strike="noStrike">
                <a:solidFill>
                  <a:schemeClr val="dk2"/>
                </a:solidFill>
                <a:latin typeface="Open Sans"/>
                <a:ea typeface="Open Sans"/>
                <a:cs typeface="Open Sans"/>
                <a:sym typeface="Open Sans"/>
              </a:defRPr>
            </a:lvl5pPr>
            <a:lvl6pPr indent="0" lvl="5" marL="0" marR="0" algn="l">
              <a:lnSpc>
                <a:spcPct val="100000"/>
              </a:lnSpc>
              <a:spcBef>
                <a:spcPts val="0"/>
              </a:spcBef>
              <a:spcAft>
                <a:spcPts val="0"/>
              </a:spcAft>
              <a:buClr>
                <a:srgbClr val="000000"/>
              </a:buClr>
              <a:buSzPts val="800"/>
              <a:buFont typeface="Arial"/>
              <a:buNone/>
              <a:defRPr b="0" i="0" sz="800" u="none" cap="none" strike="noStrike">
                <a:solidFill>
                  <a:schemeClr val="dk2"/>
                </a:solidFill>
                <a:latin typeface="Open Sans"/>
                <a:ea typeface="Open Sans"/>
                <a:cs typeface="Open Sans"/>
                <a:sym typeface="Open Sans"/>
              </a:defRPr>
            </a:lvl6pPr>
            <a:lvl7pPr indent="0" lvl="6" marL="0" marR="0" algn="l">
              <a:lnSpc>
                <a:spcPct val="100000"/>
              </a:lnSpc>
              <a:spcBef>
                <a:spcPts val="0"/>
              </a:spcBef>
              <a:spcAft>
                <a:spcPts val="0"/>
              </a:spcAft>
              <a:buClr>
                <a:srgbClr val="000000"/>
              </a:buClr>
              <a:buSzPts val="800"/>
              <a:buFont typeface="Arial"/>
              <a:buNone/>
              <a:defRPr b="0" i="0" sz="800" u="none" cap="none" strike="noStrike">
                <a:solidFill>
                  <a:schemeClr val="dk2"/>
                </a:solidFill>
                <a:latin typeface="Open Sans"/>
                <a:ea typeface="Open Sans"/>
                <a:cs typeface="Open Sans"/>
                <a:sym typeface="Open Sans"/>
              </a:defRPr>
            </a:lvl7pPr>
            <a:lvl8pPr indent="0" lvl="7" marL="0" marR="0" algn="l">
              <a:lnSpc>
                <a:spcPct val="100000"/>
              </a:lnSpc>
              <a:spcBef>
                <a:spcPts val="0"/>
              </a:spcBef>
              <a:spcAft>
                <a:spcPts val="0"/>
              </a:spcAft>
              <a:buClr>
                <a:srgbClr val="000000"/>
              </a:buClr>
              <a:buSzPts val="800"/>
              <a:buFont typeface="Arial"/>
              <a:buNone/>
              <a:defRPr b="0" i="0" sz="800" u="none" cap="none" strike="noStrike">
                <a:solidFill>
                  <a:schemeClr val="dk2"/>
                </a:solidFill>
                <a:latin typeface="Open Sans"/>
                <a:ea typeface="Open Sans"/>
                <a:cs typeface="Open Sans"/>
                <a:sym typeface="Open Sans"/>
              </a:defRPr>
            </a:lvl8pPr>
            <a:lvl9pPr indent="0" lvl="8" marL="0" marR="0" algn="l">
              <a:lnSpc>
                <a:spcPct val="100000"/>
              </a:lnSpc>
              <a:spcBef>
                <a:spcPts val="0"/>
              </a:spcBef>
              <a:spcAft>
                <a:spcPts val="0"/>
              </a:spcAft>
              <a:buClr>
                <a:srgbClr val="000000"/>
              </a:buClr>
              <a:buSzPts val="800"/>
              <a:buFont typeface="Arial"/>
              <a:buNone/>
              <a:defRPr b="0" i="0" sz="800" u="none" cap="none" strike="noStrike">
                <a:solidFill>
                  <a:schemeClr val="dk2"/>
                </a:solidFill>
                <a:latin typeface="Open Sans"/>
                <a:ea typeface="Open Sans"/>
                <a:cs typeface="Open Sans"/>
                <a:sym typeface="Open Sans"/>
              </a:defRPr>
            </a:lvl9pPr>
          </a:lstStyle>
          <a:p>
            <a:pPr indent="0" lvl="0" marL="0" rtl="0" algn="l">
              <a:spcBef>
                <a:spcPts val="0"/>
              </a:spcBef>
              <a:spcAft>
                <a:spcPts val="0"/>
              </a:spcAft>
              <a:buNone/>
            </a:pPr>
            <a:fld id="{00000000-1234-1234-1234-123412341234}" type="slidenum">
              <a:rPr lang="en"/>
              <a:t>‹#›</a:t>
            </a:fld>
            <a:endParaRPr/>
          </a:p>
        </p:txBody>
      </p:sp>
      <p:sp>
        <p:nvSpPr>
          <p:cNvPr id="60" name="Google Shape;60;p15"/>
          <p:cNvSpPr/>
          <p:nvPr/>
        </p:nvSpPr>
        <p:spPr>
          <a:xfrm>
            <a:off x="3510225" y="1268975"/>
            <a:ext cx="2123700" cy="2123700"/>
          </a:xfrm>
          <a:prstGeom prst="ellipse">
            <a:avLst/>
          </a:prstGeom>
          <a:no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61" name="Google Shape;61;p15"/>
          <p:cNvPicPr preferRelativeResize="0"/>
          <p:nvPr/>
        </p:nvPicPr>
        <p:blipFill rotWithShape="1">
          <a:blip r:embed="rId3">
            <a:alphaModFix/>
          </a:blip>
          <a:srcRect b="0" l="0" r="0" t="0"/>
          <a:stretch/>
        </p:blipFill>
        <p:spPr>
          <a:xfrm>
            <a:off x="3995430" y="1754150"/>
            <a:ext cx="1153324" cy="115332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_2">
  <p:cSld name="TITLE_2">
    <p:spTree>
      <p:nvGrpSpPr>
        <p:cNvPr id="13" name="Shape 13"/>
        <p:cNvGrpSpPr/>
        <p:nvPr/>
      </p:nvGrpSpPr>
      <p:grpSpPr>
        <a:xfrm>
          <a:off x="0" y="0"/>
          <a:ext cx="0" cy="0"/>
          <a:chOff x="0" y="0"/>
          <a:chExt cx="0" cy="0"/>
        </a:xfrm>
      </p:grpSpPr>
      <p:sp>
        <p:nvSpPr>
          <p:cNvPr id="14" name="Google Shape;14;p3"/>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5" name="Google Shape;15;p3"/>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6" name="Google Shape;16;p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7" name="Shape 17"/>
        <p:cNvGrpSpPr/>
        <p:nvPr/>
      </p:nvGrpSpPr>
      <p:grpSpPr>
        <a:xfrm>
          <a:off x="0" y="0"/>
          <a:ext cx="0" cy="0"/>
          <a:chOff x="0" y="0"/>
          <a:chExt cx="0" cy="0"/>
        </a:xfrm>
      </p:grpSpPr>
      <p:sp>
        <p:nvSpPr>
          <p:cNvPr id="18" name="Google Shape;18;p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9" name="Shape 19"/>
        <p:cNvGrpSpPr/>
        <p:nvPr/>
      </p:nvGrpSpPr>
      <p:grpSpPr>
        <a:xfrm>
          <a:off x="0" y="0"/>
          <a:ext cx="0" cy="0"/>
          <a:chOff x="0" y="0"/>
          <a:chExt cx="0" cy="0"/>
        </a:xfrm>
      </p:grpSpPr>
      <p:sp>
        <p:nvSpPr>
          <p:cNvPr id="20" name="Google Shape;20;p5"/>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21" name="Google Shape;21;p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2" name="Shape 22"/>
        <p:cNvGrpSpPr/>
        <p:nvPr/>
      </p:nvGrpSpPr>
      <p:grpSpPr>
        <a:xfrm>
          <a:off x="0" y="0"/>
          <a:ext cx="0" cy="0"/>
          <a:chOff x="0" y="0"/>
          <a:chExt cx="0" cy="0"/>
        </a:xfrm>
      </p:grpSpPr>
      <p:sp>
        <p:nvSpPr>
          <p:cNvPr id="23" name="Google Shape;23;p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4" name="Google Shape;24;p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25" name="Google Shape;25;p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6" name="Shape 26"/>
        <p:cNvGrpSpPr/>
        <p:nvPr/>
      </p:nvGrpSpPr>
      <p:grpSpPr>
        <a:xfrm>
          <a:off x="0" y="0"/>
          <a:ext cx="0" cy="0"/>
          <a:chOff x="0" y="0"/>
          <a:chExt cx="0" cy="0"/>
        </a:xfrm>
      </p:grpSpPr>
      <p:sp>
        <p:nvSpPr>
          <p:cNvPr id="27" name="Google Shape;27;p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8" name="Google Shape;28;p7"/>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9" name="Google Shape;29;p7"/>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0" name="Google Shape;30;p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Google Shape;32;p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33" name="Google Shape;33;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4" name="Shape 34"/>
        <p:cNvGrpSpPr/>
        <p:nvPr/>
      </p:nvGrpSpPr>
      <p:grpSpPr>
        <a:xfrm>
          <a:off x="0" y="0"/>
          <a:ext cx="0" cy="0"/>
          <a:chOff x="0" y="0"/>
          <a:chExt cx="0" cy="0"/>
        </a:xfrm>
      </p:grpSpPr>
      <p:sp>
        <p:nvSpPr>
          <p:cNvPr id="35" name="Google Shape;35;p9"/>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6" name="Google Shape;36;p9"/>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7" name="Google Shape;37;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8" name="Shape 38"/>
        <p:cNvGrpSpPr/>
        <p:nvPr/>
      </p:nvGrpSpPr>
      <p:grpSpPr>
        <a:xfrm>
          <a:off x="0" y="0"/>
          <a:ext cx="0" cy="0"/>
          <a:chOff x="0" y="0"/>
          <a:chExt cx="0" cy="0"/>
        </a:xfrm>
      </p:grpSpPr>
      <p:sp>
        <p:nvSpPr>
          <p:cNvPr id="39" name="Google Shape;39;p10"/>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40" name="Google Shape;40;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theme" Target="../theme/theme2.xml"/><Relationship Id="rId14" Type="http://schemas.openxmlformats.org/officeDocument/2006/relationships/slideLayout" Target="../slideLayouts/slideLayout1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6.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7.png"/><Relationship Id="rId4" Type="http://schemas.openxmlformats.org/officeDocument/2006/relationships/image" Target="../media/image8.png"/><Relationship Id="rId5"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0.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noFill/>
      </p:bgPr>
    </p:bg>
    <p:spTree>
      <p:nvGrpSpPr>
        <p:cNvPr id="65" name="Shape 65"/>
        <p:cNvGrpSpPr/>
        <p:nvPr/>
      </p:nvGrpSpPr>
      <p:grpSpPr>
        <a:xfrm>
          <a:off x="0" y="0"/>
          <a:ext cx="0" cy="0"/>
          <a:chOff x="0" y="0"/>
          <a:chExt cx="0" cy="0"/>
        </a:xfrm>
      </p:grpSpPr>
      <p:sp>
        <p:nvSpPr>
          <p:cNvPr id="66" name="Google Shape;66;p16"/>
          <p:cNvSpPr txBox="1"/>
          <p:nvPr/>
        </p:nvSpPr>
        <p:spPr>
          <a:xfrm>
            <a:off x="421600" y="2703213"/>
            <a:ext cx="5080200" cy="12351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4800"/>
              <a:buFont typeface="Arial"/>
              <a:buNone/>
            </a:pPr>
            <a:r>
              <a:rPr b="1" lang="en" sz="3700">
                <a:latin typeface="Open Sans"/>
                <a:ea typeface="Open Sans"/>
                <a:cs typeface="Open Sans"/>
                <a:sym typeface="Open Sans"/>
              </a:rPr>
              <a:t>Google My Business Management</a:t>
            </a:r>
            <a:endParaRPr b="0" i="0" sz="2000" u="none" cap="none" strike="noStrike">
              <a:solidFill>
                <a:srgbClr val="999999"/>
              </a:solidFill>
              <a:latin typeface="Open Sans"/>
              <a:ea typeface="Open Sans"/>
              <a:cs typeface="Open Sans"/>
              <a:sym typeface="Open Sans"/>
            </a:endParaRPr>
          </a:p>
          <a:p>
            <a:pPr indent="0" lvl="0" marL="0" marR="0" rtl="0" algn="l">
              <a:lnSpc>
                <a:spcPct val="100000"/>
              </a:lnSpc>
              <a:spcBef>
                <a:spcPts val="0"/>
              </a:spcBef>
              <a:spcAft>
                <a:spcPts val="0"/>
              </a:spcAft>
              <a:buClr>
                <a:srgbClr val="000000"/>
              </a:buClr>
              <a:buSzPts val="1100"/>
              <a:buFont typeface="Arial"/>
              <a:buNone/>
            </a:pPr>
            <a:r>
              <a:t/>
            </a:r>
            <a:endParaRPr b="0" i="0" sz="1800" u="none" cap="none" strike="noStrike">
              <a:solidFill>
                <a:srgbClr val="999999"/>
              </a:solidFill>
              <a:latin typeface="Open Sans"/>
              <a:ea typeface="Open Sans"/>
              <a:cs typeface="Open Sans"/>
              <a:sym typeface="Open Sans"/>
            </a:endParaRPr>
          </a:p>
        </p:txBody>
      </p:sp>
      <p:sp>
        <p:nvSpPr>
          <p:cNvPr id="67" name="Google Shape;67;p16"/>
          <p:cNvSpPr txBox="1"/>
          <p:nvPr/>
        </p:nvSpPr>
        <p:spPr>
          <a:xfrm>
            <a:off x="6378500" y="3535963"/>
            <a:ext cx="2343900" cy="1169400"/>
          </a:xfrm>
          <a:prstGeom prst="rect">
            <a:avLst/>
          </a:prstGeom>
          <a:noFill/>
          <a:ln>
            <a:noFill/>
          </a:ln>
        </p:spPr>
        <p:txBody>
          <a:bodyPr anchorCtr="0" anchor="t" bIns="91425" lIns="91425" spcFirstLastPara="1" rIns="91425" wrap="square" tIns="91425">
            <a:noAutofit/>
          </a:bodyPr>
          <a:lstStyle/>
          <a:p>
            <a:pPr indent="0" lvl="0" marL="0" marR="0" rtl="0" algn="r">
              <a:lnSpc>
                <a:spcPct val="100000"/>
              </a:lnSpc>
              <a:spcBef>
                <a:spcPts val="0"/>
              </a:spcBef>
              <a:spcAft>
                <a:spcPts val="0"/>
              </a:spcAft>
              <a:buClr>
                <a:srgbClr val="000000"/>
              </a:buClr>
              <a:buSzPts val="1800"/>
              <a:buFont typeface="Arial"/>
              <a:buNone/>
            </a:pPr>
            <a:r>
              <a:rPr b="0" i="0" lang="en" sz="1800" u="none" cap="none" strike="noStrike">
                <a:solidFill>
                  <a:srgbClr val="434343"/>
                </a:solidFill>
                <a:latin typeface="Open Sans"/>
                <a:ea typeface="Open Sans"/>
                <a:cs typeface="Open Sans"/>
                <a:sym typeface="Open Sans"/>
              </a:rPr>
              <a:t>Full Name</a:t>
            </a:r>
            <a:endParaRPr b="0" i="0" sz="1800" u="none" cap="none" strike="noStrike">
              <a:solidFill>
                <a:srgbClr val="434343"/>
              </a:solidFill>
              <a:latin typeface="Open Sans"/>
              <a:ea typeface="Open Sans"/>
              <a:cs typeface="Open Sans"/>
              <a:sym typeface="Open Sans"/>
            </a:endParaRPr>
          </a:p>
          <a:p>
            <a:pPr indent="0" lvl="0" marL="0" marR="0" rtl="0" algn="r">
              <a:lnSpc>
                <a:spcPct val="100000"/>
              </a:lnSpc>
              <a:spcBef>
                <a:spcPts val="0"/>
              </a:spcBef>
              <a:spcAft>
                <a:spcPts val="0"/>
              </a:spcAft>
              <a:buClr>
                <a:srgbClr val="000000"/>
              </a:buClr>
              <a:buSzPts val="1400"/>
              <a:buFont typeface="Arial"/>
              <a:buNone/>
            </a:pPr>
            <a:r>
              <a:rPr b="0" i="0" lang="en" sz="1400" u="none" cap="none" strike="noStrike">
                <a:solidFill>
                  <a:srgbClr val="999999"/>
                </a:solidFill>
                <a:latin typeface="Open Sans"/>
                <a:ea typeface="Open Sans"/>
                <a:cs typeface="Open Sans"/>
                <a:sym typeface="Open Sans"/>
              </a:rPr>
              <a:t>Job Title</a:t>
            </a:r>
            <a:endParaRPr b="0" i="0" sz="1400" u="none" cap="none" strike="noStrike">
              <a:solidFill>
                <a:srgbClr val="999999"/>
              </a:solidFill>
              <a:latin typeface="Open Sans"/>
              <a:ea typeface="Open Sans"/>
              <a:cs typeface="Open Sans"/>
              <a:sym typeface="Open Sans"/>
            </a:endParaRPr>
          </a:p>
          <a:p>
            <a:pPr indent="0" lvl="0" marL="0" marR="0" rtl="0" algn="r">
              <a:lnSpc>
                <a:spcPct val="100000"/>
              </a:lnSpc>
              <a:spcBef>
                <a:spcPts val="0"/>
              </a:spcBef>
              <a:spcAft>
                <a:spcPts val="0"/>
              </a:spcAft>
              <a:buClr>
                <a:srgbClr val="000000"/>
              </a:buClr>
              <a:buSzPts val="1400"/>
              <a:buFont typeface="Arial"/>
              <a:buNone/>
            </a:pPr>
            <a:r>
              <a:rPr b="0" i="0" lang="en" sz="1400" u="none" cap="none" strike="noStrike">
                <a:solidFill>
                  <a:srgbClr val="999999"/>
                </a:solidFill>
                <a:latin typeface="Open Sans"/>
                <a:ea typeface="Open Sans"/>
                <a:cs typeface="Open Sans"/>
                <a:sym typeface="Open Sans"/>
              </a:rPr>
              <a:t>(555) 555-5555</a:t>
            </a:r>
            <a:br>
              <a:rPr b="0" i="0" lang="en" sz="1400" u="none" cap="none" strike="noStrike">
                <a:solidFill>
                  <a:srgbClr val="999999"/>
                </a:solidFill>
                <a:latin typeface="Open Sans"/>
                <a:ea typeface="Open Sans"/>
                <a:cs typeface="Open Sans"/>
                <a:sym typeface="Open Sans"/>
              </a:rPr>
            </a:br>
            <a:r>
              <a:rPr b="0" i="0" lang="en" sz="1400" u="none" cap="none" strike="noStrike">
                <a:solidFill>
                  <a:srgbClr val="999999"/>
                </a:solidFill>
                <a:latin typeface="Open Sans"/>
                <a:ea typeface="Open Sans"/>
                <a:cs typeface="Open Sans"/>
                <a:sym typeface="Open Sans"/>
              </a:rPr>
              <a:t>email@email.com</a:t>
            </a:r>
            <a:endParaRPr b="0" i="0" sz="1400" u="none" cap="none" strike="noStrike">
              <a:solidFill>
                <a:srgbClr val="999999"/>
              </a:solidFill>
              <a:latin typeface="Open Sans"/>
              <a:ea typeface="Open Sans"/>
              <a:cs typeface="Open Sans"/>
              <a:sym typeface="Open Sans"/>
            </a:endParaRPr>
          </a:p>
        </p:txBody>
      </p:sp>
      <p:pic>
        <p:nvPicPr>
          <p:cNvPr id="68" name="Google Shape;68;p16"/>
          <p:cNvPicPr preferRelativeResize="0"/>
          <p:nvPr/>
        </p:nvPicPr>
        <p:blipFill>
          <a:blip r:embed="rId3">
            <a:alphaModFix/>
          </a:blip>
          <a:stretch>
            <a:fillRect/>
          </a:stretch>
        </p:blipFill>
        <p:spPr>
          <a:xfrm>
            <a:off x="421612" y="438140"/>
            <a:ext cx="2050226" cy="2089025"/>
          </a:xfrm>
          <a:prstGeom prst="rect">
            <a:avLst/>
          </a:prstGeom>
          <a:noFill/>
          <a:ln>
            <a:noFill/>
          </a:ln>
        </p:spPr>
      </p:pic>
      <p:sp>
        <p:nvSpPr>
          <p:cNvPr id="69" name="Google Shape;69;p16"/>
          <p:cNvSpPr txBox="1"/>
          <p:nvPr/>
        </p:nvSpPr>
        <p:spPr>
          <a:xfrm>
            <a:off x="421600" y="4114363"/>
            <a:ext cx="5080200" cy="591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rgbClr val="999999"/>
                </a:solidFill>
                <a:latin typeface="Open Sans"/>
                <a:ea typeface="Open Sans"/>
                <a:cs typeface="Open Sans"/>
                <a:sym typeface="Open Sans"/>
              </a:rPr>
              <a:t>Get found by more online consumers and ensure that your business information is accurate</a:t>
            </a:r>
            <a:endParaRPr sz="10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Google Shape;134;p25"/>
          <p:cNvSpPr/>
          <p:nvPr/>
        </p:nvSpPr>
        <p:spPr>
          <a:xfrm>
            <a:off x="2812100" y="889300"/>
            <a:ext cx="3172500" cy="3172500"/>
          </a:xfrm>
          <a:prstGeom prst="ellipse">
            <a:avLst/>
          </a:prstGeom>
          <a:noFill/>
          <a:ln cap="flat" cmpd="sng" w="3810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5" name="Google Shape;135;p25"/>
          <p:cNvSpPr txBox="1"/>
          <p:nvPr/>
        </p:nvSpPr>
        <p:spPr>
          <a:xfrm>
            <a:off x="3097400" y="1387950"/>
            <a:ext cx="2601900" cy="23676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0"/>
              <a:buFont typeface="Arial"/>
              <a:buNone/>
            </a:pPr>
            <a:r>
              <a:rPr b="1" i="0" lang="en" sz="14000" u="none" cap="none" strike="noStrike">
                <a:solidFill>
                  <a:srgbClr val="000000"/>
                </a:solidFill>
                <a:latin typeface="Arial"/>
                <a:ea typeface="Arial"/>
                <a:cs typeface="Arial"/>
                <a:sym typeface="Arial"/>
              </a:rPr>
              <a:t>?</a:t>
            </a:r>
            <a:endParaRPr b="1" i="0" sz="140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3" name="Shape 73"/>
        <p:cNvGrpSpPr/>
        <p:nvPr/>
      </p:nvGrpSpPr>
      <p:grpSpPr>
        <a:xfrm>
          <a:off x="0" y="0"/>
          <a:ext cx="0" cy="0"/>
          <a:chOff x="0" y="0"/>
          <a:chExt cx="0" cy="0"/>
        </a:xfrm>
      </p:grpSpPr>
      <p:sp>
        <p:nvSpPr>
          <p:cNvPr id="74" name="Google Shape;74;p17"/>
          <p:cNvSpPr txBox="1"/>
          <p:nvPr/>
        </p:nvSpPr>
        <p:spPr>
          <a:xfrm>
            <a:off x="489000" y="1686750"/>
            <a:ext cx="5051700" cy="2495100"/>
          </a:xfrm>
          <a:prstGeom prst="rect">
            <a:avLst/>
          </a:prstGeom>
          <a:noFill/>
          <a:ln>
            <a:noFill/>
          </a:ln>
        </p:spPr>
        <p:txBody>
          <a:bodyPr anchorCtr="0" anchor="t" bIns="91425" lIns="91425" spcFirstLastPara="1" rIns="91425" wrap="square" tIns="91425">
            <a:noAutofit/>
          </a:bodyPr>
          <a:lstStyle/>
          <a:p>
            <a:pPr indent="-342900" lvl="0" marL="457200" marR="0" rtl="0" algn="l">
              <a:lnSpc>
                <a:spcPct val="100000"/>
              </a:lnSpc>
              <a:spcBef>
                <a:spcPts val="0"/>
              </a:spcBef>
              <a:spcAft>
                <a:spcPts val="0"/>
              </a:spcAft>
              <a:buClr>
                <a:srgbClr val="666666"/>
              </a:buClr>
              <a:buSzPts val="1800"/>
              <a:buFont typeface="Open Sans"/>
              <a:buChar char="●"/>
            </a:pPr>
            <a:r>
              <a:rPr lang="en" sz="1800">
                <a:solidFill>
                  <a:srgbClr val="666666"/>
                </a:solidFill>
                <a:latin typeface="Open Sans"/>
                <a:ea typeface="Open Sans"/>
                <a:cs typeface="Open Sans"/>
                <a:sym typeface="Open Sans"/>
              </a:rPr>
              <a:t>They’ll look up your business on the internet (probably using Google)</a:t>
            </a:r>
            <a:endParaRPr sz="1800">
              <a:solidFill>
                <a:srgbClr val="666666"/>
              </a:solidFill>
              <a:latin typeface="Open Sans"/>
              <a:ea typeface="Open Sans"/>
              <a:cs typeface="Open Sans"/>
              <a:sym typeface="Open Sans"/>
            </a:endParaRPr>
          </a:p>
          <a:p>
            <a:pPr indent="0" lvl="0" marL="0" marR="0" rtl="0" algn="l">
              <a:lnSpc>
                <a:spcPct val="100000"/>
              </a:lnSpc>
              <a:spcBef>
                <a:spcPts val="0"/>
              </a:spcBef>
              <a:spcAft>
                <a:spcPts val="0"/>
              </a:spcAft>
              <a:buNone/>
            </a:pPr>
            <a:r>
              <a:t/>
            </a:r>
            <a:endParaRPr sz="1800">
              <a:solidFill>
                <a:srgbClr val="666666"/>
              </a:solidFill>
              <a:latin typeface="Open Sans"/>
              <a:ea typeface="Open Sans"/>
              <a:cs typeface="Open Sans"/>
              <a:sym typeface="Open Sans"/>
            </a:endParaRPr>
          </a:p>
          <a:p>
            <a:pPr indent="-342900" lvl="0" marL="457200" marR="0" rtl="0" algn="l">
              <a:lnSpc>
                <a:spcPct val="100000"/>
              </a:lnSpc>
              <a:spcBef>
                <a:spcPts val="0"/>
              </a:spcBef>
              <a:spcAft>
                <a:spcPts val="0"/>
              </a:spcAft>
              <a:buClr>
                <a:srgbClr val="666666"/>
              </a:buClr>
              <a:buSzPts val="1800"/>
              <a:buFont typeface="Open Sans"/>
              <a:buChar char="●"/>
            </a:pPr>
            <a:r>
              <a:rPr lang="en" sz="1800">
                <a:solidFill>
                  <a:srgbClr val="666666"/>
                </a:solidFill>
                <a:latin typeface="Open Sans"/>
                <a:ea typeface="Open Sans"/>
                <a:cs typeface="Open Sans"/>
                <a:sym typeface="Open Sans"/>
              </a:rPr>
              <a:t>Having a complete, accurate profile can help you close more deals</a:t>
            </a:r>
            <a:endParaRPr sz="1800">
              <a:solidFill>
                <a:srgbClr val="666666"/>
              </a:solidFill>
              <a:latin typeface="Open Sans"/>
              <a:ea typeface="Open Sans"/>
              <a:cs typeface="Open Sans"/>
              <a:sym typeface="Open Sans"/>
            </a:endParaRPr>
          </a:p>
          <a:p>
            <a:pPr indent="0" lvl="0" marL="0" marR="0" rtl="0" algn="l">
              <a:lnSpc>
                <a:spcPct val="100000"/>
              </a:lnSpc>
              <a:spcBef>
                <a:spcPts val="0"/>
              </a:spcBef>
              <a:spcAft>
                <a:spcPts val="0"/>
              </a:spcAft>
              <a:buNone/>
            </a:pPr>
            <a:r>
              <a:t/>
            </a:r>
            <a:endParaRPr sz="1800">
              <a:solidFill>
                <a:srgbClr val="666666"/>
              </a:solidFill>
              <a:latin typeface="Open Sans"/>
              <a:ea typeface="Open Sans"/>
              <a:cs typeface="Open Sans"/>
              <a:sym typeface="Open Sans"/>
            </a:endParaRPr>
          </a:p>
          <a:p>
            <a:pPr indent="-342900" lvl="0" marL="457200" marR="0" rtl="0" algn="l">
              <a:lnSpc>
                <a:spcPct val="100000"/>
              </a:lnSpc>
              <a:spcBef>
                <a:spcPts val="0"/>
              </a:spcBef>
              <a:spcAft>
                <a:spcPts val="0"/>
              </a:spcAft>
              <a:buClr>
                <a:srgbClr val="666666"/>
              </a:buClr>
              <a:buSzPts val="1800"/>
              <a:buFont typeface="Open Sans"/>
              <a:buChar char="●"/>
            </a:pPr>
            <a:r>
              <a:rPr lang="en" sz="1800">
                <a:solidFill>
                  <a:srgbClr val="666666"/>
                </a:solidFill>
                <a:latin typeface="Open Sans"/>
                <a:ea typeface="Open Sans"/>
                <a:cs typeface="Open Sans"/>
                <a:sym typeface="Open Sans"/>
              </a:rPr>
              <a:t>You may lose potential customers if your profile is incomplete or inaccurate</a:t>
            </a:r>
            <a:endParaRPr sz="1800">
              <a:solidFill>
                <a:srgbClr val="666666"/>
              </a:solidFill>
              <a:latin typeface="Open Sans"/>
              <a:ea typeface="Open Sans"/>
              <a:cs typeface="Open Sans"/>
              <a:sym typeface="Open Sans"/>
            </a:endParaRPr>
          </a:p>
        </p:txBody>
      </p:sp>
      <p:sp>
        <p:nvSpPr>
          <p:cNvPr id="75" name="Google Shape;75;p17"/>
          <p:cNvSpPr txBox="1"/>
          <p:nvPr/>
        </p:nvSpPr>
        <p:spPr>
          <a:xfrm>
            <a:off x="0" y="152400"/>
            <a:ext cx="9144000" cy="586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000"/>
              <a:buFont typeface="Arial"/>
              <a:buNone/>
            </a:pPr>
            <a:r>
              <a:rPr b="1" lang="en" sz="2600">
                <a:solidFill>
                  <a:srgbClr val="434343"/>
                </a:solidFill>
                <a:latin typeface="Open Sans"/>
                <a:ea typeface="Open Sans"/>
                <a:cs typeface="Open Sans"/>
                <a:sym typeface="Open Sans"/>
              </a:rPr>
              <a:t>How Are Customers Searching for Your Business?</a:t>
            </a:r>
            <a:endParaRPr b="1" i="0" sz="2600" u="none" cap="none" strike="noStrike">
              <a:solidFill>
                <a:srgbClr val="434343"/>
              </a:solidFill>
              <a:latin typeface="Open Sans"/>
              <a:ea typeface="Open Sans"/>
              <a:cs typeface="Open Sans"/>
              <a:sym typeface="Open Sans"/>
            </a:endParaRPr>
          </a:p>
        </p:txBody>
      </p:sp>
      <p:pic>
        <p:nvPicPr>
          <p:cNvPr id="76" name="Google Shape;76;p17"/>
          <p:cNvPicPr preferRelativeResize="0"/>
          <p:nvPr/>
        </p:nvPicPr>
        <p:blipFill>
          <a:blip r:embed="rId3">
            <a:alphaModFix/>
          </a:blip>
          <a:stretch>
            <a:fillRect/>
          </a:stretch>
        </p:blipFill>
        <p:spPr>
          <a:xfrm>
            <a:off x="5540700" y="1293588"/>
            <a:ext cx="3281423" cy="3281423"/>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0" name="Shape 80"/>
        <p:cNvGrpSpPr/>
        <p:nvPr/>
      </p:nvGrpSpPr>
      <p:grpSpPr>
        <a:xfrm>
          <a:off x="0" y="0"/>
          <a:ext cx="0" cy="0"/>
          <a:chOff x="0" y="0"/>
          <a:chExt cx="0" cy="0"/>
        </a:xfrm>
      </p:grpSpPr>
      <p:sp>
        <p:nvSpPr>
          <p:cNvPr id="81" name="Google Shape;81;p18"/>
          <p:cNvSpPr txBox="1"/>
          <p:nvPr/>
        </p:nvSpPr>
        <p:spPr>
          <a:xfrm>
            <a:off x="752513" y="1293600"/>
            <a:ext cx="4788300" cy="3008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600"/>
              <a:buFont typeface="Arial"/>
              <a:buNone/>
            </a:pPr>
            <a:r>
              <a:rPr lang="en" sz="1800">
                <a:solidFill>
                  <a:srgbClr val="666666"/>
                </a:solidFill>
                <a:latin typeface="Open Sans"/>
                <a:ea typeface="Open Sans"/>
                <a:cs typeface="Open Sans"/>
                <a:sym typeface="Open Sans"/>
              </a:rPr>
              <a:t>”Google My Business is a free and easy-to-use tool for businesses and organizations to manage their online presence across Google, including Search and Maps. If you verify and edit your business information, you can both </a:t>
            </a:r>
            <a:r>
              <a:rPr b="1" i="1" lang="en" sz="1800">
                <a:solidFill>
                  <a:srgbClr val="666666"/>
                </a:solidFill>
                <a:latin typeface="Open Sans"/>
                <a:ea typeface="Open Sans"/>
                <a:cs typeface="Open Sans"/>
                <a:sym typeface="Open Sans"/>
              </a:rPr>
              <a:t>help customers find your business</a:t>
            </a:r>
            <a:r>
              <a:rPr lang="en" sz="1800">
                <a:solidFill>
                  <a:srgbClr val="666666"/>
                </a:solidFill>
                <a:latin typeface="Open Sans"/>
                <a:ea typeface="Open Sans"/>
                <a:cs typeface="Open Sans"/>
                <a:sym typeface="Open Sans"/>
              </a:rPr>
              <a:t> and tell them your story.”</a:t>
            </a:r>
            <a:endParaRPr sz="1800">
              <a:solidFill>
                <a:srgbClr val="666666"/>
              </a:solidFill>
              <a:latin typeface="Open Sans"/>
              <a:ea typeface="Open Sans"/>
              <a:cs typeface="Open Sans"/>
              <a:sym typeface="Open Sans"/>
            </a:endParaRPr>
          </a:p>
          <a:p>
            <a:pPr indent="0" lvl="0" marL="0" marR="0" rtl="0" algn="l">
              <a:lnSpc>
                <a:spcPct val="100000"/>
              </a:lnSpc>
              <a:spcBef>
                <a:spcPts val="0"/>
              </a:spcBef>
              <a:spcAft>
                <a:spcPts val="0"/>
              </a:spcAft>
              <a:buClr>
                <a:srgbClr val="000000"/>
              </a:buClr>
              <a:buSzPts val="1600"/>
              <a:buFont typeface="Arial"/>
              <a:buNone/>
            </a:pPr>
            <a:r>
              <a:t/>
            </a:r>
            <a:endParaRPr sz="1800">
              <a:solidFill>
                <a:srgbClr val="666666"/>
              </a:solidFill>
              <a:latin typeface="Open Sans"/>
              <a:ea typeface="Open Sans"/>
              <a:cs typeface="Open Sans"/>
              <a:sym typeface="Open Sans"/>
            </a:endParaRPr>
          </a:p>
          <a:p>
            <a:pPr indent="0" lvl="0" marL="0" marR="0" rtl="0" algn="l">
              <a:lnSpc>
                <a:spcPct val="100000"/>
              </a:lnSpc>
              <a:spcBef>
                <a:spcPts val="0"/>
              </a:spcBef>
              <a:spcAft>
                <a:spcPts val="0"/>
              </a:spcAft>
              <a:buClr>
                <a:srgbClr val="000000"/>
              </a:buClr>
              <a:buSzPts val="1600"/>
              <a:buFont typeface="Arial"/>
              <a:buNone/>
            </a:pPr>
            <a:r>
              <a:rPr b="1" lang="en" sz="1800">
                <a:solidFill>
                  <a:srgbClr val="666666"/>
                </a:solidFill>
                <a:latin typeface="Open Sans"/>
                <a:ea typeface="Open Sans"/>
                <a:cs typeface="Open Sans"/>
                <a:sym typeface="Open Sans"/>
              </a:rPr>
              <a:t>Source:</a:t>
            </a:r>
            <a:r>
              <a:rPr lang="en" sz="1800">
                <a:solidFill>
                  <a:srgbClr val="666666"/>
                </a:solidFill>
                <a:latin typeface="Open Sans"/>
                <a:ea typeface="Open Sans"/>
                <a:cs typeface="Open Sans"/>
                <a:sym typeface="Open Sans"/>
              </a:rPr>
              <a:t> Google</a:t>
            </a:r>
            <a:endParaRPr sz="1800">
              <a:solidFill>
                <a:srgbClr val="666666"/>
              </a:solidFill>
              <a:latin typeface="Open Sans"/>
              <a:ea typeface="Open Sans"/>
              <a:cs typeface="Open Sans"/>
              <a:sym typeface="Open Sans"/>
            </a:endParaRPr>
          </a:p>
        </p:txBody>
      </p:sp>
      <p:sp>
        <p:nvSpPr>
          <p:cNvPr id="82" name="Google Shape;82;p18"/>
          <p:cNvSpPr txBox="1"/>
          <p:nvPr/>
        </p:nvSpPr>
        <p:spPr>
          <a:xfrm>
            <a:off x="0" y="152400"/>
            <a:ext cx="9144000" cy="961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000"/>
              <a:buFont typeface="Arial"/>
              <a:buNone/>
            </a:pPr>
            <a:r>
              <a:rPr b="1" i="0" lang="en" sz="3000" u="none" cap="none" strike="noStrike">
                <a:solidFill>
                  <a:srgbClr val="434343"/>
                </a:solidFill>
                <a:latin typeface="Open Sans"/>
                <a:ea typeface="Open Sans"/>
                <a:cs typeface="Open Sans"/>
                <a:sym typeface="Open Sans"/>
              </a:rPr>
              <a:t>What </a:t>
            </a:r>
            <a:r>
              <a:rPr b="1" lang="en" sz="3000">
                <a:solidFill>
                  <a:srgbClr val="434343"/>
                </a:solidFill>
                <a:latin typeface="Open Sans"/>
                <a:ea typeface="Open Sans"/>
                <a:cs typeface="Open Sans"/>
                <a:sym typeface="Open Sans"/>
              </a:rPr>
              <a:t>is Google My Business?</a:t>
            </a:r>
            <a:endParaRPr b="1" i="0" sz="3000" u="none" cap="none" strike="noStrike">
              <a:solidFill>
                <a:srgbClr val="434343"/>
              </a:solidFill>
              <a:latin typeface="Open Sans"/>
              <a:ea typeface="Open Sans"/>
              <a:cs typeface="Open Sans"/>
              <a:sym typeface="Open Sans"/>
            </a:endParaRPr>
          </a:p>
        </p:txBody>
      </p:sp>
      <p:pic>
        <p:nvPicPr>
          <p:cNvPr id="83" name="Google Shape;83;p18"/>
          <p:cNvPicPr preferRelativeResize="0"/>
          <p:nvPr/>
        </p:nvPicPr>
        <p:blipFill>
          <a:blip r:embed="rId3">
            <a:alphaModFix/>
          </a:blip>
          <a:stretch>
            <a:fillRect/>
          </a:stretch>
        </p:blipFill>
        <p:spPr>
          <a:xfrm>
            <a:off x="6446113" y="935550"/>
            <a:ext cx="1945378" cy="3724799"/>
          </a:xfrm>
          <a:prstGeom prst="rect">
            <a:avLst/>
          </a:prstGeom>
          <a:noFill/>
          <a:ln>
            <a:noFill/>
          </a:ln>
          <a:effectLst>
            <a:outerShdw blurRad="57150" rotWithShape="0" algn="bl" dir="5400000" dist="19050">
              <a:srgbClr val="000000">
                <a:alpha val="50000"/>
              </a:srgb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Google Shape;88;p19"/>
          <p:cNvSpPr txBox="1"/>
          <p:nvPr/>
        </p:nvSpPr>
        <p:spPr>
          <a:xfrm>
            <a:off x="183500" y="3374100"/>
            <a:ext cx="2532300" cy="7071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lang="en" sz="1800">
                <a:solidFill>
                  <a:srgbClr val="666666"/>
                </a:solidFill>
                <a:highlight>
                  <a:schemeClr val="lt1"/>
                </a:highlight>
                <a:latin typeface="Open Sans"/>
                <a:ea typeface="Open Sans"/>
                <a:cs typeface="Open Sans"/>
                <a:sym typeface="Open Sans"/>
              </a:rPr>
              <a:t>Manage your information</a:t>
            </a:r>
            <a:endParaRPr b="0" i="0" sz="1800" u="none" cap="none" strike="noStrike">
              <a:solidFill>
                <a:srgbClr val="666666"/>
              </a:solidFill>
              <a:highlight>
                <a:schemeClr val="lt1"/>
              </a:highlight>
              <a:latin typeface="Open Sans"/>
              <a:ea typeface="Open Sans"/>
              <a:cs typeface="Open Sans"/>
              <a:sym typeface="Open Sans"/>
            </a:endParaRPr>
          </a:p>
          <a:p>
            <a:pPr indent="0" lvl="0" marL="0" marR="0" rtl="0" algn="ctr">
              <a:lnSpc>
                <a:spcPct val="100000"/>
              </a:lnSpc>
              <a:spcBef>
                <a:spcPts val="0"/>
              </a:spcBef>
              <a:spcAft>
                <a:spcPts val="0"/>
              </a:spcAft>
              <a:buClr>
                <a:srgbClr val="000000"/>
              </a:buClr>
              <a:buSzPts val="1400"/>
              <a:buFont typeface="Arial"/>
              <a:buNone/>
            </a:pPr>
            <a:r>
              <a:t/>
            </a:r>
            <a:endParaRPr b="1" i="0" sz="1400" u="none" cap="none" strike="noStrike">
              <a:solidFill>
                <a:srgbClr val="434343"/>
              </a:solidFill>
              <a:latin typeface="Avenir"/>
              <a:ea typeface="Avenir"/>
              <a:cs typeface="Avenir"/>
              <a:sym typeface="Avenir"/>
            </a:endParaRPr>
          </a:p>
        </p:txBody>
      </p:sp>
      <p:sp>
        <p:nvSpPr>
          <p:cNvPr id="89" name="Google Shape;89;p19"/>
          <p:cNvSpPr txBox="1"/>
          <p:nvPr/>
        </p:nvSpPr>
        <p:spPr>
          <a:xfrm>
            <a:off x="3208375" y="3374100"/>
            <a:ext cx="2532300" cy="7071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lang="en" sz="1800">
                <a:solidFill>
                  <a:srgbClr val="666666"/>
                </a:solidFill>
                <a:highlight>
                  <a:schemeClr val="lt1"/>
                </a:highlight>
                <a:latin typeface="Open Sans"/>
                <a:ea typeface="Open Sans"/>
                <a:cs typeface="Open Sans"/>
                <a:sym typeface="Open Sans"/>
              </a:rPr>
              <a:t>Interact with your customers</a:t>
            </a:r>
            <a:endParaRPr b="0" i="0" sz="1800" u="none" cap="none" strike="noStrike">
              <a:solidFill>
                <a:srgbClr val="666666"/>
              </a:solidFill>
              <a:highlight>
                <a:schemeClr val="lt1"/>
              </a:highlight>
              <a:latin typeface="Open Sans"/>
              <a:ea typeface="Open Sans"/>
              <a:cs typeface="Open Sans"/>
              <a:sym typeface="Open Sans"/>
            </a:endParaRPr>
          </a:p>
          <a:p>
            <a:pPr indent="0" lvl="0" marL="0" marR="0" rtl="0" algn="ctr">
              <a:lnSpc>
                <a:spcPct val="100000"/>
              </a:lnSpc>
              <a:spcBef>
                <a:spcPts val="0"/>
              </a:spcBef>
              <a:spcAft>
                <a:spcPts val="0"/>
              </a:spcAft>
              <a:buClr>
                <a:srgbClr val="000000"/>
              </a:buClr>
              <a:buSzPts val="1400"/>
              <a:buFont typeface="Arial"/>
              <a:buNone/>
            </a:pPr>
            <a:r>
              <a:t/>
            </a:r>
            <a:endParaRPr b="1" i="0" sz="1400" u="none" cap="none" strike="noStrike">
              <a:solidFill>
                <a:srgbClr val="434343"/>
              </a:solidFill>
              <a:latin typeface="Avenir"/>
              <a:ea typeface="Avenir"/>
              <a:cs typeface="Avenir"/>
              <a:sym typeface="Avenir"/>
            </a:endParaRPr>
          </a:p>
        </p:txBody>
      </p:sp>
      <p:sp>
        <p:nvSpPr>
          <p:cNvPr id="90" name="Google Shape;90;p19"/>
          <p:cNvSpPr txBox="1"/>
          <p:nvPr/>
        </p:nvSpPr>
        <p:spPr>
          <a:xfrm>
            <a:off x="6206500" y="3374100"/>
            <a:ext cx="2754000" cy="7071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1100"/>
              <a:buFont typeface="Arial"/>
              <a:buNone/>
            </a:pPr>
            <a:r>
              <a:rPr lang="en" sz="1800">
                <a:solidFill>
                  <a:srgbClr val="666666"/>
                </a:solidFill>
                <a:highlight>
                  <a:schemeClr val="lt1"/>
                </a:highlight>
                <a:latin typeface="Open Sans"/>
                <a:ea typeface="Open Sans"/>
                <a:cs typeface="Open Sans"/>
                <a:sym typeface="Open Sans"/>
              </a:rPr>
              <a:t>Understand and expand your presence</a:t>
            </a:r>
            <a:endParaRPr sz="1800">
              <a:solidFill>
                <a:srgbClr val="666666"/>
              </a:solidFill>
              <a:highlight>
                <a:schemeClr val="lt1"/>
              </a:highlight>
              <a:latin typeface="Open Sans"/>
              <a:ea typeface="Open Sans"/>
              <a:cs typeface="Open Sans"/>
              <a:sym typeface="Open Sans"/>
            </a:endParaRPr>
          </a:p>
          <a:p>
            <a:pPr indent="0" lvl="0" marL="0" marR="0" rtl="0" algn="ctr">
              <a:lnSpc>
                <a:spcPct val="100000"/>
              </a:lnSpc>
              <a:spcBef>
                <a:spcPts val="0"/>
              </a:spcBef>
              <a:spcAft>
                <a:spcPts val="0"/>
              </a:spcAft>
              <a:buClr>
                <a:srgbClr val="000000"/>
              </a:buClr>
              <a:buSzPts val="1400"/>
              <a:buFont typeface="Arial"/>
              <a:buNone/>
            </a:pPr>
            <a:r>
              <a:t/>
            </a:r>
            <a:endParaRPr b="1" i="0" sz="1400" u="none" cap="none" strike="noStrike">
              <a:solidFill>
                <a:srgbClr val="434343"/>
              </a:solidFill>
              <a:latin typeface="Avenir"/>
              <a:ea typeface="Avenir"/>
              <a:cs typeface="Avenir"/>
              <a:sym typeface="Avenir"/>
            </a:endParaRPr>
          </a:p>
        </p:txBody>
      </p:sp>
      <p:sp>
        <p:nvSpPr>
          <p:cNvPr id="91" name="Google Shape;91;p19"/>
          <p:cNvSpPr txBox="1"/>
          <p:nvPr/>
        </p:nvSpPr>
        <p:spPr>
          <a:xfrm>
            <a:off x="0" y="152400"/>
            <a:ext cx="9144000" cy="961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000"/>
              <a:buFont typeface="Arial"/>
              <a:buNone/>
            </a:pPr>
            <a:r>
              <a:rPr b="1" i="0" lang="en" sz="3000" u="none" cap="none" strike="noStrike">
                <a:solidFill>
                  <a:srgbClr val="434343"/>
                </a:solidFill>
                <a:latin typeface="Open Sans"/>
                <a:ea typeface="Open Sans"/>
                <a:cs typeface="Open Sans"/>
                <a:sym typeface="Open Sans"/>
              </a:rPr>
              <a:t>Benefits of </a:t>
            </a:r>
            <a:r>
              <a:rPr b="1" lang="en" sz="3000">
                <a:solidFill>
                  <a:srgbClr val="434343"/>
                </a:solidFill>
                <a:latin typeface="Open Sans"/>
                <a:ea typeface="Open Sans"/>
                <a:cs typeface="Open Sans"/>
                <a:sym typeface="Open Sans"/>
              </a:rPr>
              <a:t>Google My Business</a:t>
            </a:r>
            <a:endParaRPr b="1" i="0" sz="3000" u="none" cap="none" strike="noStrike">
              <a:solidFill>
                <a:srgbClr val="434343"/>
              </a:solidFill>
              <a:latin typeface="Open Sans"/>
              <a:ea typeface="Open Sans"/>
              <a:cs typeface="Open Sans"/>
              <a:sym typeface="Open Sans"/>
            </a:endParaRPr>
          </a:p>
        </p:txBody>
      </p:sp>
      <p:pic>
        <p:nvPicPr>
          <p:cNvPr id="92" name="Google Shape;92;p19"/>
          <p:cNvPicPr preferRelativeResize="0"/>
          <p:nvPr/>
        </p:nvPicPr>
        <p:blipFill rotWithShape="1">
          <a:blip r:embed="rId3">
            <a:alphaModFix/>
          </a:blip>
          <a:srcRect b="0" l="0" r="0" t="0"/>
          <a:stretch/>
        </p:blipFill>
        <p:spPr>
          <a:xfrm>
            <a:off x="577700" y="1367100"/>
            <a:ext cx="1743900" cy="1743900"/>
          </a:xfrm>
          <a:prstGeom prst="rect">
            <a:avLst/>
          </a:prstGeom>
          <a:noFill/>
          <a:ln>
            <a:noFill/>
          </a:ln>
        </p:spPr>
      </p:pic>
      <p:pic>
        <p:nvPicPr>
          <p:cNvPr id="93" name="Google Shape;93;p19"/>
          <p:cNvPicPr preferRelativeResize="0"/>
          <p:nvPr/>
        </p:nvPicPr>
        <p:blipFill rotWithShape="1">
          <a:blip r:embed="rId4">
            <a:alphaModFix/>
          </a:blip>
          <a:srcRect b="0" l="0" r="0" t="0"/>
          <a:stretch/>
        </p:blipFill>
        <p:spPr>
          <a:xfrm>
            <a:off x="3644613" y="1367100"/>
            <a:ext cx="1743900" cy="1743900"/>
          </a:xfrm>
          <a:prstGeom prst="rect">
            <a:avLst/>
          </a:prstGeom>
          <a:noFill/>
          <a:ln>
            <a:noFill/>
          </a:ln>
        </p:spPr>
      </p:pic>
      <p:pic>
        <p:nvPicPr>
          <p:cNvPr id="94" name="Google Shape;94;p19"/>
          <p:cNvPicPr preferRelativeResize="0"/>
          <p:nvPr/>
        </p:nvPicPr>
        <p:blipFill rotWithShape="1">
          <a:blip r:embed="rId5">
            <a:alphaModFix/>
          </a:blip>
          <a:srcRect b="0" l="0" r="0" t="0"/>
          <a:stretch/>
        </p:blipFill>
        <p:spPr>
          <a:xfrm>
            <a:off x="6711550" y="1367100"/>
            <a:ext cx="1743900" cy="17439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Google Shape;99;p20"/>
          <p:cNvSpPr txBox="1"/>
          <p:nvPr/>
        </p:nvSpPr>
        <p:spPr>
          <a:xfrm>
            <a:off x="0" y="152400"/>
            <a:ext cx="9144000" cy="586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000"/>
              <a:buFont typeface="Arial"/>
              <a:buNone/>
            </a:pPr>
            <a:r>
              <a:rPr b="1" lang="en" sz="2600">
                <a:solidFill>
                  <a:srgbClr val="434343"/>
                </a:solidFill>
                <a:latin typeface="Open Sans"/>
                <a:ea typeface="Open Sans"/>
                <a:cs typeface="Open Sans"/>
                <a:sym typeface="Open Sans"/>
              </a:rPr>
              <a:t>Challenges for Business Owners</a:t>
            </a:r>
            <a:endParaRPr b="1" i="0" sz="2600" u="none" cap="none" strike="noStrike">
              <a:solidFill>
                <a:srgbClr val="434343"/>
              </a:solidFill>
              <a:latin typeface="Open Sans"/>
              <a:ea typeface="Open Sans"/>
              <a:cs typeface="Open Sans"/>
              <a:sym typeface="Open Sans"/>
            </a:endParaRPr>
          </a:p>
        </p:txBody>
      </p:sp>
      <p:pic>
        <p:nvPicPr>
          <p:cNvPr id="100" name="Google Shape;100;p20"/>
          <p:cNvPicPr preferRelativeResize="0"/>
          <p:nvPr/>
        </p:nvPicPr>
        <p:blipFill>
          <a:blip r:embed="rId3">
            <a:alphaModFix/>
          </a:blip>
          <a:stretch>
            <a:fillRect/>
          </a:stretch>
        </p:blipFill>
        <p:spPr>
          <a:xfrm>
            <a:off x="4640875" y="1435275"/>
            <a:ext cx="4017699" cy="2725344"/>
          </a:xfrm>
          <a:prstGeom prst="rect">
            <a:avLst/>
          </a:prstGeom>
          <a:noFill/>
          <a:ln>
            <a:noFill/>
          </a:ln>
        </p:spPr>
      </p:pic>
      <p:sp>
        <p:nvSpPr>
          <p:cNvPr id="101" name="Google Shape;101;p20"/>
          <p:cNvSpPr txBox="1"/>
          <p:nvPr/>
        </p:nvSpPr>
        <p:spPr>
          <a:xfrm>
            <a:off x="489000" y="1957950"/>
            <a:ext cx="3567900" cy="1680000"/>
          </a:xfrm>
          <a:prstGeom prst="rect">
            <a:avLst/>
          </a:prstGeom>
          <a:noFill/>
          <a:ln>
            <a:noFill/>
          </a:ln>
        </p:spPr>
        <p:txBody>
          <a:bodyPr anchorCtr="0" anchor="t" bIns="91425" lIns="91425" spcFirstLastPara="1" rIns="91425" wrap="square" tIns="91425">
            <a:noAutofit/>
          </a:bodyPr>
          <a:lstStyle/>
          <a:p>
            <a:pPr indent="-342900" lvl="0" marL="457200" marR="0" rtl="0" algn="l">
              <a:lnSpc>
                <a:spcPct val="100000"/>
              </a:lnSpc>
              <a:spcBef>
                <a:spcPts val="0"/>
              </a:spcBef>
              <a:spcAft>
                <a:spcPts val="0"/>
              </a:spcAft>
              <a:buClr>
                <a:srgbClr val="666666"/>
              </a:buClr>
              <a:buSzPts val="1800"/>
              <a:buFont typeface="Open Sans"/>
              <a:buChar char="●"/>
            </a:pPr>
            <a:r>
              <a:rPr lang="en" sz="1800">
                <a:solidFill>
                  <a:srgbClr val="666666"/>
                </a:solidFill>
                <a:latin typeface="Open Sans"/>
                <a:ea typeface="Open Sans"/>
                <a:cs typeface="Open Sans"/>
                <a:sym typeface="Open Sans"/>
              </a:rPr>
              <a:t>Time</a:t>
            </a:r>
            <a:endParaRPr sz="1800">
              <a:solidFill>
                <a:srgbClr val="666666"/>
              </a:solidFill>
              <a:latin typeface="Open Sans"/>
              <a:ea typeface="Open Sans"/>
              <a:cs typeface="Open Sans"/>
              <a:sym typeface="Open Sans"/>
            </a:endParaRPr>
          </a:p>
          <a:p>
            <a:pPr indent="0" lvl="0" marL="457200" marR="0" rtl="0" algn="l">
              <a:lnSpc>
                <a:spcPct val="100000"/>
              </a:lnSpc>
              <a:spcBef>
                <a:spcPts val="0"/>
              </a:spcBef>
              <a:spcAft>
                <a:spcPts val="0"/>
              </a:spcAft>
              <a:buNone/>
            </a:pPr>
            <a:r>
              <a:t/>
            </a:r>
            <a:endParaRPr sz="1800">
              <a:solidFill>
                <a:srgbClr val="666666"/>
              </a:solidFill>
              <a:latin typeface="Open Sans"/>
              <a:ea typeface="Open Sans"/>
              <a:cs typeface="Open Sans"/>
              <a:sym typeface="Open Sans"/>
            </a:endParaRPr>
          </a:p>
          <a:p>
            <a:pPr indent="-342900" lvl="0" marL="457200" marR="0" rtl="0" algn="l">
              <a:lnSpc>
                <a:spcPct val="100000"/>
              </a:lnSpc>
              <a:spcBef>
                <a:spcPts val="0"/>
              </a:spcBef>
              <a:spcAft>
                <a:spcPts val="0"/>
              </a:spcAft>
              <a:buClr>
                <a:srgbClr val="666666"/>
              </a:buClr>
              <a:buSzPts val="1800"/>
              <a:buFont typeface="Open Sans"/>
              <a:buChar char="●"/>
            </a:pPr>
            <a:r>
              <a:rPr lang="en" sz="1800">
                <a:solidFill>
                  <a:srgbClr val="666666"/>
                </a:solidFill>
                <a:latin typeface="Open Sans"/>
                <a:ea typeface="Open Sans"/>
                <a:cs typeface="Open Sans"/>
                <a:sym typeface="Open Sans"/>
              </a:rPr>
              <a:t>Technical experience</a:t>
            </a:r>
            <a:endParaRPr sz="1800">
              <a:solidFill>
                <a:srgbClr val="666666"/>
              </a:solidFill>
              <a:latin typeface="Open Sans"/>
              <a:ea typeface="Open Sans"/>
              <a:cs typeface="Open Sans"/>
              <a:sym typeface="Open Sans"/>
            </a:endParaRPr>
          </a:p>
          <a:p>
            <a:pPr indent="0" lvl="0" marL="0" marR="0" rtl="0" algn="l">
              <a:lnSpc>
                <a:spcPct val="100000"/>
              </a:lnSpc>
              <a:spcBef>
                <a:spcPts val="0"/>
              </a:spcBef>
              <a:spcAft>
                <a:spcPts val="0"/>
              </a:spcAft>
              <a:buNone/>
            </a:pPr>
            <a:r>
              <a:t/>
            </a:r>
            <a:endParaRPr sz="1800">
              <a:solidFill>
                <a:srgbClr val="666666"/>
              </a:solidFill>
              <a:latin typeface="Open Sans"/>
              <a:ea typeface="Open Sans"/>
              <a:cs typeface="Open Sans"/>
              <a:sym typeface="Open Sans"/>
            </a:endParaRPr>
          </a:p>
          <a:p>
            <a:pPr indent="-342900" lvl="0" marL="457200" marR="0" rtl="0" algn="l">
              <a:lnSpc>
                <a:spcPct val="100000"/>
              </a:lnSpc>
              <a:spcBef>
                <a:spcPts val="0"/>
              </a:spcBef>
              <a:spcAft>
                <a:spcPts val="0"/>
              </a:spcAft>
              <a:buClr>
                <a:srgbClr val="666666"/>
              </a:buClr>
              <a:buSzPts val="1800"/>
              <a:buFont typeface="Open Sans"/>
              <a:buChar char="●"/>
            </a:pPr>
            <a:r>
              <a:rPr lang="en" sz="1800">
                <a:solidFill>
                  <a:srgbClr val="666666"/>
                </a:solidFill>
                <a:latin typeface="Open Sans"/>
                <a:ea typeface="Open Sans"/>
                <a:cs typeface="Open Sans"/>
                <a:sym typeface="Open Sans"/>
              </a:rPr>
              <a:t>Focus</a:t>
            </a:r>
            <a:endParaRPr sz="1800">
              <a:solidFill>
                <a:srgbClr val="666666"/>
              </a:solidFill>
              <a:latin typeface="Open Sans"/>
              <a:ea typeface="Open Sans"/>
              <a:cs typeface="Open Sans"/>
              <a:sym typeface="Open San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Google Shape;106;p21"/>
          <p:cNvSpPr txBox="1"/>
          <p:nvPr/>
        </p:nvSpPr>
        <p:spPr>
          <a:xfrm>
            <a:off x="318250" y="1526713"/>
            <a:ext cx="4473600" cy="26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lang="en" sz="3200">
                <a:solidFill>
                  <a:srgbClr val="666666"/>
                </a:solidFill>
                <a:latin typeface="Open Sans"/>
                <a:ea typeface="Open Sans"/>
                <a:cs typeface="Open Sans"/>
                <a:sym typeface="Open Sans"/>
              </a:rPr>
              <a:t>Enhance your business’ online presence with our </a:t>
            </a:r>
            <a:r>
              <a:rPr b="1" i="1" lang="en" sz="3200">
                <a:solidFill>
                  <a:srgbClr val="057EC1"/>
                </a:solidFill>
                <a:latin typeface="Open Sans"/>
                <a:ea typeface="Open Sans"/>
                <a:cs typeface="Open Sans"/>
                <a:sym typeface="Open Sans"/>
              </a:rPr>
              <a:t>Google My Business Management</a:t>
            </a:r>
            <a:r>
              <a:rPr lang="en" sz="3200">
                <a:solidFill>
                  <a:srgbClr val="666666"/>
                </a:solidFill>
                <a:latin typeface="Open Sans"/>
                <a:ea typeface="Open Sans"/>
                <a:cs typeface="Open Sans"/>
                <a:sym typeface="Open Sans"/>
              </a:rPr>
              <a:t> service!</a:t>
            </a:r>
            <a:endParaRPr sz="3200">
              <a:solidFill>
                <a:srgbClr val="666666"/>
              </a:solidFill>
              <a:latin typeface="Open Sans"/>
              <a:ea typeface="Open Sans"/>
              <a:cs typeface="Open Sans"/>
              <a:sym typeface="Open Sans"/>
            </a:endParaRPr>
          </a:p>
        </p:txBody>
      </p:sp>
      <p:sp>
        <p:nvSpPr>
          <p:cNvPr id="107" name="Google Shape;107;p21"/>
          <p:cNvSpPr txBox="1"/>
          <p:nvPr/>
        </p:nvSpPr>
        <p:spPr>
          <a:xfrm>
            <a:off x="0" y="152400"/>
            <a:ext cx="9144000" cy="7569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000"/>
              <a:buFont typeface="Arial"/>
              <a:buNone/>
            </a:pPr>
            <a:r>
              <a:rPr b="1" lang="en" sz="3500">
                <a:solidFill>
                  <a:srgbClr val="434343"/>
                </a:solidFill>
                <a:latin typeface="Open Sans"/>
                <a:ea typeface="Open Sans"/>
                <a:cs typeface="Open Sans"/>
                <a:sym typeface="Open Sans"/>
              </a:rPr>
              <a:t>The Solution</a:t>
            </a:r>
            <a:endParaRPr b="1" i="0" sz="3500" u="none" cap="none" strike="noStrike">
              <a:solidFill>
                <a:srgbClr val="434343"/>
              </a:solidFill>
              <a:latin typeface="Open Sans"/>
              <a:ea typeface="Open Sans"/>
              <a:cs typeface="Open Sans"/>
              <a:sym typeface="Open Sans"/>
            </a:endParaRPr>
          </a:p>
        </p:txBody>
      </p:sp>
      <p:pic>
        <p:nvPicPr>
          <p:cNvPr id="108" name="Google Shape;108;p21"/>
          <p:cNvPicPr preferRelativeResize="0"/>
          <p:nvPr/>
        </p:nvPicPr>
        <p:blipFill rotWithShape="1">
          <a:blip r:embed="rId3">
            <a:alphaModFix/>
          </a:blip>
          <a:srcRect b="0" l="0" r="0" t="0"/>
          <a:stretch/>
        </p:blipFill>
        <p:spPr>
          <a:xfrm>
            <a:off x="5818162" y="1328214"/>
            <a:ext cx="3069674" cy="306967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Google Shape;113;p22"/>
          <p:cNvSpPr txBox="1"/>
          <p:nvPr/>
        </p:nvSpPr>
        <p:spPr>
          <a:xfrm>
            <a:off x="256175" y="1490272"/>
            <a:ext cx="5179800" cy="2745600"/>
          </a:xfrm>
          <a:prstGeom prst="rect">
            <a:avLst/>
          </a:prstGeom>
          <a:noFill/>
          <a:ln>
            <a:noFill/>
          </a:ln>
        </p:spPr>
        <p:txBody>
          <a:bodyPr anchorCtr="0" anchor="t" bIns="91425" lIns="91425" spcFirstLastPara="1" rIns="91425" wrap="square" tIns="91425">
            <a:noAutofit/>
          </a:bodyPr>
          <a:lstStyle/>
          <a:p>
            <a:pPr indent="-342900" lvl="0" marL="457200" marR="0" rtl="0" algn="l">
              <a:lnSpc>
                <a:spcPct val="100000"/>
              </a:lnSpc>
              <a:spcBef>
                <a:spcPts val="0"/>
              </a:spcBef>
              <a:spcAft>
                <a:spcPts val="0"/>
              </a:spcAft>
              <a:buClr>
                <a:srgbClr val="666666"/>
              </a:buClr>
              <a:buSzPts val="1800"/>
              <a:buFont typeface="Open Sans"/>
              <a:buChar char="●"/>
            </a:pPr>
            <a:r>
              <a:rPr lang="en" sz="1800">
                <a:solidFill>
                  <a:srgbClr val="666666"/>
                </a:solidFill>
                <a:latin typeface="Open Sans"/>
                <a:ea typeface="Open Sans"/>
                <a:cs typeface="Open Sans"/>
                <a:sym typeface="Open Sans"/>
              </a:rPr>
              <a:t>Google My Business verification and claim</a:t>
            </a:r>
            <a:endParaRPr sz="1800">
              <a:solidFill>
                <a:srgbClr val="666666"/>
              </a:solidFill>
              <a:latin typeface="Open Sans"/>
              <a:ea typeface="Open Sans"/>
              <a:cs typeface="Open Sans"/>
              <a:sym typeface="Open Sans"/>
            </a:endParaRPr>
          </a:p>
          <a:p>
            <a:pPr indent="0" lvl="0" marL="0" marR="0" rtl="0" algn="l">
              <a:lnSpc>
                <a:spcPct val="100000"/>
              </a:lnSpc>
              <a:spcBef>
                <a:spcPts val="0"/>
              </a:spcBef>
              <a:spcAft>
                <a:spcPts val="0"/>
              </a:spcAft>
              <a:buNone/>
            </a:pPr>
            <a:r>
              <a:t/>
            </a:r>
            <a:endParaRPr sz="1800">
              <a:solidFill>
                <a:srgbClr val="666666"/>
              </a:solidFill>
              <a:latin typeface="Open Sans"/>
              <a:ea typeface="Open Sans"/>
              <a:cs typeface="Open Sans"/>
              <a:sym typeface="Open Sans"/>
            </a:endParaRPr>
          </a:p>
          <a:p>
            <a:pPr indent="-342900" lvl="0" marL="457200" marR="0" rtl="0" algn="l">
              <a:lnSpc>
                <a:spcPct val="100000"/>
              </a:lnSpc>
              <a:spcBef>
                <a:spcPts val="0"/>
              </a:spcBef>
              <a:spcAft>
                <a:spcPts val="0"/>
              </a:spcAft>
              <a:buClr>
                <a:srgbClr val="666666"/>
              </a:buClr>
              <a:buSzPts val="1800"/>
              <a:buFont typeface="Open Sans"/>
              <a:buChar char="●"/>
            </a:pPr>
            <a:r>
              <a:rPr lang="en" sz="1800">
                <a:solidFill>
                  <a:srgbClr val="666666"/>
                </a:solidFill>
                <a:latin typeface="Open Sans"/>
                <a:ea typeface="Open Sans"/>
                <a:cs typeface="Open Sans"/>
                <a:sym typeface="Open Sans"/>
              </a:rPr>
              <a:t>Listing setup</a:t>
            </a:r>
            <a:endParaRPr sz="1800">
              <a:solidFill>
                <a:srgbClr val="666666"/>
              </a:solidFill>
              <a:latin typeface="Open Sans"/>
              <a:ea typeface="Open Sans"/>
              <a:cs typeface="Open Sans"/>
              <a:sym typeface="Open Sans"/>
            </a:endParaRPr>
          </a:p>
          <a:p>
            <a:pPr indent="0" lvl="0" marL="457200" marR="0" rtl="0" algn="l">
              <a:lnSpc>
                <a:spcPct val="100000"/>
              </a:lnSpc>
              <a:spcBef>
                <a:spcPts val="0"/>
              </a:spcBef>
              <a:spcAft>
                <a:spcPts val="0"/>
              </a:spcAft>
              <a:buNone/>
            </a:pPr>
            <a:r>
              <a:t/>
            </a:r>
            <a:endParaRPr sz="1800">
              <a:solidFill>
                <a:srgbClr val="666666"/>
              </a:solidFill>
              <a:latin typeface="Open Sans"/>
              <a:ea typeface="Open Sans"/>
              <a:cs typeface="Open Sans"/>
              <a:sym typeface="Open Sans"/>
            </a:endParaRPr>
          </a:p>
          <a:p>
            <a:pPr indent="-342900" lvl="0" marL="457200" marR="0" rtl="0" algn="l">
              <a:lnSpc>
                <a:spcPct val="100000"/>
              </a:lnSpc>
              <a:spcBef>
                <a:spcPts val="0"/>
              </a:spcBef>
              <a:spcAft>
                <a:spcPts val="0"/>
              </a:spcAft>
              <a:buClr>
                <a:srgbClr val="666666"/>
              </a:buClr>
              <a:buSzPts val="1800"/>
              <a:buFont typeface="Open Sans"/>
              <a:buChar char="●"/>
            </a:pPr>
            <a:r>
              <a:rPr lang="en" sz="1800">
                <a:solidFill>
                  <a:srgbClr val="666666"/>
                </a:solidFill>
                <a:latin typeface="Open Sans"/>
                <a:ea typeface="Open Sans"/>
                <a:cs typeface="Open Sans"/>
                <a:sym typeface="Open Sans"/>
              </a:rPr>
              <a:t>Monthly NAP data verification</a:t>
            </a:r>
            <a:endParaRPr sz="1800">
              <a:solidFill>
                <a:srgbClr val="666666"/>
              </a:solidFill>
              <a:latin typeface="Open Sans"/>
              <a:ea typeface="Open Sans"/>
              <a:cs typeface="Open Sans"/>
              <a:sym typeface="Open Sans"/>
            </a:endParaRPr>
          </a:p>
          <a:p>
            <a:pPr indent="0" lvl="0" marL="0" marR="0" rtl="0" algn="l">
              <a:lnSpc>
                <a:spcPct val="100000"/>
              </a:lnSpc>
              <a:spcBef>
                <a:spcPts val="0"/>
              </a:spcBef>
              <a:spcAft>
                <a:spcPts val="0"/>
              </a:spcAft>
              <a:buNone/>
            </a:pPr>
            <a:r>
              <a:t/>
            </a:r>
            <a:endParaRPr sz="1800">
              <a:solidFill>
                <a:srgbClr val="666666"/>
              </a:solidFill>
              <a:latin typeface="Open Sans"/>
              <a:ea typeface="Open Sans"/>
              <a:cs typeface="Open Sans"/>
              <a:sym typeface="Open Sans"/>
            </a:endParaRPr>
          </a:p>
          <a:p>
            <a:pPr indent="-342900" lvl="0" marL="457200" marR="0" rtl="0" algn="l">
              <a:lnSpc>
                <a:spcPct val="100000"/>
              </a:lnSpc>
              <a:spcBef>
                <a:spcPts val="0"/>
              </a:spcBef>
              <a:spcAft>
                <a:spcPts val="0"/>
              </a:spcAft>
              <a:buClr>
                <a:srgbClr val="666666"/>
              </a:buClr>
              <a:buSzPts val="1800"/>
              <a:buFont typeface="Open Sans"/>
              <a:buChar char="●"/>
            </a:pPr>
            <a:r>
              <a:rPr lang="en" sz="1800">
                <a:solidFill>
                  <a:srgbClr val="666666"/>
                </a:solidFill>
                <a:latin typeface="Open Sans"/>
                <a:ea typeface="Open Sans"/>
                <a:cs typeface="Open Sans"/>
                <a:sym typeface="Open Sans"/>
              </a:rPr>
              <a:t>1 Google My Business post every month</a:t>
            </a:r>
            <a:endParaRPr sz="1800">
              <a:solidFill>
                <a:srgbClr val="666666"/>
              </a:solidFill>
              <a:latin typeface="Open Sans"/>
              <a:ea typeface="Open Sans"/>
              <a:cs typeface="Open Sans"/>
              <a:sym typeface="Open Sans"/>
            </a:endParaRPr>
          </a:p>
          <a:p>
            <a:pPr indent="0" lvl="0" marL="0" marR="0" rtl="0" algn="l">
              <a:lnSpc>
                <a:spcPct val="100000"/>
              </a:lnSpc>
              <a:spcBef>
                <a:spcPts val="0"/>
              </a:spcBef>
              <a:spcAft>
                <a:spcPts val="0"/>
              </a:spcAft>
              <a:buNone/>
            </a:pPr>
            <a:r>
              <a:t/>
            </a:r>
            <a:endParaRPr sz="1800">
              <a:solidFill>
                <a:srgbClr val="666666"/>
              </a:solidFill>
              <a:latin typeface="Open Sans"/>
              <a:ea typeface="Open Sans"/>
              <a:cs typeface="Open Sans"/>
              <a:sym typeface="Open Sans"/>
            </a:endParaRPr>
          </a:p>
          <a:p>
            <a:pPr indent="-342900" lvl="0" marL="457200" marR="0" rtl="0" algn="l">
              <a:lnSpc>
                <a:spcPct val="100000"/>
              </a:lnSpc>
              <a:spcBef>
                <a:spcPts val="0"/>
              </a:spcBef>
              <a:spcAft>
                <a:spcPts val="0"/>
              </a:spcAft>
              <a:buClr>
                <a:srgbClr val="666666"/>
              </a:buClr>
              <a:buSzPts val="1800"/>
              <a:buFont typeface="Open Sans"/>
              <a:buChar char="●"/>
            </a:pPr>
            <a:r>
              <a:rPr lang="en" sz="1800">
                <a:solidFill>
                  <a:srgbClr val="666666"/>
                </a:solidFill>
                <a:latin typeface="Open Sans"/>
                <a:ea typeface="Open Sans"/>
                <a:cs typeface="Open Sans"/>
                <a:sym typeface="Open Sans"/>
              </a:rPr>
              <a:t>Upload photos provided by you</a:t>
            </a:r>
            <a:endParaRPr sz="1800">
              <a:solidFill>
                <a:srgbClr val="666666"/>
              </a:solidFill>
              <a:latin typeface="Open Sans"/>
              <a:ea typeface="Open Sans"/>
              <a:cs typeface="Open Sans"/>
              <a:sym typeface="Open Sans"/>
            </a:endParaRPr>
          </a:p>
        </p:txBody>
      </p:sp>
      <p:sp>
        <p:nvSpPr>
          <p:cNvPr id="114" name="Google Shape;114;p22"/>
          <p:cNvSpPr txBox="1"/>
          <p:nvPr/>
        </p:nvSpPr>
        <p:spPr>
          <a:xfrm>
            <a:off x="0" y="152400"/>
            <a:ext cx="9144000" cy="961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000"/>
              <a:buFont typeface="Arial"/>
              <a:buNone/>
            </a:pPr>
            <a:r>
              <a:rPr b="1" lang="en" sz="3000">
                <a:solidFill>
                  <a:srgbClr val="434343"/>
                </a:solidFill>
                <a:latin typeface="Open Sans"/>
                <a:ea typeface="Open Sans"/>
                <a:cs typeface="Open Sans"/>
                <a:sym typeface="Open Sans"/>
              </a:rPr>
              <a:t>Included With This Service</a:t>
            </a:r>
            <a:endParaRPr b="1" i="0" sz="3000" u="none" cap="none" strike="noStrike">
              <a:solidFill>
                <a:srgbClr val="434343"/>
              </a:solidFill>
              <a:latin typeface="Open Sans"/>
              <a:ea typeface="Open Sans"/>
              <a:cs typeface="Open Sans"/>
              <a:sym typeface="Open Sans"/>
            </a:endParaRPr>
          </a:p>
        </p:txBody>
      </p:sp>
      <p:pic>
        <p:nvPicPr>
          <p:cNvPr id="115" name="Google Shape;115;p22"/>
          <p:cNvPicPr preferRelativeResize="0"/>
          <p:nvPr/>
        </p:nvPicPr>
        <p:blipFill rotWithShape="1">
          <a:blip r:embed="rId3">
            <a:alphaModFix/>
          </a:blip>
          <a:srcRect b="0" l="0" r="0" t="0"/>
          <a:stretch/>
        </p:blipFill>
        <p:spPr>
          <a:xfrm>
            <a:off x="5818162" y="1328214"/>
            <a:ext cx="3069674" cy="306967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Google Shape;120;p23"/>
          <p:cNvSpPr txBox="1"/>
          <p:nvPr/>
        </p:nvSpPr>
        <p:spPr>
          <a:xfrm>
            <a:off x="0" y="152400"/>
            <a:ext cx="9144000" cy="961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000"/>
              <a:buFont typeface="Arial"/>
              <a:buNone/>
            </a:pPr>
            <a:r>
              <a:rPr b="1" lang="en" sz="3000">
                <a:solidFill>
                  <a:srgbClr val="434343"/>
                </a:solidFill>
                <a:latin typeface="Open Sans"/>
                <a:ea typeface="Open Sans"/>
                <a:cs typeface="Open Sans"/>
                <a:sym typeface="Open Sans"/>
              </a:rPr>
              <a:t>How does it work?</a:t>
            </a:r>
            <a:endParaRPr b="1" i="0" sz="3000" u="none" cap="none" strike="noStrike">
              <a:solidFill>
                <a:srgbClr val="434343"/>
              </a:solidFill>
              <a:latin typeface="Open Sans"/>
              <a:ea typeface="Open Sans"/>
              <a:cs typeface="Open Sans"/>
              <a:sym typeface="Open Sans"/>
            </a:endParaRPr>
          </a:p>
        </p:txBody>
      </p:sp>
      <p:sp>
        <p:nvSpPr>
          <p:cNvPr id="121" name="Google Shape;121;p23"/>
          <p:cNvSpPr txBox="1"/>
          <p:nvPr/>
        </p:nvSpPr>
        <p:spPr>
          <a:xfrm>
            <a:off x="256175" y="848268"/>
            <a:ext cx="5179800" cy="4029600"/>
          </a:xfrm>
          <a:prstGeom prst="rect">
            <a:avLst/>
          </a:prstGeom>
          <a:noFill/>
          <a:ln>
            <a:noFill/>
          </a:ln>
        </p:spPr>
        <p:txBody>
          <a:bodyPr anchorCtr="0" anchor="t" bIns="91425" lIns="91425" spcFirstLastPara="1" rIns="91425" wrap="square" tIns="91425">
            <a:noAutofit/>
          </a:bodyPr>
          <a:lstStyle/>
          <a:p>
            <a:pPr indent="-342900" lvl="0" marL="457200" marR="0" rtl="0" algn="l">
              <a:lnSpc>
                <a:spcPct val="100000"/>
              </a:lnSpc>
              <a:spcBef>
                <a:spcPts val="0"/>
              </a:spcBef>
              <a:spcAft>
                <a:spcPts val="0"/>
              </a:spcAft>
              <a:buClr>
                <a:srgbClr val="666666"/>
              </a:buClr>
              <a:buSzPts val="1800"/>
              <a:buFont typeface="Open Sans"/>
              <a:buChar char="●"/>
            </a:pPr>
            <a:r>
              <a:rPr lang="en" sz="1800">
                <a:solidFill>
                  <a:srgbClr val="666666"/>
                </a:solidFill>
                <a:highlight>
                  <a:schemeClr val="lt1"/>
                </a:highlight>
                <a:latin typeface="Open Sans"/>
                <a:ea typeface="Open Sans"/>
                <a:cs typeface="Open Sans"/>
                <a:sym typeface="Open Sans"/>
              </a:rPr>
              <a:t>A Marketing Strategist will contact you to verify, claim, and get access to your Google My Business.</a:t>
            </a:r>
            <a:endParaRPr sz="1800">
              <a:solidFill>
                <a:srgbClr val="666666"/>
              </a:solidFill>
              <a:highlight>
                <a:schemeClr val="lt1"/>
              </a:highlight>
              <a:latin typeface="Open Sans"/>
              <a:ea typeface="Open Sans"/>
              <a:cs typeface="Open Sans"/>
              <a:sym typeface="Open Sans"/>
            </a:endParaRPr>
          </a:p>
          <a:p>
            <a:pPr indent="0" lvl="0" marL="0" marR="0" rtl="0" algn="l">
              <a:lnSpc>
                <a:spcPct val="100000"/>
              </a:lnSpc>
              <a:spcBef>
                <a:spcPts val="0"/>
              </a:spcBef>
              <a:spcAft>
                <a:spcPts val="0"/>
              </a:spcAft>
              <a:buNone/>
            </a:pPr>
            <a:r>
              <a:t/>
            </a:r>
            <a:endParaRPr sz="1800">
              <a:solidFill>
                <a:srgbClr val="666666"/>
              </a:solidFill>
              <a:highlight>
                <a:schemeClr val="lt1"/>
              </a:highlight>
              <a:latin typeface="Open Sans"/>
              <a:ea typeface="Open Sans"/>
              <a:cs typeface="Open Sans"/>
              <a:sym typeface="Open Sans"/>
            </a:endParaRPr>
          </a:p>
          <a:p>
            <a:pPr indent="-342900" lvl="0" marL="457200" marR="0" rtl="0" algn="l">
              <a:lnSpc>
                <a:spcPct val="100000"/>
              </a:lnSpc>
              <a:spcBef>
                <a:spcPts val="0"/>
              </a:spcBef>
              <a:spcAft>
                <a:spcPts val="0"/>
              </a:spcAft>
              <a:buClr>
                <a:srgbClr val="666666"/>
              </a:buClr>
              <a:buSzPts val="1800"/>
              <a:buFont typeface="Open Sans"/>
              <a:buChar char="●"/>
            </a:pPr>
            <a:r>
              <a:rPr lang="en" sz="1800">
                <a:solidFill>
                  <a:srgbClr val="666666"/>
                </a:solidFill>
                <a:highlight>
                  <a:schemeClr val="lt1"/>
                </a:highlight>
                <a:latin typeface="Open Sans"/>
                <a:ea typeface="Open Sans"/>
                <a:cs typeface="Open Sans"/>
                <a:sym typeface="Open Sans"/>
              </a:rPr>
              <a:t>We’ll review your business information every month to make sure it’s always accurate.</a:t>
            </a:r>
            <a:endParaRPr sz="1800">
              <a:solidFill>
                <a:srgbClr val="666666"/>
              </a:solidFill>
              <a:highlight>
                <a:schemeClr val="lt1"/>
              </a:highlight>
              <a:latin typeface="Open Sans"/>
              <a:ea typeface="Open Sans"/>
              <a:cs typeface="Open Sans"/>
              <a:sym typeface="Open Sans"/>
            </a:endParaRPr>
          </a:p>
          <a:p>
            <a:pPr indent="0" lvl="0" marL="0" marR="0" rtl="0" algn="l">
              <a:lnSpc>
                <a:spcPct val="100000"/>
              </a:lnSpc>
              <a:spcBef>
                <a:spcPts val="0"/>
              </a:spcBef>
              <a:spcAft>
                <a:spcPts val="0"/>
              </a:spcAft>
              <a:buNone/>
            </a:pPr>
            <a:r>
              <a:t/>
            </a:r>
            <a:endParaRPr sz="1800">
              <a:solidFill>
                <a:srgbClr val="666666"/>
              </a:solidFill>
              <a:highlight>
                <a:schemeClr val="lt1"/>
              </a:highlight>
              <a:latin typeface="Open Sans"/>
              <a:ea typeface="Open Sans"/>
              <a:cs typeface="Open Sans"/>
              <a:sym typeface="Open Sans"/>
            </a:endParaRPr>
          </a:p>
          <a:p>
            <a:pPr indent="-342900" lvl="0" marL="457200" marR="0" rtl="0" algn="l">
              <a:lnSpc>
                <a:spcPct val="100000"/>
              </a:lnSpc>
              <a:spcBef>
                <a:spcPts val="0"/>
              </a:spcBef>
              <a:spcAft>
                <a:spcPts val="0"/>
              </a:spcAft>
              <a:buClr>
                <a:srgbClr val="666666"/>
              </a:buClr>
              <a:buSzPts val="1800"/>
              <a:buFont typeface="Open Sans"/>
              <a:buChar char="●"/>
            </a:pPr>
            <a:r>
              <a:rPr lang="en" sz="1800">
                <a:solidFill>
                  <a:srgbClr val="666666"/>
                </a:solidFill>
                <a:highlight>
                  <a:schemeClr val="lt1"/>
                </a:highlight>
                <a:latin typeface="Open Sans"/>
                <a:ea typeface="Open Sans"/>
                <a:cs typeface="Open Sans"/>
                <a:sym typeface="Open Sans"/>
              </a:rPr>
              <a:t>You can send us images that you want to add to your Google My Business.</a:t>
            </a:r>
            <a:endParaRPr sz="1800">
              <a:solidFill>
                <a:srgbClr val="666666"/>
              </a:solidFill>
              <a:highlight>
                <a:schemeClr val="lt1"/>
              </a:highlight>
              <a:latin typeface="Open Sans"/>
              <a:ea typeface="Open Sans"/>
              <a:cs typeface="Open Sans"/>
              <a:sym typeface="Open Sans"/>
            </a:endParaRPr>
          </a:p>
          <a:p>
            <a:pPr indent="0" lvl="0" marL="0" marR="0" rtl="0" algn="l">
              <a:lnSpc>
                <a:spcPct val="100000"/>
              </a:lnSpc>
              <a:spcBef>
                <a:spcPts val="0"/>
              </a:spcBef>
              <a:spcAft>
                <a:spcPts val="0"/>
              </a:spcAft>
              <a:buNone/>
            </a:pPr>
            <a:r>
              <a:t/>
            </a:r>
            <a:endParaRPr sz="1800">
              <a:solidFill>
                <a:srgbClr val="666666"/>
              </a:solidFill>
              <a:highlight>
                <a:schemeClr val="lt1"/>
              </a:highlight>
              <a:latin typeface="Open Sans"/>
              <a:ea typeface="Open Sans"/>
              <a:cs typeface="Open Sans"/>
              <a:sym typeface="Open Sans"/>
            </a:endParaRPr>
          </a:p>
          <a:p>
            <a:pPr indent="-342900" lvl="0" marL="457200" marR="0" rtl="0" algn="l">
              <a:lnSpc>
                <a:spcPct val="100000"/>
              </a:lnSpc>
              <a:spcBef>
                <a:spcPts val="0"/>
              </a:spcBef>
              <a:spcAft>
                <a:spcPts val="0"/>
              </a:spcAft>
              <a:buClr>
                <a:srgbClr val="666666"/>
              </a:buClr>
              <a:buSzPts val="1800"/>
              <a:buFont typeface="Open Sans"/>
              <a:buChar char="●"/>
            </a:pPr>
            <a:r>
              <a:rPr lang="en" sz="1800">
                <a:solidFill>
                  <a:srgbClr val="666666"/>
                </a:solidFill>
                <a:highlight>
                  <a:schemeClr val="lt1"/>
                </a:highlight>
                <a:latin typeface="Open Sans"/>
                <a:ea typeface="Open Sans"/>
                <a:cs typeface="Open Sans"/>
                <a:sym typeface="Open Sans"/>
              </a:rPr>
              <a:t>You’ll have access to reports that show how online consumers interact with your Google My Business profile.</a:t>
            </a:r>
            <a:endParaRPr sz="1800">
              <a:solidFill>
                <a:srgbClr val="666666"/>
              </a:solidFill>
              <a:highlight>
                <a:schemeClr val="lt1"/>
              </a:highlight>
              <a:latin typeface="Open Sans"/>
              <a:ea typeface="Open Sans"/>
              <a:cs typeface="Open Sans"/>
              <a:sym typeface="Open Sans"/>
            </a:endParaRPr>
          </a:p>
        </p:txBody>
      </p:sp>
      <p:pic>
        <p:nvPicPr>
          <p:cNvPr id="122" name="Google Shape;122;p23"/>
          <p:cNvPicPr preferRelativeResize="0"/>
          <p:nvPr/>
        </p:nvPicPr>
        <p:blipFill rotWithShape="1">
          <a:blip r:embed="rId3">
            <a:alphaModFix/>
          </a:blip>
          <a:srcRect b="0" l="0" r="0" t="0"/>
          <a:stretch/>
        </p:blipFill>
        <p:spPr>
          <a:xfrm>
            <a:off x="5818162" y="1328214"/>
            <a:ext cx="3069674" cy="3069674"/>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6" name="Shape 126"/>
        <p:cNvGrpSpPr/>
        <p:nvPr/>
      </p:nvGrpSpPr>
      <p:grpSpPr>
        <a:xfrm>
          <a:off x="0" y="0"/>
          <a:ext cx="0" cy="0"/>
          <a:chOff x="0" y="0"/>
          <a:chExt cx="0" cy="0"/>
        </a:xfrm>
      </p:grpSpPr>
      <p:sp>
        <p:nvSpPr>
          <p:cNvPr id="127" name="Google Shape;127;p24"/>
          <p:cNvSpPr txBox="1"/>
          <p:nvPr/>
        </p:nvSpPr>
        <p:spPr>
          <a:xfrm>
            <a:off x="0" y="152400"/>
            <a:ext cx="9144000" cy="961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000"/>
              <a:buFont typeface="Arial"/>
              <a:buNone/>
            </a:pPr>
            <a:r>
              <a:rPr b="1" lang="en" sz="3000">
                <a:solidFill>
                  <a:srgbClr val="434343"/>
                </a:solidFill>
                <a:latin typeface="Open Sans"/>
                <a:ea typeface="Open Sans"/>
                <a:cs typeface="Open Sans"/>
                <a:sym typeface="Open Sans"/>
              </a:rPr>
              <a:t>Google Stats</a:t>
            </a:r>
            <a:endParaRPr b="1" i="0" sz="3000" u="none" cap="none" strike="noStrike">
              <a:solidFill>
                <a:srgbClr val="434343"/>
              </a:solidFill>
              <a:latin typeface="Open Sans"/>
              <a:ea typeface="Open Sans"/>
              <a:cs typeface="Open Sans"/>
              <a:sym typeface="Open Sans"/>
            </a:endParaRPr>
          </a:p>
        </p:txBody>
      </p:sp>
      <p:pic>
        <p:nvPicPr>
          <p:cNvPr id="128" name="Google Shape;128;p24"/>
          <p:cNvPicPr preferRelativeResize="0"/>
          <p:nvPr/>
        </p:nvPicPr>
        <p:blipFill rotWithShape="1">
          <a:blip r:embed="rId3">
            <a:alphaModFix/>
          </a:blip>
          <a:srcRect b="922" l="0" r="0" t="932"/>
          <a:stretch/>
        </p:blipFill>
        <p:spPr>
          <a:xfrm>
            <a:off x="5645613" y="1386400"/>
            <a:ext cx="2781900" cy="2781900"/>
          </a:xfrm>
          <a:prstGeom prst="ellipse">
            <a:avLst/>
          </a:prstGeom>
          <a:noFill/>
          <a:ln>
            <a:noFill/>
          </a:ln>
        </p:spPr>
      </p:pic>
      <p:sp>
        <p:nvSpPr>
          <p:cNvPr id="129" name="Google Shape;129;p24"/>
          <p:cNvSpPr txBox="1"/>
          <p:nvPr/>
        </p:nvSpPr>
        <p:spPr>
          <a:xfrm>
            <a:off x="495750" y="1304650"/>
            <a:ext cx="4516500" cy="2945400"/>
          </a:xfrm>
          <a:prstGeom prst="rect">
            <a:avLst/>
          </a:prstGeom>
          <a:noFill/>
          <a:ln>
            <a:noFill/>
          </a:ln>
        </p:spPr>
        <p:txBody>
          <a:bodyPr anchorCtr="0" anchor="t" bIns="91425" lIns="91425" spcFirstLastPara="1" rIns="91425" wrap="square" tIns="91425">
            <a:noAutofit/>
          </a:bodyPr>
          <a:lstStyle/>
          <a:p>
            <a:pPr indent="-317500" lvl="0" marL="457200" marR="0" rtl="0" algn="l">
              <a:lnSpc>
                <a:spcPct val="100000"/>
              </a:lnSpc>
              <a:spcBef>
                <a:spcPts val="0"/>
              </a:spcBef>
              <a:spcAft>
                <a:spcPts val="0"/>
              </a:spcAft>
              <a:buClr>
                <a:srgbClr val="666666"/>
              </a:buClr>
              <a:buSzPts val="1400"/>
              <a:buFont typeface="Open Sans"/>
              <a:buChar char="●"/>
            </a:pPr>
            <a:r>
              <a:rPr lang="en">
                <a:solidFill>
                  <a:srgbClr val="666666"/>
                </a:solidFill>
                <a:latin typeface="Open Sans"/>
                <a:ea typeface="Open Sans"/>
                <a:cs typeface="Open Sans"/>
                <a:sym typeface="Open Sans"/>
              </a:rPr>
              <a:t>The average Google listing that has been well-maintained with Google My Business gets </a:t>
            </a:r>
            <a:r>
              <a:rPr b="1" lang="en">
                <a:solidFill>
                  <a:srgbClr val="666666"/>
                </a:solidFill>
                <a:latin typeface="Open Sans"/>
                <a:ea typeface="Open Sans"/>
                <a:cs typeface="Open Sans"/>
                <a:sym typeface="Open Sans"/>
              </a:rPr>
              <a:t>5X more views</a:t>
            </a:r>
            <a:r>
              <a:rPr lang="en">
                <a:solidFill>
                  <a:srgbClr val="666666"/>
                </a:solidFill>
                <a:latin typeface="Open Sans"/>
                <a:ea typeface="Open Sans"/>
                <a:cs typeface="Open Sans"/>
                <a:sym typeface="Open Sans"/>
              </a:rPr>
              <a:t> than listings which haven’t been claimed by their owners.</a:t>
            </a:r>
            <a:endParaRPr>
              <a:solidFill>
                <a:srgbClr val="666666"/>
              </a:solidFill>
              <a:latin typeface="Open Sans"/>
              <a:ea typeface="Open Sans"/>
              <a:cs typeface="Open Sans"/>
              <a:sym typeface="Open Sans"/>
            </a:endParaRPr>
          </a:p>
          <a:p>
            <a:pPr indent="0" lvl="0" marL="914400" marR="0" rtl="0" algn="l">
              <a:lnSpc>
                <a:spcPct val="100000"/>
              </a:lnSpc>
              <a:spcBef>
                <a:spcPts val="0"/>
              </a:spcBef>
              <a:spcAft>
                <a:spcPts val="0"/>
              </a:spcAft>
              <a:buNone/>
            </a:pPr>
            <a:r>
              <a:t/>
            </a:r>
            <a:endParaRPr>
              <a:solidFill>
                <a:srgbClr val="666666"/>
              </a:solidFill>
              <a:latin typeface="Open Sans"/>
              <a:ea typeface="Open Sans"/>
              <a:cs typeface="Open Sans"/>
              <a:sym typeface="Open Sans"/>
            </a:endParaRPr>
          </a:p>
          <a:p>
            <a:pPr indent="-317500" lvl="0" marL="457200" marR="0" rtl="0" algn="l">
              <a:lnSpc>
                <a:spcPct val="100000"/>
              </a:lnSpc>
              <a:spcBef>
                <a:spcPts val="0"/>
              </a:spcBef>
              <a:spcAft>
                <a:spcPts val="0"/>
              </a:spcAft>
              <a:buClr>
                <a:srgbClr val="666666"/>
              </a:buClr>
              <a:buSzPts val="1400"/>
              <a:buFont typeface="Open Sans"/>
              <a:buChar char="●"/>
            </a:pPr>
            <a:r>
              <a:rPr lang="en">
                <a:solidFill>
                  <a:srgbClr val="666666"/>
                </a:solidFill>
                <a:latin typeface="Open Sans"/>
                <a:ea typeface="Open Sans"/>
                <a:cs typeface="Open Sans"/>
                <a:sym typeface="Open Sans"/>
              </a:rPr>
              <a:t>Customers are </a:t>
            </a:r>
            <a:r>
              <a:rPr b="1" lang="en">
                <a:solidFill>
                  <a:srgbClr val="666666"/>
                </a:solidFill>
                <a:latin typeface="Open Sans"/>
                <a:ea typeface="Open Sans"/>
                <a:cs typeface="Open Sans"/>
                <a:sym typeface="Open Sans"/>
              </a:rPr>
              <a:t>2.7x more likely to consider a business reputable</a:t>
            </a:r>
            <a:r>
              <a:rPr lang="en">
                <a:solidFill>
                  <a:srgbClr val="666666"/>
                </a:solidFill>
                <a:latin typeface="Open Sans"/>
                <a:ea typeface="Open Sans"/>
                <a:cs typeface="Open Sans"/>
                <a:sym typeface="Open Sans"/>
              </a:rPr>
              <a:t> if they see a complete listing on Google Search and Maps.</a:t>
            </a:r>
            <a:endParaRPr>
              <a:solidFill>
                <a:srgbClr val="666666"/>
              </a:solidFill>
              <a:latin typeface="Open Sans"/>
              <a:ea typeface="Open Sans"/>
              <a:cs typeface="Open Sans"/>
              <a:sym typeface="Open Sans"/>
            </a:endParaRPr>
          </a:p>
          <a:p>
            <a:pPr indent="0" lvl="0" marL="0" marR="0" rtl="0" algn="l">
              <a:lnSpc>
                <a:spcPct val="100000"/>
              </a:lnSpc>
              <a:spcBef>
                <a:spcPts val="0"/>
              </a:spcBef>
              <a:spcAft>
                <a:spcPts val="0"/>
              </a:spcAft>
              <a:buNone/>
            </a:pPr>
            <a:r>
              <a:t/>
            </a:r>
            <a:endParaRPr>
              <a:solidFill>
                <a:srgbClr val="666666"/>
              </a:solidFill>
              <a:latin typeface="Open Sans"/>
              <a:ea typeface="Open Sans"/>
              <a:cs typeface="Open Sans"/>
              <a:sym typeface="Open Sans"/>
            </a:endParaRPr>
          </a:p>
          <a:p>
            <a:pPr indent="-317500" lvl="0" marL="457200" marR="0" rtl="0" algn="l">
              <a:lnSpc>
                <a:spcPct val="100000"/>
              </a:lnSpc>
              <a:spcBef>
                <a:spcPts val="0"/>
              </a:spcBef>
              <a:spcAft>
                <a:spcPts val="0"/>
              </a:spcAft>
              <a:buClr>
                <a:srgbClr val="666666"/>
              </a:buClr>
              <a:buSzPts val="1400"/>
              <a:buFont typeface="Open Sans"/>
              <a:buChar char="●"/>
            </a:pPr>
            <a:r>
              <a:rPr lang="en">
                <a:solidFill>
                  <a:srgbClr val="666666"/>
                </a:solidFill>
                <a:latin typeface="Open Sans"/>
                <a:ea typeface="Open Sans"/>
                <a:cs typeface="Open Sans"/>
                <a:sym typeface="Open Sans"/>
              </a:rPr>
              <a:t>Consumers are </a:t>
            </a:r>
            <a:r>
              <a:rPr b="1" lang="en">
                <a:solidFill>
                  <a:srgbClr val="666666"/>
                </a:solidFill>
                <a:latin typeface="Open Sans"/>
                <a:ea typeface="Open Sans"/>
                <a:cs typeface="Open Sans"/>
                <a:sym typeface="Open Sans"/>
              </a:rPr>
              <a:t>38% more likely to visit and 29% more likely to consider purchasing</a:t>
            </a:r>
            <a:r>
              <a:rPr lang="en">
                <a:solidFill>
                  <a:srgbClr val="666666"/>
                </a:solidFill>
                <a:latin typeface="Open Sans"/>
                <a:ea typeface="Open Sans"/>
                <a:cs typeface="Open Sans"/>
                <a:sym typeface="Open Sans"/>
              </a:rPr>
              <a:t> from businesses with more complete listing information.</a:t>
            </a:r>
            <a:endParaRPr>
              <a:solidFill>
                <a:srgbClr val="666666"/>
              </a:solidFill>
              <a:latin typeface="Open Sans"/>
              <a:ea typeface="Open Sans"/>
              <a:cs typeface="Open Sans"/>
              <a:sym typeface="Open Sans"/>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