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Montserrat Light"/>
      <p:regular r:id="rId14"/>
      <p:bold r:id="rId15"/>
      <p:italic r:id="rId16"/>
      <p:boldItalic r:id="rId17"/>
    </p:embeddedFont>
    <p:embeddedFont>
      <p:font typeface="Open Sans Light"/>
      <p:regular r:id="rId18"/>
      <p:bold r:id="rId19"/>
      <p:italic r:id="rId20"/>
      <p:boldItalic r:id="rId21"/>
    </p:embeddedFont>
    <p:embeddedFont>
      <p:font typeface="Open Sa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Light-italic.fntdata"/><Relationship Id="rId22" Type="http://schemas.openxmlformats.org/officeDocument/2006/relationships/font" Target="fonts/OpenSans-regular.fntdata"/><Relationship Id="rId21" Type="http://schemas.openxmlformats.org/officeDocument/2006/relationships/font" Target="fonts/OpenSansLight-boldItalic.fntdata"/><Relationship Id="rId24" Type="http://schemas.openxmlformats.org/officeDocument/2006/relationships/font" Target="fonts/OpenSans-italic.fntdata"/><Relationship Id="rId23" Type="http://schemas.openxmlformats.org/officeDocument/2006/relationships/font" Target="fonts/OpenSans-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Ope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MontserratLight-bold.fntdata"/><Relationship Id="rId14" Type="http://schemas.openxmlformats.org/officeDocument/2006/relationships/font" Target="fonts/MontserratLight-regular.fntdata"/><Relationship Id="rId17" Type="http://schemas.openxmlformats.org/officeDocument/2006/relationships/font" Target="fonts/MontserratLight-boldItalic.fntdata"/><Relationship Id="rId16" Type="http://schemas.openxmlformats.org/officeDocument/2006/relationships/font" Target="fonts/MontserratLight-italic.fntdata"/><Relationship Id="rId19" Type="http://schemas.openxmlformats.org/officeDocument/2006/relationships/font" Target="fonts/OpenSansLight-bold.fntdata"/><Relationship Id="rId18" Type="http://schemas.openxmlformats.org/officeDocument/2006/relationships/font" Target="fonts/OpenSansLigh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i="1" lang="en" sz="1200">
                <a:latin typeface="Open Sans"/>
                <a:ea typeface="Open Sans"/>
                <a:cs typeface="Open Sans"/>
                <a:sym typeface="Open Sans"/>
              </a:rPr>
              <a:t>Before starting a presentation, make sure to:</a:t>
            </a:r>
            <a:endParaRPr i="1" sz="1200">
              <a:latin typeface="Open Sans"/>
              <a:ea typeface="Open Sans"/>
              <a:cs typeface="Open Sans"/>
              <a:sym typeface="Open Sans"/>
            </a:endParaRPr>
          </a:p>
          <a:p>
            <a:pPr indent="-304800" lvl="0" marL="457200" rtl="0" algn="l">
              <a:lnSpc>
                <a:spcPct val="100000"/>
              </a:lnSpc>
              <a:spcBef>
                <a:spcPts val="0"/>
              </a:spcBef>
              <a:spcAft>
                <a:spcPts val="0"/>
              </a:spcAft>
              <a:buSzPts val="1200"/>
              <a:buFont typeface="Open Sans"/>
              <a:buAutoNum type="arabicPeriod"/>
            </a:pPr>
            <a:r>
              <a:rPr i="1" lang="en" sz="1200">
                <a:latin typeface="Open Sans"/>
                <a:ea typeface="Open Sans"/>
                <a:cs typeface="Open Sans"/>
                <a:sym typeface="Open Sans"/>
              </a:rPr>
              <a:t>Run a snapshot report</a:t>
            </a:r>
            <a:endParaRPr i="1" sz="1200">
              <a:latin typeface="Open Sans"/>
              <a:ea typeface="Open Sans"/>
              <a:cs typeface="Open Sans"/>
              <a:sym typeface="Open Sans"/>
            </a:endParaRPr>
          </a:p>
          <a:p>
            <a:pPr indent="-304800" lvl="0" marL="457200" rtl="0" algn="l">
              <a:lnSpc>
                <a:spcPct val="100000"/>
              </a:lnSpc>
              <a:spcBef>
                <a:spcPts val="0"/>
              </a:spcBef>
              <a:spcAft>
                <a:spcPts val="0"/>
              </a:spcAft>
              <a:buSzPts val="1200"/>
              <a:buFont typeface="Open Sans"/>
              <a:buAutoNum type="arabicPeriod"/>
            </a:pPr>
            <a:r>
              <a:rPr i="1" lang="en" sz="1200">
                <a:latin typeface="Open Sans"/>
                <a:ea typeface="Open Sans"/>
                <a:cs typeface="Open Sans"/>
                <a:sym typeface="Open Sans"/>
              </a:rPr>
              <a:t>Prepare a Business Center login for the person you’re seeing, so you can live demo their account and train them on how to log in.</a:t>
            </a:r>
            <a:endParaRPr i="1" sz="1200">
              <a:latin typeface="Open Sans"/>
              <a:ea typeface="Open Sans"/>
              <a:cs typeface="Open Sans"/>
              <a:sym typeface="Open Sans"/>
            </a:endParaRPr>
          </a:p>
          <a:p>
            <a:pPr indent="0" lvl="0" marL="0" rtl="0" algn="l">
              <a:lnSpc>
                <a:spcPct val="100000"/>
              </a:lnSpc>
              <a:spcBef>
                <a:spcPts val="0"/>
              </a:spcBef>
              <a:spcAft>
                <a:spcPts val="0"/>
              </a:spcAft>
              <a:buSzPts val="1100"/>
              <a:buNone/>
            </a:pPr>
            <a:r>
              <a:t/>
            </a:r>
            <a:endParaRPr i="1" sz="1200">
              <a:latin typeface="Open Sans"/>
              <a:ea typeface="Open Sans"/>
              <a:cs typeface="Open Sans"/>
              <a:sym typeface="Open Sans"/>
            </a:endParaRPr>
          </a:p>
          <a:p>
            <a:pPr indent="0" lvl="0" marL="0" rtl="0" algn="l">
              <a:lnSpc>
                <a:spcPct val="100000"/>
              </a:lnSpc>
              <a:spcBef>
                <a:spcPts val="0"/>
              </a:spcBef>
              <a:spcAft>
                <a:spcPts val="0"/>
              </a:spcAft>
              <a:buSzPts val="1100"/>
              <a:buNone/>
            </a:pPr>
            <a:r>
              <a:rPr lang="en" sz="1200">
                <a:solidFill>
                  <a:schemeClr val="dk1"/>
                </a:solidFill>
                <a:latin typeface="Open Sans"/>
                <a:ea typeface="Open Sans"/>
                <a:cs typeface="Open Sans"/>
                <a:sym typeface="Open Sans"/>
              </a:rPr>
              <a:t>Thanks for joining me on today’s presentation! I promise to stick to our time limit of [x minutes]. </a:t>
            </a:r>
            <a:r>
              <a:rPr b="1" i="1" lang="en" sz="1200">
                <a:solidFill>
                  <a:schemeClr val="dk1"/>
                </a:solidFill>
                <a:latin typeface="Open Sans"/>
                <a:ea typeface="Open Sans"/>
                <a:cs typeface="Open Sans"/>
                <a:sym typeface="Open Sans"/>
              </a:rPr>
              <a:t>Set timer.</a:t>
            </a:r>
            <a:endParaRPr sz="1200">
              <a:latin typeface="Open Sans"/>
              <a:ea typeface="Open Sans"/>
              <a:cs typeface="Open Sans"/>
              <a:sym typeface="Open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60f61aba0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g60f61aba0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Digital advertising is one of the best ways to reach your ideal audience online. It allows you a high level of targeting and sophistication, so you can control when you serve the ads and who sees them.</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From impressions to conversions, everything is trackable, meaning that you can easily measure your ROI (Return on Investment).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60f61aba0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g60f61aba0b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Here are some of the benefits of Digital Ads: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lang="en"/>
              <a:t>1. Increase brand awareness.</a:t>
            </a:r>
            <a:r>
              <a:rPr lang="en"/>
              <a:t> Digital ads can help you expand your online presence by targeting the right people with the right message. </a:t>
            </a:r>
            <a:endParaRPr/>
          </a:p>
          <a:p>
            <a:pPr indent="0" lvl="0" marL="0" rtl="0" algn="l">
              <a:lnSpc>
                <a:spcPct val="100000"/>
              </a:lnSpc>
              <a:spcBef>
                <a:spcPts val="0"/>
              </a:spcBef>
              <a:spcAft>
                <a:spcPts val="0"/>
              </a:spcAft>
              <a:buSzPts val="1100"/>
              <a:buNone/>
            </a:pPr>
            <a:r>
              <a:rPr b="1" lang="en"/>
              <a:t>2. Drive more sales.</a:t>
            </a:r>
            <a:r>
              <a:rPr lang="en"/>
              <a:t> Campaigns can give online customers an incentive to buy from your business.</a:t>
            </a:r>
            <a:endParaRPr/>
          </a:p>
          <a:p>
            <a:pPr indent="0" lvl="0" marL="0" rtl="0" algn="l">
              <a:lnSpc>
                <a:spcPct val="100000"/>
              </a:lnSpc>
              <a:spcBef>
                <a:spcPts val="0"/>
              </a:spcBef>
              <a:spcAft>
                <a:spcPts val="0"/>
              </a:spcAft>
              <a:buSzPts val="1100"/>
              <a:buNone/>
            </a:pPr>
            <a:r>
              <a:rPr lang="en"/>
              <a:t>3. </a:t>
            </a:r>
            <a:r>
              <a:rPr b="1" lang="en"/>
              <a:t>Target a specific audience. </a:t>
            </a:r>
            <a:r>
              <a:rPr lang="en"/>
              <a:t>We love the fact that digital ads allow us to communicate to your ideal audience.</a:t>
            </a:r>
            <a:endParaRPr/>
          </a:p>
          <a:p>
            <a:pPr indent="0" lvl="0" marL="0" rtl="0" algn="l">
              <a:lnSpc>
                <a:spcPct val="100000"/>
              </a:lnSpc>
              <a:spcBef>
                <a:spcPts val="0"/>
              </a:spcBef>
              <a:spcAft>
                <a:spcPts val="0"/>
              </a:spcAft>
              <a:buSzPts val="1100"/>
              <a:buNone/>
            </a:pPr>
            <a:r>
              <a:rPr b="1" lang="en"/>
              <a:t>4. Measure your results.</a:t>
            </a:r>
            <a:r>
              <a:rPr lang="en"/>
              <a:t> With digital ads, you can see the real value in your campaigns. </a:t>
            </a:r>
            <a:endParaRPr/>
          </a:p>
          <a:p>
            <a:pPr indent="0" lvl="0" marL="0" rtl="0" algn="l">
              <a:lnSpc>
                <a:spcPct val="100000"/>
              </a:lnSpc>
              <a:spcBef>
                <a:spcPts val="0"/>
              </a:spcBef>
              <a:spcAft>
                <a:spcPts val="0"/>
              </a:spcAft>
              <a:buSzPts val="1100"/>
              <a:buNone/>
            </a:pPr>
            <a:r>
              <a:rPr b="1" lang="en"/>
              <a:t>5. Get higher ROI. </a:t>
            </a:r>
            <a:r>
              <a:rPr lang="en"/>
              <a:t>More often than not, digital ads can generate positive ROI in a short amount of time.</a:t>
            </a:r>
            <a:endParaRPr/>
          </a:p>
          <a:p>
            <a:pPr indent="0" lvl="0" marL="0" rtl="0" algn="l">
              <a:lnSpc>
                <a:spcPct val="100000"/>
              </a:lnSpc>
              <a:spcBef>
                <a:spcPts val="0"/>
              </a:spcBef>
              <a:spcAft>
                <a:spcPts val="0"/>
              </a:spcAft>
              <a:buSzPts val="1100"/>
              <a:buNone/>
            </a:pPr>
            <a:r>
              <a:rPr b="1" lang="en"/>
              <a:t>6. Adapt your strategy. </a:t>
            </a:r>
            <a:r>
              <a:rPr lang="en"/>
              <a:t>Digital advertising is never set and forget. We’re always making changes to optimize your campaign and drive better results.</a:t>
            </a:r>
            <a:endParaRPr b="1"/>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Why choose Facebook &amp; Instagram ads?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
              <a:t>T</a:t>
            </a:r>
            <a:r>
              <a:rPr lang="en"/>
              <a:t>oday there are approximately 3.5 billion people using social media, and your business has to be where your customers are.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rPr lang="en"/>
              <a:t>Having an active social media profile is vital to attract potential customers and retain the existing ones, but that’s not enough. With the popularity of Facebook and Instagram on rise, social media is becoming a “pay to play” field, forcing businesses to combine organic and paid efforts to achieve desired results.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Social media advertising is very cost-effective because advertisers have a wide variety of targeting options at their disposal. You can build your target audience based on demographics, interests, location, relationship status, education, household income, and life events. Ultimately, it means high ROI (return on investment) because you have better chances to earn the attention of potential customers.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60f61aba0b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g60f61aba0b_0_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So, how do you know if your campaign is working or not? Our team will work with you to set SMART goals.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SMART stands for Specific, Measurable, Achievable, Relevant, and Time-Bound.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You have to ask yourself a few questions: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What do you want to accomplish with your campaign? E.g.: Do you want new customers or drive more sales?</a:t>
            </a:r>
            <a:endParaRPr/>
          </a:p>
          <a:p>
            <a:pPr indent="0" lvl="0" marL="0" rtl="0" algn="l">
              <a:lnSpc>
                <a:spcPct val="100000"/>
              </a:lnSpc>
              <a:spcBef>
                <a:spcPts val="0"/>
              </a:spcBef>
              <a:spcAft>
                <a:spcPts val="0"/>
              </a:spcAft>
              <a:buSzPts val="1100"/>
              <a:buNone/>
            </a:pPr>
            <a:r>
              <a:rPr lang="en"/>
              <a:t>Is your goal measurable? Let’s define the metrics we’ll use to measure your results. </a:t>
            </a:r>
            <a:endParaRPr/>
          </a:p>
          <a:p>
            <a:pPr indent="0" lvl="0" marL="0" rtl="0" algn="l">
              <a:lnSpc>
                <a:spcPct val="100000"/>
              </a:lnSpc>
              <a:spcBef>
                <a:spcPts val="0"/>
              </a:spcBef>
              <a:spcAft>
                <a:spcPts val="0"/>
              </a:spcAft>
              <a:buSzPts val="1100"/>
              <a:buNone/>
            </a:pPr>
            <a:r>
              <a:rPr lang="en"/>
              <a:t>Is your goal achievable? Most of our campaigns deliver a high return on investment (ROI), but you have to consider the ramp-up period.</a:t>
            </a:r>
            <a:endParaRPr/>
          </a:p>
          <a:p>
            <a:pPr indent="0" lvl="0" marL="0" rtl="0" algn="l">
              <a:lnSpc>
                <a:spcPct val="100000"/>
              </a:lnSpc>
              <a:spcBef>
                <a:spcPts val="0"/>
              </a:spcBef>
              <a:spcAft>
                <a:spcPts val="0"/>
              </a:spcAft>
              <a:buSzPts val="1100"/>
              <a:buNone/>
            </a:pPr>
            <a:r>
              <a:rPr lang="en"/>
              <a:t>Is your goal relevant for your business? You have to think about what you need and how it can help you grow your business.</a:t>
            </a:r>
            <a:endParaRPr/>
          </a:p>
          <a:p>
            <a:pPr indent="0" lvl="0" marL="0" rtl="0" algn="l">
              <a:lnSpc>
                <a:spcPct val="100000"/>
              </a:lnSpc>
              <a:spcBef>
                <a:spcPts val="0"/>
              </a:spcBef>
              <a:spcAft>
                <a:spcPts val="0"/>
              </a:spcAft>
              <a:buSzPts val="1100"/>
              <a:buNone/>
            </a:pPr>
            <a:r>
              <a:rPr lang="en"/>
              <a:t>Lastly, do you need to see results in a week, a month, or three months? It all depends on what you’re trying to accomplish and how much you want to spend on ads.</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60f61aba0b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g60f61aba0b_0_1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Here’s what is included in our service:</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A team of experts in Facebook &amp; Instagram ads will be in charge of your campaign setup and optimization.</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We’ll use specialized software to manage your budget and make the most out of your money.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We’ll develop a customized advertising strategy for your campaign based on your goals.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And last but not least, this service includes Google Analytics integration and monthly reports, so you can keep track of your campaign results.</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i="1" lang="en"/>
              <a:t>Ask if people have they any questions</a:t>
            </a:r>
            <a:endParaRPr i="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1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1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4" name="Google Shape;44;p1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5" name="Google Shape;45;p1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6" name="Google Shape;46;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7" name="Shape 47"/>
        <p:cNvGrpSpPr/>
        <p:nvPr/>
      </p:nvGrpSpPr>
      <p:grpSpPr>
        <a:xfrm>
          <a:off x="0" y="0"/>
          <a:ext cx="0" cy="0"/>
          <a:chOff x="0" y="0"/>
          <a:chExt cx="0" cy="0"/>
        </a:xfrm>
      </p:grpSpPr>
      <p:sp>
        <p:nvSpPr>
          <p:cNvPr id="48" name="Google Shape;48;p1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9" name="Google Shape;4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0" name="Shape 50"/>
        <p:cNvGrpSpPr/>
        <p:nvPr/>
      </p:nvGrpSpPr>
      <p:grpSpPr>
        <a:xfrm>
          <a:off x="0" y="0"/>
          <a:ext cx="0" cy="0"/>
          <a:chOff x="0" y="0"/>
          <a:chExt cx="0" cy="0"/>
        </a:xfrm>
      </p:grpSpPr>
      <p:sp>
        <p:nvSpPr>
          <p:cNvPr id="51" name="Google Shape;51;p1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2" name="Google Shape;52;p1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1">
  <p:cSld name="CUSTOM">
    <p:spTree>
      <p:nvGrpSpPr>
        <p:cNvPr id="54" name="Shape 54"/>
        <p:cNvGrpSpPr/>
        <p:nvPr/>
      </p:nvGrpSpPr>
      <p:grpSpPr>
        <a:xfrm>
          <a:off x="0" y="0"/>
          <a:ext cx="0" cy="0"/>
          <a:chOff x="0" y="0"/>
          <a:chExt cx="0" cy="0"/>
        </a:xfrm>
      </p:grpSpPr>
      <p:pic>
        <p:nvPicPr>
          <p:cNvPr id="55" name="Google Shape;55;p14"/>
          <p:cNvPicPr preferRelativeResize="0"/>
          <p:nvPr/>
        </p:nvPicPr>
        <p:blipFill rotWithShape="1">
          <a:blip r:embed="rId2">
            <a:alphaModFix/>
          </a:blip>
          <a:srcRect b="25503" l="8457" r="8456" t="25504"/>
          <a:stretch/>
        </p:blipFill>
        <p:spPr>
          <a:xfrm>
            <a:off x="4068263" y="4822483"/>
            <a:ext cx="1007475" cy="160509"/>
          </a:xfrm>
          <a:prstGeom prst="rect">
            <a:avLst/>
          </a:prstGeom>
          <a:noFill/>
          <a:ln>
            <a:noFill/>
          </a:ln>
        </p:spPr>
      </p:pic>
      <p:sp>
        <p:nvSpPr>
          <p:cNvPr id="56" name="Google Shape;56;p14"/>
          <p:cNvSpPr txBox="1"/>
          <p:nvPr>
            <p:ph idx="12" type="sldNum"/>
          </p:nvPr>
        </p:nvSpPr>
        <p:spPr>
          <a:xfrm>
            <a:off x="76199" y="4663227"/>
            <a:ext cx="636900" cy="4803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Open Sans"/>
                <a:ea typeface="Open Sans"/>
                <a:cs typeface="Open Sans"/>
                <a:sym typeface="Open Sans"/>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Open Sans"/>
                <a:ea typeface="Open Sans"/>
                <a:cs typeface="Open Sans"/>
                <a:sym typeface="Open Sans"/>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Open Sans"/>
                <a:ea typeface="Open Sans"/>
                <a:cs typeface="Open Sans"/>
                <a:sym typeface="Open Sans"/>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Open Sans"/>
                <a:ea typeface="Open Sans"/>
                <a:cs typeface="Open Sans"/>
                <a:sym typeface="Open Sans"/>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Open Sans"/>
                <a:ea typeface="Open Sans"/>
                <a:cs typeface="Open Sans"/>
                <a:sym typeface="Open Sans"/>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Open Sans"/>
                <a:ea typeface="Open Sans"/>
                <a:cs typeface="Open Sans"/>
                <a:sym typeface="Open Sans"/>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Open Sans"/>
                <a:ea typeface="Open Sans"/>
                <a:cs typeface="Open Sans"/>
                <a:sym typeface="Open Sans"/>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Open Sans"/>
                <a:ea typeface="Open Sans"/>
                <a:cs typeface="Open Sans"/>
                <a:sym typeface="Open Sans"/>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estions?">
  <p:cSld name="CUSTOM_1">
    <p:spTree>
      <p:nvGrpSpPr>
        <p:cNvPr id="57" name="Shape 57"/>
        <p:cNvGrpSpPr/>
        <p:nvPr/>
      </p:nvGrpSpPr>
      <p:grpSpPr>
        <a:xfrm>
          <a:off x="0" y="0"/>
          <a:ext cx="0" cy="0"/>
          <a:chOff x="0" y="0"/>
          <a:chExt cx="0" cy="0"/>
        </a:xfrm>
      </p:grpSpPr>
      <p:pic>
        <p:nvPicPr>
          <p:cNvPr id="58" name="Google Shape;58;p15"/>
          <p:cNvPicPr preferRelativeResize="0"/>
          <p:nvPr/>
        </p:nvPicPr>
        <p:blipFill rotWithShape="1">
          <a:blip r:embed="rId2">
            <a:alphaModFix/>
          </a:blip>
          <a:srcRect b="25503" l="8457" r="8456" t="25504"/>
          <a:stretch/>
        </p:blipFill>
        <p:spPr>
          <a:xfrm>
            <a:off x="4068263" y="4822483"/>
            <a:ext cx="1007475" cy="160509"/>
          </a:xfrm>
          <a:prstGeom prst="rect">
            <a:avLst/>
          </a:prstGeom>
          <a:noFill/>
          <a:ln>
            <a:noFill/>
          </a:ln>
        </p:spPr>
      </p:pic>
      <p:sp>
        <p:nvSpPr>
          <p:cNvPr id="59" name="Google Shape;59;p15"/>
          <p:cNvSpPr txBox="1"/>
          <p:nvPr>
            <p:ph idx="12" type="sldNum"/>
          </p:nvPr>
        </p:nvSpPr>
        <p:spPr>
          <a:xfrm>
            <a:off x="76199" y="4663227"/>
            <a:ext cx="636900" cy="4803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Open Sans"/>
                <a:ea typeface="Open Sans"/>
                <a:cs typeface="Open Sans"/>
                <a:sym typeface="Open Sans"/>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Open Sans"/>
                <a:ea typeface="Open Sans"/>
                <a:cs typeface="Open Sans"/>
                <a:sym typeface="Open Sans"/>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Open Sans"/>
                <a:ea typeface="Open Sans"/>
                <a:cs typeface="Open Sans"/>
                <a:sym typeface="Open Sans"/>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Open Sans"/>
                <a:ea typeface="Open Sans"/>
                <a:cs typeface="Open Sans"/>
                <a:sym typeface="Open Sans"/>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Open Sans"/>
                <a:ea typeface="Open Sans"/>
                <a:cs typeface="Open Sans"/>
                <a:sym typeface="Open Sans"/>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Open Sans"/>
                <a:ea typeface="Open Sans"/>
                <a:cs typeface="Open Sans"/>
                <a:sym typeface="Open Sans"/>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Open Sans"/>
                <a:ea typeface="Open Sans"/>
                <a:cs typeface="Open Sans"/>
                <a:sym typeface="Open Sans"/>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Open Sans"/>
                <a:ea typeface="Open Sans"/>
                <a:cs typeface="Open Sans"/>
                <a:sym typeface="Open Sans"/>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
              <a:t>‹#›</a:t>
            </a:fld>
            <a:endParaRPr/>
          </a:p>
        </p:txBody>
      </p:sp>
      <p:sp>
        <p:nvSpPr>
          <p:cNvPr id="60" name="Google Shape;60;p15"/>
          <p:cNvSpPr/>
          <p:nvPr/>
        </p:nvSpPr>
        <p:spPr>
          <a:xfrm>
            <a:off x="3510225" y="1268975"/>
            <a:ext cx="2123700" cy="2123700"/>
          </a:xfrm>
          <a:prstGeom prst="ellipse">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1" name="Google Shape;61;p15"/>
          <p:cNvPicPr preferRelativeResize="0"/>
          <p:nvPr/>
        </p:nvPicPr>
        <p:blipFill rotWithShape="1">
          <a:blip r:embed="rId3">
            <a:alphaModFix/>
          </a:blip>
          <a:srcRect b="0" l="0" r="0" t="0"/>
          <a:stretch/>
        </p:blipFill>
        <p:spPr>
          <a:xfrm>
            <a:off x="3995430" y="1754150"/>
            <a:ext cx="1153324" cy="11533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_2">
  <p:cSld name="TITLE_2">
    <p:spTree>
      <p:nvGrpSpPr>
        <p:cNvPr id="13" name="Shape 13"/>
        <p:cNvGrpSpPr/>
        <p:nvPr/>
      </p:nvGrpSpPr>
      <p:grpSpPr>
        <a:xfrm>
          <a:off x="0" y="0"/>
          <a:ext cx="0" cy="0"/>
          <a:chOff x="0" y="0"/>
          <a:chExt cx="0" cy="0"/>
        </a:xfrm>
      </p:grpSpPr>
      <p:sp>
        <p:nvSpPr>
          <p:cNvPr id="14" name="Google Shape;14;p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5" name="Google Shape;15;p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6" name="Google Shape;16;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7" name="Shape 17"/>
        <p:cNvGrpSpPr/>
        <p:nvPr/>
      </p:nvGrpSpPr>
      <p:grpSpPr>
        <a:xfrm>
          <a:off x="0" y="0"/>
          <a:ext cx="0" cy="0"/>
          <a:chOff x="0" y="0"/>
          <a:chExt cx="0" cy="0"/>
        </a:xfrm>
      </p:grpSpPr>
      <p:sp>
        <p:nvSpPr>
          <p:cNvPr id="18" name="Google Shape;18;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sp>
        <p:nvSpPr>
          <p:cNvPr id="20" name="Google Shape;20;p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1" name="Google Shape;21;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2" name="Shape 22"/>
        <p:cNvGrpSpPr/>
        <p:nvPr/>
      </p:nvGrpSpPr>
      <p:grpSpPr>
        <a:xfrm>
          <a:off x="0" y="0"/>
          <a:ext cx="0" cy="0"/>
          <a:chOff x="0" y="0"/>
          <a:chExt cx="0" cy="0"/>
        </a:xfrm>
      </p:grpSpPr>
      <p:sp>
        <p:nvSpPr>
          <p:cNvPr id="23" name="Google Shape;23;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5" name="Google Shape;25;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6" name="Shape 26"/>
        <p:cNvGrpSpPr/>
        <p:nvPr/>
      </p:nvGrpSpPr>
      <p:grpSpPr>
        <a:xfrm>
          <a:off x="0" y="0"/>
          <a:ext cx="0" cy="0"/>
          <a:chOff x="0" y="0"/>
          <a:chExt cx="0" cy="0"/>
        </a:xfrm>
      </p:grpSpPr>
      <p:sp>
        <p:nvSpPr>
          <p:cNvPr id="27" name="Google Shape;27;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 name="Google Shape;28;p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9" name="Google Shape;29;p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0" name="Google Shape;30;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 name="Shape 31"/>
        <p:cNvGrpSpPr/>
        <p:nvPr/>
      </p:nvGrpSpPr>
      <p:grpSpPr>
        <a:xfrm>
          <a:off x="0" y="0"/>
          <a:ext cx="0" cy="0"/>
          <a:chOff x="0" y="0"/>
          <a:chExt cx="0" cy="0"/>
        </a:xfrm>
      </p:grpSpPr>
      <p:sp>
        <p:nvSpPr>
          <p:cNvPr id="32" name="Google Shape;32;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3" name="Google Shape;33;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4" name="Shape 34"/>
        <p:cNvGrpSpPr/>
        <p:nvPr/>
      </p:nvGrpSpPr>
      <p:grpSpPr>
        <a:xfrm>
          <a:off x="0" y="0"/>
          <a:ext cx="0" cy="0"/>
          <a:chOff x="0" y="0"/>
          <a:chExt cx="0" cy="0"/>
        </a:xfrm>
      </p:grpSpPr>
      <p:sp>
        <p:nvSpPr>
          <p:cNvPr id="35" name="Google Shape;35;p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6" name="Google Shape;36;p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7" name="Google Shape;37;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8" name="Shape 38"/>
        <p:cNvGrpSpPr/>
        <p:nvPr/>
      </p:nvGrpSpPr>
      <p:grpSpPr>
        <a:xfrm>
          <a:off x="0" y="0"/>
          <a:ext cx="0" cy="0"/>
          <a:chOff x="0" y="0"/>
          <a:chExt cx="0" cy="0"/>
        </a:xfrm>
      </p:grpSpPr>
      <p:sp>
        <p:nvSpPr>
          <p:cNvPr id="39" name="Google Shape;39;p1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0" name="Google Shape;40;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5.png"/><Relationship Id="rId5" Type="http://schemas.openxmlformats.org/officeDocument/2006/relationships/image" Target="../media/image8.png"/><Relationship Id="rId6" Type="http://schemas.openxmlformats.org/officeDocument/2006/relationships/image" Target="../media/image6.png"/><Relationship Id="rId7" Type="http://schemas.openxmlformats.org/officeDocument/2006/relationships/image" Target="../media/image10.png"/><Relationship Id="rId8"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65" name="Shape 65"/>
        <p:cNvGrpSpPr/>
        <p:nvPr/>
      </p:nvGrpSpPr>
      <p:grpSpPr>
        <a:xfrm>
          <a:off x="0" y="0"/>
          <a:ext cx="0" cy="0"/>
          <a:chOff x="0" y="0"/>
          <a:chExt cx="0" cy="0"/>
        </a:xfrm>
      </p:grpSpPr>
      <p:sp>
        <p:nvSpPr>
          <p:cNvPr id="66" name="Google Shape;66;p16"/>
          <p:cNvSpPr txBox="1"/>
          <p:nvPr/>
        </p:nvSpPr>
        <p:spPr>
          <a:xfrm>
            <a:off x="725775" y="1688350"/>
            <a:ext cx="8085000" cy="2328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1" lang="en" sz="3200">
                <a:latin typeface="Open Sans"/>
                <a:ea typeface="Open Sans"/>
                <a:cs typeface="Open Sans"/>
                <a:sym typeface="Open Sans"/>
              </a:rPr>
              <a:t>Facebook &amp; Instagram</a:t>
            </a:r>
            <a:r>
              <a:rPr b="1" i="0" lang="en" sz="3200" u="none" cap="none" strike="noStrike">
                <a:solidFill>
                  <a:srgbClr val="000000"/>
                </a:solidFill>
                <a:latin typeface="Open Sans"/>
                <a:ea typeface="Open Sans"/>
                <a:cs typeface="Open Sans"/>
                <a:sym typeface="Open Sans"/>
              </a:rPr>
              <a:t> Ads</a:t>
            </a:r>
            <a:endParaRPr b="1" i="0" sz="32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1100"/>
              <a:buFont typeface="Arial"/>
              <a:buNone/>
            </a:pPr>
            <a:r>
              <a:rPr lang="en" sz="2000">
                <a:solidFill>
                  <a:srgbClr val="999999"/>
                </a:solidFill>
                <a:latin typeface="Open Sans"/>
                <a:ea typeface="Open Sans"/>
                <a:cs typeface="Open Sans"/>
                <a:sym typeface="Open Sans"/>
              </a:rPr>
              <a:t>Harness the power of Facebook and Instagram</a:t>
            </a:r>
            <a:endParaRPr sz="2000">
              <a:solidFill>
                <a:srgbClr val="999999"/>
              </a:solidFill>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1100"/>
              <a:buFont typeface="Arial"/>
              <a:buNone/>
            </a:pPr>
            <a:r>
              <a:rPr lang="en" sz="2000">
                <a:solidFill>
                  <a:srgbClr val="999999"/>
                </a:solidFill>
                <a:latin typeface="Open Sans"/>
                <a:ea typeface="Open Sans"/>
                <a:cs typeface="Open Sans"/>
                <a:sym typeface="Open Sans"/>
              </a:rPr>
              <a:t>with highly-targeted ads </a:t>
            </a:r>
            <a:endParaRPr sz="2000">
              <a:solidFill>
                <a:srgbClr val="999999"/>
              </a:solidFill>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1100"/>
              <a:buFont typeface="Arial"/>
              <a:buNone/>
            </a:pPr>
            <a:r>
              <a:t/>
            </a:r>
            <a:endParaRPr sz="2000">
              <a:solidFill>
                <a:srgbClr val="999999"/>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100"/>
              <a:buFont typeface="Arial"/>
              <a:buNone/>
            </a:pPr>
            <a:r>
              <a:t/>
            </a:r>
            <a:endParaRPr sz="2000">
              <a:solidFill>
                <a:srgbClr val="999999"/>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100"/>
              <a:buFont typeface="Arial"/>
              <a:buNone/>
            </a:pPr>
            <a:r>
              <a:t/>
            </a:r>
            <a:endParaRPr b="0" i="0" sz="1800" u="none" cap="none" strike="noStrike">
              <a:solidFill>
                <a:srgbClr val="999999"/>
              </a:solidFill>
              <a:latin typeface="Open Sans"/>
              <a:ea typeface="Open Sans"/>
              <a:cs typeface="Open Sans"/>
              <a:sym typeface="Open Sans"/>
            </a:endParaRPr>
          </a:p>
        </p:txBody>
      </p:sp>
      <p:sp>
        <p:nvSpPr>
          <p:cNvPr id="67" name="Google Shape;67;p16"/>
          <p:cNvSpPr txBox="1"/>
          <p:nvPr/>
        </p:nvSpPr>
        <p:spPr>
          <a:xfrm>
            <a:off x="6523300" y="3035550"/>
            <a:ext cx="2343900" cy="1169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i="0" lang="en" sz="1800" u="none" cap="none" strike="noStrike">
                <a:solidFill>
                  <a:srgbClr val="434343"/>
                </a:solidFill>
                <a:latin typeface="Open Sans"/>
                <a:ea typeface="Open Sans"/>
                <a:cs typeface="Open Sans"/>
                <a:sym typeface="Open Sans"/>
              </a:rPr>
              <a:t>Full Name</a:t>
            </a:r>
            <a:endParaRPr i="0" sz="1800" u="none" cap="none" strike="noStrike">
              <a:solidFill>
                <a:srgbClr val="434343"/>
              </a:solidFill>
              <a:latin typeface="Open Sans"/>
              <a:ea typeface="Open Sans"/>
              <a:cs typeface="Open Sans"/>
              <a:sym typeface="Open Sans"/>
            </a:endParaRPr>
          </a:p>
          <a:p>
            <a:pPr indent="0" lvl="0" marL="0" marR="0" rtl="0" algn="r">
              <a:lnSpc>
                <a:spcPct val="100000"/>
              </a:lnSpc>
              <a:spcBef>
                <a:spcPts val="0"/>
              </a:spcBef>
              <a:spcAft>
                <a:spcPts val="0"/>
              </a:spcAft>
              <a:buClr>
                <a:srgbClr val="000000"/>
              </a:buClr>
              <a:buSzPts val="1400"/>
              <a:buFont typeface="Arial"/>
              <a:buNone/>
            </a:pPr>
            <a:r>
              <a:rPr i="0" lang="en" sz="1400" u="none" cap="none" strike="noStrike">
                <a:solidFill>
                  <a:srgbClr val="999999"/>
                </a:solidFill>
                <a:latin typeface="Open Sans"/>
                <a:ea typeface="Open Sans"/>
                <a:cs typeface="Open Sans"/>
                <a:sym typeface="Open Sans"/>
              </a:rPr>
              <a:t>Job Title</a:t>
            </a:r>
            <a:endParaRPr i="0" sz="1400" u="none" cap="none" strike="noStrike">
              <a:solidFill>
                <a:srgbClr val="999999"/>
              </a:solidFill>
              <a:latin typeface="Open Sans"/>
              <a:ea typeface="Open Sans"/>
              <a:cs typeface="Open Sans"/>
              <a:sym typeface="Open Sans"/>
            </a:endParaRPr>
          </a:p>
          <a:p>
            <a:pPr indent="0" lvl="0" marL="0" marR="0" rtl="0" algn="r">
              <a:lnSpc>
                <a:spcPct val="100000"/>
              </a:lnSpc>
              <a:spcBef>
                <a:spcPts val="0"/>
              </a:spcBef>
              <a:spcAft>
                <a:spcPts val="0"/>
              </a:spcAft>
              <a:buClr>
                <a:srgbClr val="000000"/>
              </a:buClr>
              <a:buSzPts val="1400"/>
              <a:buFont typeface="Arial"/>
              <a:buNone/>
            </a:pPr>
            <a:r>
              <a:rPr i="0" lang="en" sz="1400" u="none" cap="none" strike="noStrike">
                <a:solidFill>
                  <a:srgbClr val="999999"/>
                </a:solidFill>
                <a:latin typeface="Open Sans"/>
                <a:ea typeface="Open Sans"/>
                <a:cs typeface="Open Sans"/>
                <a:sym typeface="Open Sans"/>
              </a:rPr>
              <a:t>(555) 555-5555</a:t>
            </a:r>
            <a:br>
              <a:rPr i="0" lang="en" sz="1400" u="none" cap="none" strike="noStrike">
                <a:solidFill>
                  <a:srgbClr val="999999"/>
                </a:solidFill>
                <a:latin typeface="Open Sans"/>
                <a:ea typeface="Open Sans"/>
                <a:cs typeface="Open Sans"/>
                <a:sym typeface="Open Sans"/>
              </a:rPr>
            </a:br>
            <a:r>
              <a:rPr i="0" lang="en" sz="1400" u="none" cap="none" strike="noStrike">
                <a:solidFill>
                  <a:srgbClr val="999999"/>
                </a:solidFill>
                <a:latin typeface="Open Sans"/>
                <a:ea typeface="Open Sans"/>
                <a:cs typeface="Open Sans"/>
                <a:sym typeface="Open Sans"/>
              </a:rPr>
              <a:t>email@email.com</a:t>
            </a:r>
            <a:endParaRPr i="0" sz="1400" u="none" cap="none" strike="noStrike">
              <a:solidFill>
                <a:srgbClr val="999999"/>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7"/>
          <p:cNvSpPr txBox="1"/>
          <p:nvPr/>
        </p:nvSpPr>
        <p:spPr>
          <a:xfrm>
            <a:off x="1585350" y="4237600"/>
            <a:ext cx="5973300" cy="1792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i="0" lang="en" u="none" cap="none" strike="noStrike">
                <a:solidFill>
                  <a:srgbClr val="666666"/>
                </a:solidFill>
                <a:highlight>
                  <a:srgbClr val="FFFFFF"/>
                </a:highlight>
                <a:latin typeface="Open Sans"/>
                <a:ea typeface="Open Sans"/>
                <a:cs typeface="Open Sans"/>
                <a:sym typeface="Open Sans"/>
              </a:rPr>
              <a:t>Digital ads are the best way to reach </a:t>
            </a:r>
            <a:r>
              <a:rPr lang="en">
                <a:solidFill>
                  <a:srgbClr val="666666"/>
                </a:solidFill>
                <a:highlight>
                  <a:srgbClr val="FFFFFF"/>
                </a:highlight>
                <a:latin typeface="Open Sans"/>
                <a:ea typeface="Open Sans"/>
                <a:cs typeface="Open Sans"/>
                <a:sym typeface="Open Sans"/>
              </a:rPr>
              <a:t>potential</a:t>
            </a:r>
            <a:r>
              <a:rPr i="0" lang="en" u="none" cap="none" strike="noStrike">
                <a:solidFill>
                  <a:srgbClr val="666666"/>
                </a:solidFill>
                <a:highlight>
                  <a:srgbClr val="FFFFFF"/>
                </a:highlight>
                <a:latin typeface="Open Sans"/>
                <a:ea typeface="Open Sans"/>
                <a:cs typeface="Open Sans"/>
                <a:sym typeface="Open Sans"/>
              </a:rPr>
              <a:t> customers because you </a:t>
            </a:r>
            <a:r>
              <a:rPr lang="en">
                <a:solidFill>
                  <a:srgbClr val="666666"/>
                </a:solidFill>
                <a:highlight>
                  <a:srgbClr val="FFFFFF"/>
                </a:highlight>
                <a:latin typeface="Open Sans"/>
                <a:ea typeface="Open Sans"/>
                <a:cs typeface="Open Sans"/>
                <a:sym typeface="Open Sans"/>
              </a:rPr>
              <a:t>can</a:t>
            </a:r>
            <a:r>
              <a:rPr i="0" lang="en" u="none" cap="none" strike="noStrike">
                <a:solidFill>
                  <a:srgbClr val="666666"/>
                </a:solidFill>
                <a:highlight>
                  <a:srgbClr val="FFFFFF"/>
                </a:highlight>
                <a:latin typeface="Open Sans"/>
                <a:ea typeface="Open Sans"/>
                <a:cs typeface="Open Sans"/>
                <a:sym typeface="Open Sans"/>
              </a:rPr>
              <a:t> communicate with your</a:t>
            </a:r>
            <a:r>
              <a:rPr lang="en">
                <a:solidFill>
                  <a:srgbClr val="666666"/>
                </a:solidFill>
                <a:highlight>
                  <a:srgbClr val="FFFFFF"/>
                </a:highlight>
                <a:latin typeface="Open Sans"/>
                <a:ea typeface="Open Sans"/>
                <a:cs typeface="Open Sans"/>
                <a:sym typeface="Open Sans"/>
              </a:rPr>
              <a:t> </a:t>
            </a:r>
            <a:r>
              <a:rPr i="0" lang="en" u="none" cap="none" strike="noStrike">
                <a:solidFill>
                  <a:srgbClr val="666666"/>
                </a:solidFill>
                <a:highlight>
                  <a:srgbClr val="FFFFFF"/>
                </a:highlight>
                <a:latin typeface="Open Sans"/>
                <a:ea typeface="Open Sans"/>
                <a:cs typeface="Open Sans"/>
                <a:sym typeface="Open Sans"/>
              </a:rPr>
              <a:t>ideal target audiences when they are looking for your business or services you provide.</a:t>
            </a:r>
            <a:endParaRPr i="0" u="none" cap="none" strike="noStrike">
              <a:solidFill>
                <a:srgbClr val="666666"/>
              </a:solidFill>
              <a:highlight>
                <a:srgbClr val="FFFFFF"/>
              </a:highlight>
              <a:latin typeface="Open Sans"/>
              <a:ea typeface="Open Sans"/>
              <a:cs typeface="Open Sans"/>
              <a:sym typeface="Open Sans"/>
            </a:endParaRPr>
          </a:p>
        </p:txBody>
      </p:sp>
      <p:sp>
        <p:nvSpPr>
          <p:cNvPr id="73" name="Google Shape;73;p17"/>
          <p:cNvSpPr txBox="1"/>
          <p:nvPr/>
        </p:nvSpPr>
        <p:spPr>
          <a:xfrm>
            <a:off x="0" y="152400"/>
            <a:ext cx="9144000" cy="961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i="0" lang="en" sz="3000" u="none" cap="none" strike="noStrike">
                <a:solidFill>
                  <a:srgbClr val="434343"/>
                </a:solidFill>
                <a:latin typeface="Open Sans"/>
                <a:ea typeface="Open Sans"/>
                <a:cs typeface="Open Sans"/>
                <a:sym typeface="Open Sans"/>
              </a:rPr>
              <a:t>What are Digital Ads?</a:t>
            </a:r>
            <a:endParaRPr b="1" i="0" sz="3000" u="none" cap="none" strike="noStrike">
              <a:solidFill>
                <a:srgbClr val="434343"/>
              </a:solidFill>
              <a:latin typeface="Open Sans"/>
              <a:ea typeface="Open Sans"/>
              <a:cs typeface="Open Sans"/>
              <a:sym typeface="Open Sans"/>
            </a:endParaRPr>
          </a:p>
        </p:txBody>
      </p:sp>
      <p:pic>
        <p:nvPicPr>
          <p:cNvPr id="74" name="Google Shape;74;p17"/>
          <p:cNvPicPr preferRelativeResize="0"/>
          <p:nvPr/>
        </p:nvPicPr>
        <p:blipFill rotWithShape="1">
          <a:blip r:embed="rId3">
            <a:alphaModFix/>
          </a:blip>
          <a:srcRect b="0" l="0" r="0" t="0"/>
          <a:stretch/>
        </p:blipFill>
        <p:spPr>
          <a:xfrm>
            <a:off x="2745212" y="803100"/>
            <a:ext cx="3653582" cy="3384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8"/>
          <p:cNvSpPr txBox="1"/>
          <p:nvPr/>
        </p:nvSpPr>
        <p:spPr>
          <a:xfrm>
            <a:off x="536825" y="2295650"/>
            <a:ext cx="2051700" cy="707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i="0" lang="en" sz="1400" u="none" cap="none" strike="noStrike">
                <a:solidFill>
                  <a:srgbClr val="666666"/>
                </a:solidFill>
                <a:highlight>
                  <a:schemeClr val="lt1"/>
                </a:highlight>
                <a:latin typeface="Open Sans"/>
                <a:ea typeface="Open Sans"/>
                <a:cs typeface="Open Sans"/>
                <a:sym typeface="Open Sans"/>
              </a:rPr>
              <a:t>Increase brand awareness</a:t>
            </a:r>
            <a:endParaRPr i="0" sz="1400" u="none" cap="none" strike="noStrike">
              <a:solidFill>
                <a:srgbClr val="666666"/>
              </a:solidFill>
              <a:highlight>
                <a:schemeClr val="lt1"/>
              </a:highlight>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434343"/>
              </a:solidFill>
              <a:latin typeface="Avenir"/>
              <a:ea typeface="Avenir"/>
              <a:cs typeface="Avenir"/>
              <a:sym typeface="Avenir"/>
            </a:endParaRPr>
          </a:p>
        </p:txBody>
      </p:sp>
      <p:sp>
        <p:nvSpPr>
          <p:cNvPr id="80" name="Google Shape;80;p18"/>
          <p:cNvSpPr txBox="1"/>
          <p:nvPr/>
        </p:nvSpPr>
        <p:spPr>
          <a:xfrm>
            <a:off x="3656100" y="2295650"/>
            <a:ext cx="1355700" cy="707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i="0" lang="en" sz="1400" u="none" cap="none" strike="noStrike">
                <a:solidFill>
                  <a:srgbClr val="666666"/>
                </a:solidFill>
                <a:highlight>
                  <a:schemeClr val="lt1"/>
                </a:highlight>
                <a:latin typeface="Open Sans"/>
                <a:ea typeface="Open Sans"/>
                <a:cs typeface="Open Sans"/>
                <a:sym typeface="Open Sans"/>
              </a:rPr>
              <a:t>Drive more sales</a:t>
            </a:r>
            <a:endParaRPr i="0" sz="1400" u="none" cap="none" strike="noStrike">
              <a:solidFill>
                <a:srgbClr val="666666"/>
              </a:solidFill>
              <a:highlight>
                <a:schemeClr val="lt1"/>
              </a:highlight>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434343"/>
              </a:solidFill>
              <a:latin typeface="Avenir"/>
              <a:ea typeface="Avenir"/>
              <a:cs typeface="Avenir"/>
              <a:sym typeface="Avenir"/>
            </a:endParaRPr>
          </a:p>
        </p:txBody>
      </p:sp>
      <p:sp>
        <p:nvSpPr>
          <p:cNvPr id="81" name="Google Shape;81;p18"/>
          <p:cNvSpPr txBox="1"/>
          <p:nvPr/>
        </p:nvSpPr>
        <p:spPr>
          <a:xfrm>
            <a:off x="6284300" y="2295650"/>
            <a:ext cx="1958400" cy="707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i="0" lang="en" sz="1400" u="none" cap="none" strike="noStrike">
                <a:solidFill>
                  <a:srgbClr val="666666"/>
                </a:solidFill>
                <a:highlight>
                  <a:schemeClr val="lt1"/>
                </a:highlight>
                <a:latin typeface="Open Sans"/>
                <a:ea typeface="Open Sans"/>
                <a:cs typeface="Open Sans"/>
                <a:sym typeface="Open Sans"/>
              </a:rPr>
              <a:t>Target a specific audience</a:t>
            </a:r>
            <a:endParaRPr i="0" sz="1400" u="none" cap="none" strike="noStrike">
              <a:solidFill>
                <a:srgbClr val="666666"/>
              </a:solidFill>
              <a:highlight>
                <a:schemeClr val="lt1"/>
              </a:highlight>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434343"/>
              </a:solidFill>
              <a:latin typeface="Avenir"/>
              <a:ea typeface="Avenir"/>
              <a:cs typeface="Avenir"/>
              <a:sym typeface="Avenir"/>
            </a:endParaRPr>
          </a:p>
        </p:txBody>
      </p:sp>
      <p:sp>
        <p:nvSpPr>
          <p:cNvPr id="82" name="Google Shape;82;p18"/>
          <p:cNvSpPr txBox="1"/>
          <p:nvPr/>
        </p:nvSpPr>
        <p:spPr>
          <a:xfrm>
            <a:off x="734075" y="4048250"/>
            <a:ext cx="1657200" cy="707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i="0" lang="en" sz="1400" u="none" cap="none" strike="noStrike">
                <a:solidFill>
                  <a:srgbClr val="666666"/>
                </a:solidFill>
                <a:highlight>
                  <a:schemeClr val="lt1"/>
                </a:highlight>
                <a:latin typeface="Open Sans"/>
                <a:ea typeface="Open Sans"/>
                <a:cs typeface="Open Sans"/>
                <a:sym typeface="Open Sans"/>
              </a:rPr>
              <a:t>Measure your results</a:t>
            </a:r>
            <a:endParaRPr i="0" sz="1400" u="none" cap="none" strike="noStrike">
              <a:solidFill>
                <a:srgbClr val="666666"/>
              </a:solidFill>
              <a:highlight>
                <a:schemeClr val="lt1"/>
              </a:highlight>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434343"/>
              </a:solidFill>
              <a:latin typeface="Avenir"/>
              <a:ea typeface="Avenir"/>
              <a:cs typeface="Avenir"/>
              <a:sym typeface="Avenir"/>
            </a:endParaRPr>
          </a:p>
        </p:txBody>
      </p:sp>
      <p:sp>
        <p:nvSpPr>
          <p:cNvPr id="83" name="Google Shape;83;p18"/>
          <p:cNvSpPr txBox="1"/>
          <p:nvPr/>
        </p:nvSpPr>
        <p:spPr>
          <a:xfrm>
            <a:off x="3738600" y="4048250"/>
            <a:ext cx="1190700" cy="707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i="0" lang="en" sz="1400" u="none" cap="none" strike="noStrike">
                <a:solidFill>
                  <a:srgbClr val="666666"/>
                </a:solidFill>
                <a:highlight>
                  <a:schemeClr val="lt1"/>
                </a:highlight>
                <a:latin typeface="Open Sans"/>
                <a:ea typeface="Open Sans"/>
                <a:cs typeface="Open Sans"/>
                <a:sym typeface="Open Sans"/>
              </a:rPr>
              <a:t>Get higher ROI</a:t>
            </a:r>
            <a:endParaRPr i="0" sz="1400" u="none" cap="none" strike="noStrike">
              <a:solidFill>
                <a:srgbClr val="666666"/>
              </a:solidFill>
              <a:highlight>
                <a:schemeClr val="lt1"/>
              </a:highlight>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434343"/>
              </a:solidFill>
              <a:latin typeface="Avenir"/>
              <a:ea typeface="Avenir"/>
              <a:cs typeface="Avenir"/>
              <a:sym typeface="Avenir"/>
            </a:endParaRPr>
          </a:p>
        </p:txBody>
      </p:sp>
      <p:sp>
        <p:nvSpPr>
          <p:cNvPr id="84" name="Google Shape;84;p18"/>
          <p:cNvSpPr txBox="1"/>
          <p:nvPr/>
        </p:nvSpPr>
        <p:spPr>
          <a:xfrm>
            <a:off x="6489350" y="4048250"/>
            <a:ext cx="1548300" cy="707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i="0" lang="en" sz="1400" u="none" cap="none" strike="noStrike">
                <a:solidFill>
                  <a:srgbClr val="666666"/>
                </a:solidFill>
                <a:highlight>
                  <a:schemeClr val="lt1"/>
                </a:highlight>
                <a:latin typeface="Open Sans"/>
                <a:ea typeface="Open Sans"/>
                <a:cs typeface="Open Sans"/>
                <a:sym typeface="Open Sans"/>
              </a:rPr>
              <a:t>Adapt your strategy</a:t>
            </a:r>
            <a:endParaRPr i="0" sz="1400" u="none" cap="none" strike="noStrike">
              <a:solidFill>
                <a:srgbClr val="666666"/>
              </a:solidFill>
              <a:highlight>
                <a:schemeClr val="lt1"/>
              </a:highlight>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434343"/>
              </a:solidFill>
              <a:latin typeface="Avenir"/>
              <a:ea typeface="Avenir"/>
              <a:cs typeface="Avenir"/>
              <a:sym typeface="Avenir"/>
            </a:endParaRPr>
          </a:p>
        </p:txBody>
      </p:sp>
      <p:sp>
        <p:nvSpPr>
          <p:cNvPr id="85" name="Google Shape;85;p18"/>
          <p:cNvSpPr txBox="1"/>
          <p:nvPr/>
        </p:nvSpPr>
        <p:spPr>
          <a:xfrm>
            <a:off x="0" y="152400"/>
            <a:ext cx="9144000" cy="961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i="0" lang="en" sz="3000" u="none" cap="none" strike="noStrike">
                <a:solidFill>
                  <a:srgbClr val="434343"/>
                </a:solidFill>
                <a:latin typeface="Open Sans"/>
                <a:ea typeface="Open Sans"/>
                <a:cs typeface="Open Sans"/>
                <a:sym typeface="Open Sans"/>
              </a:rPr>
              <a:t>Benefits of Digital Ads</a:t>
            </a:r>
            <a:endParaRPr b="1" i="0" sz="3000" u="none" cap="none" strike="noStrike">
              <a:solidFill>
                <a:srgbClr val="434343"/>
              </a:solidFill>
              <a:latin typeface="Open Sans"/>
              <a:ea typeface="Open Sans"/>
              <a:cs typeface="Open Sans"/>
              <a:sym typeface="Open Sans"/>
            </a:endParaRPr>
          </a:p>
        </p:txBody>
      </p:sp>
      <p:pic>
        <p:nvPicPr>
          <p:cNvPr id="86" name="Google Shape;86;p18"/>
          <p:cNvPicPr preferRelativeResize="0"/>
          <p:nvPr/>
        </p:nvPicPr>
        <p:blipFill rotWithShape="1">
          <a:blip r:embed="rId3">
            <a:alphaModFix/>
          </a:blip>
          <a:srcRect b="0" l="0" r="0" t="0"/>
          <a:stretch/>
        </p:blipFill>
        <p:spPr>
          <a:xfrm>
            <a:off x="1081925" y="1250150"/>
            <a:ext cx="961500" cy="961500"/>
          </a:xfrm>
          <a:prstGeom prst="rect">
            <a:avLst/>
          </a:prstGeom>
          <a:noFill/>
          <a:ln>
            <a:noFill/>
          </a:ln>
        </p:spPr>
      </p:pic>
      <p:pic>
        <p:nvPicPr>
          <p:cNvPr id="87" name="Google Shape;87;p18"/>
          <p:cNvPicPr preferRelativeResize="0"/>
          <p:nvPr/>
        </p:nvPicPr>
        <p:blipFill rotWithShape="1">
          <a:blip r:embed="rId4">
            <a:alphaModFix/>
          </a:blip>
          <a:srcRect b="0" l="0" r="0" t="0"/>
          <a:stretch/>
        </p:blipFill>
        <p:spPr>
          <a:xfrm>
            <a:off x="3853200" y="1250150"/>
            <a:ext cx="961500" cy="961500"/>
          </a:xfrm>
          <a:prstGeom prst="rect">
            <a:avLst/>
          </a:prstGeom>
          <a:noFill/>
          <a:ln>
            <a:noFill/>
          </a:ln>
        </p:spPr>
      </p:pic>
      <p:pic>
        <p:nvPicPr>
          <p:cNvPr id="88" name="Google Shape;88;p18"/>
          <p:cNvPicPr preferRelativeResize="0"/>
          <p:nvPr/>
        </p:nvPicPr>
        <p:blipFill rotWithShape="1">
          <a:blip r:embed="rId5">
            <a:alphaModFix/>
          </a:blip>
          <a:srcRect b="0" l="0" r="0" t="0"/>
          <a:stretch/>
        </p:blipFill>
        <p:spPr>
          <a:xfrm>
            <a:off x="6782750" y="1250150"/>
            <a:ext cx="961500" cy="961500"/>
          </a:xfrm>
          <a:prstGeom prst="rect">
            <a:avLst/>
          </a:prstGeom>
          <a:noFill/>
          <a:ln>
            <a:noFill/>
          </a:ln>
        </p:spPr>
      </p:pic>
      <p:pic>
        <p:nvPicPr>
          <p:cNvPr id="89" name="Google Shape;89;p18"/>
          <p:cNvPicPr preferRelativeResize="0"/>
          <p:nvPr/>
        </p:nvPicPr>
        <p:blipFill rotWithShape="1">
          <a:blip r:embed="rId6">
            <a:alphaModFix/>
          </a:blip>
          <a:srcRect b="0" l="0" r="0" t="0"/>
          <a:stretch/>
        </p:blipFill>
        <p:spPr>
          <a:xfrm>
            <a:off x="1081923" y="3010550"/>
            <a:ext cx="961500" cy="961500"/>
          </a:xfrm>
          <a:prstGeom prst="rect">
            <a:avLst/>
          </a:prstGeom>
          <a:noFill/>
          <a:ln>
            <a:noFill/>
          </a:ln>
        </p:spPr>
      </p:pic>
      <p:pic>
        <p:nvPicPr>
          <p:cNvPr id="90" name="Google Shape;90;p18"/>
          <p:cNvPicPr preferRelativeResize="0"/>
          <p:nvPr/>
        </p:nvPicPr>
        <p:blipFill rotWithShape="1">
          <a:blip r:embed="rId7">
            <a:alphaModFix/>
          </a:blip>
          <a:srcRect b="0" l="0" r="0" t="0"/>
          <a:stretch/>
        </p:blipFill>
        <p:spPr>
          <a:xfrm>
            <a:off x="3853200" y="3010550"/>
            <a:ext cx="961500" cy="961500"/>
          </a:xfrm>
          <a:prstGeom prst="rect">
            <a:avLst/>
          </a:prstGeom>
          <a:noFill/>
          <a:ln>
            <a:noFill/>
          </a:ln>
        </p:spPr>
      </p:pic>
      <p:pic>
        <p:nvPicPr>
          <p:cNvPr id="91" name="Google Shape;91;p18"/>
          <p:cNvPicPr preferRelativeResize="0"/>
          <p:nvPr/>
        </p:nvPicPr>
        <p:blipFill rotWithShape="1">
          <a:blip r:embed="rId8">
            <a:alphaModFix/>
          </a:blip>
          <a:srcRect b="0" l="0" r="0" t="0"/>
          <a:stretch/>
        </p:blipFill>
        <p:spPr>
          <a:xfrm>
            <a:off x="6782750" y="3010550"/>
            <a:ext cx="961500" cy="961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9"/>
          <p:cNvSpPr txBox="1"/>
          <p:nvPr/>
        </p:nvSpPr>
        <p:spPr>
          <a:xfrm>
            <a:off x="0" y="152400"/>
            <a:ext cx="9144000" cy="961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lang="en" sz="3000">
                <a:solidFill>
                  <a:srgbClr val="434343"/>
                </a:solidFill>
                <a:latin typeface="Open Sans"/>
                <a:ea typeface="Open Sans"/>
                <a:cs typeface="Open Sans"/>
                <a:sym typeface="Open Sans"/>
              </a:rPr>
              <a:t>Facebook &amp; Instagram Ads</a:t>
            </a:r>
            <a:endParaRPr b="1" i="0" sz="3000" u="none" cap="none" strike="noStrike">
              <a:solidFill>
                <a:srgbClr val="434343"/>
              </a:solidFill>
              <a:latin typeface="Open Sans"/>
              <a:ea typeface="Open Sans"/>
              <a:cs typeface="Open Sans"/>
              <a:sym typeface="Open Sans"/>
            </a:endParaRPr>
          </a:p>
        </p:txBody>
      </p:sp>
      <p:sp>
        <p:nvSpPr>
          <p:cNvPr id="97" name="Google Shape;97;p19"/>
          <p:cNvSpPr txBox="1"/>
          <p:nvPr/>
        </p:nvSpPr>
        <p:spPr>
          <a:xfrm>
            <a:off x="451625" y="1451800"/>
            <a:ext cx="5001600" cy="26511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666666"/>
              </a:buClr>
              <a:buSzPts val="1400"/>
              <a:buFont typeface="Open Sans Light"/>
              <a:buChar char="●"/>
            </a:pPr>
            <a:r>
              <a:rPr lang="en">
                <a:solidFill>
                  <a:srgbClr val="666666"/>
                </a:solidFill>
                <a:highlight>
                  <a:srgbClr val="FFFFFF"/>
                </a:highlight>
                <a:latin typeface="Open Sans Light"/>
                <a:ea typeface="Open Sans Light"/>
                <a:cs typeface="Open Sans Light"/>
                <a:sym typeface="Open Sans Light"/>
              </a:rPr>
              <a:t>Use Facebook and Instagram to keep your customers engaged, increase brand awareness, and drive sales.  </a:t>
            </a:r>
            <a:endParaRPr>
              <a:solidFill>
                <a:srgbClr val="666666"/>
              </a:solidFill>
              <a:highlight>
                <a:srgbClr val="FFFFFF"/>
              </a:highlight>
              <a:latin typeface="Open Sans Light"/>
              <a:ea typeface="Open Sans Light"/>
              <a:cs typeface="Open Sans Light"/>
              <a:sym typeface="Open Sans Light"/>
            </a:endParaRPr>
          </a:p>
          <a:p>
            <a:pPr indent="0" lvl="0" marL="457200" rtl="0" algn="l">
              <a:spcBef>
                <a:spcPts val="0"/>
              </a:spcBef>
              <a:spcAft>
                <a:spcPts val="0"/>
              </a:spcAft>
              <a:buNone/>
            </a:pPr>
            <a:r>
              <a:t/>
            </a:r>
            <a:endParaRPr>
              <a:solidFill>
                <a:srgbClr val="666666"/>
              </a:solidFill>
              <a:highlight>
                <a:srgbClr val="FFFFFF"/>
              </a:highlight>
              <a:latin typeface="Open Sans Light"/>
              <a:ea typeface="Open Sans Light"/>
              <a:cs typeface="Open Sans Light"/>
              <a:sym typeface="Open Sans Light"/>
            </a:endParaRPr>
          </a:p>
          <a:p>
            <a:pPr indent="-317500" lvl="0" marL="457200" rtl="0" algn="l">
              <a:spcBef>
                <a:spcPts val="0"/>
              </a:spcBef>
              <a:spcAft>
                <a:spcPts val="0"/>
              </a:spcAft>
              <a:buClr>
                <a:srgbClr val="666666"/>
              </a:buClr>
              <a:buSzPts val="1400"/>
              <a:buFont typeface="Open Sans Light"/>
              <a:buChar char="●"/>
            </a:pPr>
            <a:r>
              <a:rPr lang="en">
                <a:solidFill>
                  <a:srgbClr val="666666"/>
                </a:solidFill>
                <a:highlight>
                  <a:srgbClr val="FFFFFF"/>
                </a:highlight>
                <a:latin typeface="Open Sans Light"/>
                <a:ea typeface="Open Sans Light"/>
                <a:cs typeface="Open Sans Light"/>
                <a:sym typeface="Open Sans Light"/>
              </a:rPr>
              <a:t>Facebook ads can be highly targeted. Education, relationship status, and life events are some of the available targeting options.</a:t>
            </a:r>
            <a:endParaRPr>
              <a:solidFill>
                <a:srgbClr val="666666"/>
              </a:solidFill>
              <a:highlight>
                <a:srgbClr val="FFFFFF"/>
              </a:highlight>
              <a:latin typeface="Open Sans Light"/>
              <a:ea typeface="Open Sans Light"/>
              <a:cs typeface="Open Sans Light"/>
              <a:sym typeface="Open Sans Light"/>
            </a:endParaRPr>
          </a:p>
          <a:p>
            <a:pPr indent="0" lvl="0" marL="457200" rtl="0" algn="l">
              <a:spcBef>
                <a:spcPts val="0"/>
              </a:spcBef>
              <a:spcAft>
                <a:spcPts val="0"/>
              </a:spcAft>
              <a:buNone/>
            </a:pPr>
            <a:r>
              <a:t/>
            </a:r>
            <a:endParaRPr>
              <a:solidFill>
                <a:srgbClr val="666666"/>
              </a:solidFill>
              <a:highlight>
                <a:srgbClr val="FFFFFF"/>
              </a:highlight>
              <a:latin typeface="Open Sans Light"/>
              <a:ea typeface="Open Sans Light"/>
              <a:cs typeface="Open Sans Light"/>
              <a:sym typeface="Open Sans Light"/>
            </a:endParaRPr>
          </a:p>
          <a:p>
            <a:pPr indent="-317500" lvl="0" marL="457200" rtl="0" algn="l">
              <a:spcBef>
                <a:spcPts val="0"/>
              </a:spcBef>
              <a:spcAft>
                <a:spcPts val="0"/>
              </a:spcAft>
              <a:buClr>
                <a:srgbClr val="666666"/>
              </a:buClr>
              <a:buSzPts val="1400"/>
              <a:buFont typeface="Open Sans Light"/>
              <a:buChar char="●"/>
            </a:pPr>
            <a:r>
              <a:rPr lang="en">
                <a:solidFill>
                  <a:srgbClr val="666666"/>
                </a:solidFill>
                <a:highlight>
                  <a:srgbClr val="FFFFFF"/>
                </a:highlight>
                <a:latin typeface="Open Sans Light"/>
                <a:ea typeface="Open Sans Light"/>
                <a:cs typeface="Open Sans Light"/>
                <a:sym typeface="Open Sans Light"/>
              </a:rPr>
              <a:t>Combine organic and paid efforts to grow your business’s presence on social media.</a:t>
            </a:r>
            <a:endParaRPr>
              <a:solidFill>
                <a:srgbClr val="666666"/>
              </a:solidFill>
              <a:highlight>
                <a:srgbClr val="FFFFFF"/>
              </a:highlight>
              <a:latin typeface="Open Sans Light"/>
              <a:ea typeface="Open Sans Light"/>
              <a:cs typeface="Open Sans Light"/>
              <a:sym typeface="Open Sans Light"/>
            </a:endParaRPr>
          </a:p>
          <a:p>
            <a:pPr indent="0" lvl="0" marL="0" rtl="0" algn="l">
              <a:spcBef>
                <a:spcPts val="0"/>
              </a:spcBef>
              <a:spcAft>
                <a:spcPts val="0"/>
              </a:spcAft>
              <a:buNone/>
            </a:pPr>
            <a:r>
              <a:t/>
            </a:r>
            <a:endParaRPr>
              <a:solidFill>
                <a:srgbClr val="666666"/>
              </a:solidFill>
              <a:highlight>
                <a:srgbClr val="FFFFFF"/>
              </a:highlight>
              <a:latin typeface="Open Sans Light"/>
              <a:ea typeface="Open Sans Light"/>
              <a:cs typeface="Open Sans Light"/>
              <a:sym typeface="Open Sans Light"/>
            </a:endParaRPr>
          </a:p>
          <a:p>
            <a:pPr indent="-317500" lvl="0" marL="457200" rtl="0" algn="l">
              <a:spcBef>
                <a:spcPts val="0"/>
              </a:spcBef>
              <a:spcAft>
                <a:spcPts val="0"/>
              </a:spcAft>
              <a:buClr>
                <a:srgbClr val="666666"/>
              </a:buClr>
              <a:buSzPts val="1400"/>
              <a:buFont typeface="Open Sans Light"/>
              <a:buChar char="●"/>
            </a:pPr>
            <a:r>
              <a:rPr lang="en">
                <a:solidFill>
                  <a:srgbClr val="666666"/>
                </a:solidFill>
                <a:highlight>
                  <a:srgbClr val="FFFFFF"/>
                </a:highlight>
                <a:latin typeface="Open Sans Light"/>
                <a:ea typeface="Open Sans Light"/>
                <a:cs typeface="Open Sans Light"/>
                <a:sym typeface="Open Sans Light"/>
              </a:rPr>
              <a:t>Get customer feedback on your products and services.</a:t>
            </a:r>
            <a:endParaRPr>
              <a:solidFill>
                <a:srgbClr val="666666"/>
              </a:solidFill>
              <a:highlight>
                <a:srgbClr val="FFFFFF"/>
              </a:highlight>
              <a:latin typeface="Open Sans Light"/>
              <a:ea typeface="Open Sans Light"/>
              <a:cs typeface="Open Sans Light"/>
              <a:sym typeface="Open Sans Light"/>
            </a:endParaRPr>
          </a:p>
        </p:txBody>
      </p:sp>
      <p:pic>
        <p:nvPicPr>
          <p:cNvPr id="98" name="Google Shape;98;p19"/>
          <p:cNvPicPr preferRelativeResize="0"/>
          <p:nvPr/>
        </p:nvPicPr>
        <p:blipFill rotWithShape="1">
          <a:blip r:embed="rId3">
            <a:alphaModFix/>
          </a:blip>
          <a:srcRect b="0" l="0" r="0" t="0"/>
          <a:stretch/>
        </p:blipFill>
        <p:spPr>
          <a:xfrm>
            <a:off x="6003188" y="1432750"/>
            <a:ext cx="2689200" cy="2689200"/>
          </a:xfrm>
          <a:prstGeom prst="ellipse">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20"/>
          <p:cNvSpPr txBox="1"/>
          <p:nvPr/>
        </p:nvSpPr>
        <p:spPr>
          <a:xfrm>
            <a:off x="0" y="152400"/>
            <a:ext cx="9144000" cy="961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lang="en" sz="3000">
                <a:solidFill>
                  <a:srgbClr val="434343"/>
                </a:solidFill>
                <a:latin typeface="Open Sans"/>
                <a:ea typeface="Open Sans"/>
                <a:cs typeface="Open Sans"/>
                <a:sym typeface="Open Sans"/>
              </a:rPr>
              <a:t>Ad Examples</a:t>
            </a:r>
            <a:endParaRPr b="1" i="0" sz="3000" u="none" cap="none" strike="noStrike">
              <a:solidFill>
                <a:srgbClr val="434343"/>
              </a:solidFill>
              <a:latin typeface="Open Sans"/>
              <a:ea typeface="Open Sans"/>
              <a:cs typeface="Open Sans"/>
              <a:sym typeface="Open Sans"/>
            </a:endParaRPr>
          </a:p>
        </p:txBody>
      </p:sp>
      <p:pic>
        <p:nvPicPr>
          <p:cNvPr id="104" name="Google Shape;104;p20"/>
          <p:cNvPicPr preferRelativeResize="0"/>
          <p:nvPr/>
        </p:nvPicPr>
        <p:blipFill rotWithShape="1">
          <a:blip r:embed="rId3">
            <a:alphaModFix/>
          </a:blip>
          <a:srcRect b="1429" l="0" r="0" t="0"/>
          <a:stretch/>
        </p:blipFill>
        <p:spPr>
          <a:xfrm>
            <a:off x="1268913" y="1037700"/>
            <a:ext cx="2517650" cy="3671626"/>
          </a:xfrm>
          <a:prstGeom prst="rect">
            <a:avLst/>
          </a:prstGeom>
          <a:noFill/>
          <a:ln>
            <a:noFill/>
          </a:ln>
          <a:effectLst>
            <a:outerShdw blurRad="57150" rotWithShape="0" algn="bl" dir="5400000" dist="19050">
              <a:srgbClr val="000000">
                <a:alpha val="50000"/>
              </a:srgbClr>
            </a:outerShdw>
          </a:effectLst>
        </p:spPr>
      </p:pic>
      <p:pic>
        <p:nvPicPr>
          <p:cNvPr id="105" name="Google Shape;105;p20"/>
          <p:cNvPicPr preferRelativeResize="0"/>
          <p:nvPr/>
        </p:nvPicPr>
        <p:blipFill rotWithShape="1">
          <a:blip r:embed="rId4">
            <a:alphaModFix/>
          </a:blip>
          <a:srcRect b="1429" l="0" r="0" t="0"/>
          <a:stretch/>
        </p:blipFill>
        <p:spPr>
          <a:xfrm>
            <a:off x="4305813" y="1037700"/>
            <a:ext cx="3569275" cy="367162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21"/>
          <p:cNvSpPr txBox="1"/>
          <p:nvPr>
            <p:ph idx="4294967295" type="body"/>
          </p:nvPr>
        </p:nvSpPr>
        <p:spPr>
          <a:xfrm>
            <a:off x="-462300" y="1794863"/>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t/>
            </a:r>
            <a:endParaRPr sz="1200">
              <a:solidFill>
                <a:srgbClr val="434343"/>
              </a:solidFill>
              <a:latin typeface="Montserrat Light"/>
              <a:ea typeface="Montserrat Light"/>
              <a:cs typeface="Montserrat Light"/>
              <a:sym typeface="Montserrat Light"/>
            </a:endParaRPr>
          </a:p>
          <a:p>
            <a:pPr indent="0" lvl="0" marL="0" rtl="0" algn="l">
              <a:lnSpc>
                <a:spcPct val="115000"/>
              </a:lnSpc>
              <a:spcBef>
                <a:spcPts val="1600"/>
              </a:spcBef>
              <a:spcAft>
                <a:spcPts val="0"/>
              </a:spcAft>
              <a:buSzPts val="1800"/>
              <a:buNone/>
            </a:pPr>
            <a:r>
              <a:t/>
            </a:r>
            <a:endParaRPr sz="1200">
              <a:solidFill>
                <a:srgbClr val="434343"/>
              </a:solidFill>
              <a:latin typeface="Montserrat Light"/>
              <a:ea typeface="Montserrat Light"/>
              <a:cs typeface="Montserrat Light"/>
              <a:sym typeface="Montserrat Light"/>
            </a:endParaRPr>
          </a:p>
          <a:p>
            <a:pPr indent="0" lvl="0" marL="0" rtl="0" algn="l">
              <a:lnSpc>
                <a:spcPct val="115000"/>
              </a:lnSpc>
              <a:spcBef>
                <a:spcPts val="1600"/>
              </a:spcBef>
              <a:spcAft>
                <a:spcPts val="0"/>
              </a:spcAft>
              <a:buSzPts val="1800"/>
              <a:buNone/>
            </a:pPr>
            <a:r>
              <a:t/>
            </a:r>
            <a:endParaRPr sz="1200">
              <a:solidFill>
                <a:srgbClr val="434343"/>
              </a:solidFill>
              <a:latin typeface="Montserrat Light"/>
              <a:ea typeface="Montserrat Light"/>
              <a:cs typeface="Montserrat Light"/>
              <a:sym typeface="Montserrat Light"/>
            </a:endParaRPr>
          </a:p>
          <a:p>
            <a:pPr indent="0" lvl="0" marL="0" rtl="0" algn="l">
              <a:lnSpc>
                <a:spcPct val="115000"/>
              </a:lnSpc>
              <a:spcBef>
                <a:spcPts val="1600"/>
              </a:spcBef>
              <a:spcAft>
                <a:spcPts val="0"/>
              </a:spcAft>
              <a:buSzPts val="1800"/>
              <a:buNone/>
            </a:pPr>
            <a:r>
              <a:t/>
            </a:r>
            <a:endParaRPr sz="1200">
              <a:solidFill>
                <a:srgbClr val="434343"/>
              </a:solidFill>
              <a:latin typeface="Montserrat Light"/>
              <a:ea typeface="Montserrat Light"/>
              <a:cs typeface="Montserrat Light"/>
              <a:sym typeface="Montserrat Light"/>
            </a:endParaRPr>
          </a:p>
          <a:p>
            <a:pPr indent="0" lvl="0" marL="0" rtl="0" algn="l">
              <a:lnSpc>
                <a:spcPct val="115000"/>
              </a:lnSpc>
              <a:spcBef>
                <a:spcPts val="1600"/>
              </a:spcBef>
              <a:spcAft>
                <a:spcPts val="0"/>
              </a:spcAft>
              <a:buSzPts val="1800"/>
              <a:buNone/>
            </a:pPr>
            <a:r>
              <a:t/>
            </a:r>
            <a:endParaRPr sz="1200">
              <a:solidFill>
                <a:srgbClr val="434343"/>
              </a:solidFill>
              <a:latin typeface="Montserrat Light"/>
              <a:ea typeface="Montserrat Light"/>
              <a:cs typeface="Montserrat Light"/>
              <a:sym typeface="Montserrat Light"/>
            </a:endParaRPr>
          </a:p>
          <a:p>
            <a:pPr indent="0" lvl="0" marL="0" rtl="0" algn="l">
              <a:lnSpc>
                <a:spcPct val="115000"/>
              </a:lnSpc>
              <a:spcBef>
                <a:spcPts val="1600"/>
              </a:spcBef>
              <a:spcAft>
                <a:spcPts val="1600"/>
              </a:spcAft>
              <a:buSzPts val="1800"/>
              <a:buNone/>
            </a:pPr>
            <a:r>
              <a:t/>
            </a:r>
            <a:endParaRPr sz="1200">
              <a:solidFill>
                <a:srgbClr val="434343"/>
              </a:solidFill>
              <a:latin typeface="Montserrat Light"/>
              <a:ea typeface="Montserrat Light"/>
              <a:cs typeface="Montserrat Light"/>
              <a:sym typeface="Montserrat Light"/>
            </a:endParaRPr>
          </a:p>
        </p:txBody>
      </p:sp>
      <p:grpSp>
        <p:nvGrpSpPr>
          <p:cNvPr id="111" name="Google Shape;111;p21"/>
          <p:cNvGrpSpPr/>
          <p:nvPr/>
        </p:nvGrpSpPr>
        <p:grpSpPr>
          <a:xfrm>
            <a:off x="4683175" y="1326075"/>
            <a:ext cx="3468500" cy="3120300"/>
            <a:chOff x="5668900" y="716475"/>
            <a:chExt cx="3468500" cy="3120300"/>
          </a:xfrm>
        </p:grpSpPr>
        <p:sp>
          <p:nvSpPr>
            <p:cNvPr id="112" name="Google Shape;112;p21"/>
            <p:cNvSpPr/>
            <p:nvPr/>
          </p:nvSpPr>
          <p:spPr>
            <a:xfrm rot="5400000">
              <a:off x="5498500" y="886875"/>
              <a:ext cx="681900" cy="341100"/>
            </a:xfrm>
            <a:prstGeom prst="chevron">
              <a:avLst>
                <a:gd fmla="val 50000" name="adj"/>
              </a:avLst>
            </a:prstGeom>
            <a:solidFill>
              <a:srgbClr val="057EC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21"/>
            <p:cNvSpPr txBox="1"/>
            <p:nvPr/>
          </p:nvSpPr>
          <p:spPr>
            <a:xfrm>
              <a:off x="5668900" y="834725"/>
              <a:ext cx="341100" cy="468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Arial"/>
                  <a:ea typeface="Arial"/>
                  <a:cs typeface="Arial"/>
                  <a:sym typeface="Arial"/>
                </a:rPr>
                <a:t>S</a:t>
              </a:r>
              <a:endParaRPr b="0" i="0" sz="1800" u="none" cap="none" strike="noStrike">
                <a:solidFill>
                  <a:schemeClr val="lt1"/>
                </a:solidFill>
                <a:latin typeface="Arial"/>
                <a:ea typeface="Arial"/>
                <a:cs typeface="Arial"/>
                <a:sym typeface="Arial"/>
              </a:endParaRPr>
            </a:p>
          </p:txBody>
        </p:sp>
        <p:sp>
          <p:nvSpPr>
            <p:cNvPr id="114" name="Google Shape;114;p21"/>
            <p:cNvSpPr/>
            <p:nvPr/>
          </p:nvSpPr>
          <p:spPr>
            <a:xfrm rot="5400000">
              <a:off x="5498500" y="1496475"/>
              <a:ext cx="681900" cy="341100"/>
            </a:xfrm>
            <a:prstGeom prst="chevron">
              <a:avLst>
                <a:gd fmla="val 50000" name="adj"/>
              </a:avLst>
            </a:prstGeom>
            <a:solidFill>
              <a:srgbClr val="057EC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21"/>
            <p:cNvSpPr txBox="1"/>
            <p:nvPr/>
          </p:nvSpPr>
          <p:spPr>
            <a:xfrm>
              <a:off x="5668900" y="1432575"/>
              <a:ext cx="341100" cy="468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Arial"/>
                  <a:ea typeface="Arial"/>
                  <a:cs typeface="Arial"/>
                  <a:sym typeface="Arial"/>
                </a:rPr>
                <a:t>M</a:t>
              </a:r>
              <a:endParaRPr b="0" i="0" sz="1800" u="none" cap="none" strike="noStrike">
                <a:solidFill>
                  <a:schemeClr val="lt1"/>
                </a:solidFill>
                <a:latin typeface="Arial"/>
                <a:ea typeface="Arial"/>
                <a:cs typeface="Arial"/>
                <a:sym typeface="Arial"/>
              </a:endParaRPr>
            </a:p>
          </p:txBody>
        </p:sp>
        <p:sp>
          <p:nvSpPr>
            <p:cNvPr id="116" name="Google Shape;116;p21"/>
            <p:cNvSpPr/>
            <p:nvPr/>
          </p:nvSpPr>
          <p:spPr>
            <a:xfrm rot="5400000">
              <a:off x="5498500" y="2106075"/>
              <a:ext cx="681900" cy="341100"/>
            </a:xfrm>
            <a:prstGeom prst="chevron">
              <a:avLst>
                <a:gd fmla="val 50000" name="adj"/>
              </a:avLst>
            </a:prstGeom>
            <a:solidFill>
              <a:srgbClr val="057EC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21"/>
            <p:cNvSpPr txBox="1"/>
            <p:nvPr/>
          </p:nvSpPr>
          <p:spPr>
            <a:xfrm>
              <a:off x="5668925" y="2042175"/>
              <a:ext cx="341100" cy="468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Arial"/>
                  <a:ea typeface="Arial"/>
                  <a:cs typeface="Arial"/>
                  <a:sym typeface="Arial"/>
                </a:rPr>
                <a:t>A</a:t>
              </a:r>
              <a:endParaRPr b="0" i="0" sz="1800" u="none" cap="none" strike="noStrike">
                <a:solidFill>
                  <a:schemeClr val="lt1"/>
                </a:solidFill>
                <a:latin typeface="Arial"/>
                <a:ea typeface="Arial"/>
                <a:cs typeface="Arial"/>
                <a:sym typeface="Arial"/>
              </a:endParaRPr>
            </a:p>
          </p:txBody>
        </p:sp>
        <p:sp>
          <p:nvSpPr>
            <p:cNvPr id="118" name="Google Shape;118;p21"/>
            <p:cNvSpPr/>
            <p:nvPr/>
          </p:nvSpPr>
          <p:spPr>
            <a:xfrm rot="5400000">
              <a:off x="5498500" y="2715675"/>
              <a:ext cx="681900" cy="341100"/>
            </a:xfrm>
            <a:prstGeom prst="chevron">
              <a:avLst>
                <a:gd fmla="val 50000" name="adj"/>
              </a:avLst>
            </a:prstGeom>
            <a:solidFill>
              <a:srgbClr val="057EC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21"/>
            <p:cNvSpPr txBox="1"/>
            <p:nvPr/>
          </p:nvSpPr>
          <p:spPr>
            <a:xfrm>
              <a:off x="5668925" y="2636625"/>
              <a:ext cx="341100" cy="468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Arial"/>
                  <a:ea typeface="Arial"/>
                  <a:cs typeface="Arial"/>
                  <a:sym typeface="Arial"/>
                </a:rPr>
                <a:t>R</a:t>
              </a:r>
              <a:endParaRPr b="0" i="0" sz="1800" u="none" cap="none" strike="noStrike">
                <a:solidFill>
                  <a:schemeClr val="lt1"/>
                </a:solidFill>
                <a:latin typeface="Arial"/>
                <a:ea typeface="Arial"/>
                <a:cs typeface="Arial"/>
                <a:sym typeface="Arial"/>
              </a:endParaRPr>
            </a:p>
          </p:txBody>
        </p:sp>
        <p:sp>
          <p:nvSpPr>
            <p:cNvPr id="120" name="Google Shape;120;p21"/>
            <p:cNvSpPr/>
            <p:nvPr/>
          </p:nvSpPr>
          <p:spPr>
            <a:xfrm rot="5400000">
              <a:off x="5498500" y="3325275"/>
              <a:ext cx="681900" cy="341100"/>
            </a:xfrm>
            <a:prstGeom prst="chevron">
              <a:avLst>
                <a:gd fmla="val 50000" name="adj"/>
              </a:avLst>
            </a:prstGeom>
            <a:solidFill>
              <a:srgbClr val="057EC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21"/>
            <p:cNvSpPr txBox="1"/>
            <p:nvPr/>
          </p:nvSpPr>
          <p:spPr>
            <a:xfrm>
              <a:off x="5668900" y="3260975"/>
              <a:ext cx="341100" cy="468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Arial"/>
                  <a:ea typeface="Arial"/>
                  <a:cs typeface="Arial"/>
                  <a:sym typeface="Arial"/>
                </a:rPr>
                <a:t>T</a:t>
              </a:r>
              <a:endParaRPr b="0" i="0" sz="1800" u="none" cap="none" strike="noStrike">
                <a:solidFill>
                  <a:schemeClr val="lt1"/>
                </a:solidFill>
                <a:latin typeface="Arial"/>
                <a:ea typeface="Arial"/>
                <a:cs typeface="Arial"/>
                <a:sym typeface="Arial"/>
              </a:endParaRPr>
            </a:p>
          </p:txBody>
        </p:sp>
        <p:sp>
          <p:nvSpPr>
            <p:cNvPr id="122" name="Google Shape;122;p21"/>
            <p:cNvSpPr txBox="1"/>
            <p:nvPr/>
          </p:nvSpPr>
          <p:spPr>
            <a:xfrm>
              <a:off x="5971500" y="824200"/>
              <a:ext cx="3038700" cy="39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sng" cap="none" strike="noStrike">
                  <a:solidFill>
                    <a:srgbClr val="666666"/>
                  </a:solidFill>
                  <a:latin typeface="Open Sans"/>
                  <a:ea typeface="Open Sans"/>
                  <a:cs typeface="Open Sans"/>
                  <a:sym typeface="Open Sans"/>
                </a:rPr>
                <a:t>S</a:t>
              </a:r>
              <a:r>
                <a:rPr b="1" i="0" lang="en" sz="1400" u="none" cap="none" strike="noStrike">
                  <a:solidFill>
                    <a:srgbClr val="666666"/>
                  </a:solidFill>
                  <a:latin typeface="Open Sans"/>
                  <a:ea typeface="Open Sans"/>
                  <a:cs typeface="Open Sans"/>
                  <a:sym typeface="Open Sans"/>
                </a:rPr>
                <a:t>pecific: </a:t>
              </a:r>
              <a:r>
                <a:rPr b="1" i="0" lang="en" sz="1000" u="none" cap="none" strike="noStrike">
                  <a:solidFill>
                    <a:srgbClr val="666666"/>
                  </a:solidFill>
                  <a:latin typeface="Open Sans"/>
                  <a:ea typeface="Open Sans"/>
                  <a:cs typeface="Open Sans"/>
                  <a:sym typeface="Open Sans"/>
                </a:rPr>
                <a:t>What do you want to accomplish? (who, what, where, why)</a:t>
              </a:r>
              <a:endParaRPr b="1" i="0" sz="1000" u="none" cap="none" strike="noStrike">
                <a:solidFill>
                  <a:srgbClr val="666666"/>
                </a:solidFill>
                <a:latin typeface="Open Sans"/>
                <a:ea typeface="Open Sans"/>
                <a:cs typeface="Open Sans"/>
                <a:sym typeface="Open Sans"/>
              </a:endParaRPr>
            </a:p>
          </p:txBody>
        </p:sp>
        <p:sp>
          <p:nvSpPr>
            <p:cNvPr id="123" name="Google Shape;123;p21"/>
            <p:cNvSpPr txBox="1"/>
            <p:nvPr/>
          </p:nvSpPr>
          <p:spPr>
            <a:xfrm>
              <a:off x="5971500" y="1435075"/>
              <a:ext cx="2834700" cy="39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sng" cap="none" strike="noStrike">
                  <a:solidFill>
                    <a:srgbClr val="666666"/>
                  </a:solidFill>
                  <a:latin typeface="Open Sans"/>
                  <a:ea typeface="Open Sans"/>
                  <a:cs typeface="Open Sans"/>
                  <a:sym typeface="Open Sans"/>
                </a:rPr>
                <a:t>M</a:t>
              </a:r>
              <a:r>
                <a:rPr b="1" i="0" lang="en" sz="1400" u="none" cap="none" strike="noStrike">
                  <a:solidFill>
                    <a:srgbClr val="666666"/>
                  </a:solidFill>
                  <a:latin typeface="Open Sans"/>
                  <a:ea typeface="Open Sans"/>
                  <a:cs typeface="Open Sans"/>
                  <a:sym typeface="Open Sans"/>
                </a:rPr>
                <a:t>easurable: </a:t>
              </a:r>
              <a:r>
                <a:rPr b="1" i="0" lang="en" sz="1000" u="none" cap="none" strike="noStrike">
                  <a:solidFill>
                    <a:srgbClr val="666666"/>
                  </a:solidFill>
                  <a:latin typeface="Open Sans"/>
                  <a:ea typeface="Open Sans"/>
                  <a:cs typeface="Open Sans"/>
                  <a:sym typeface="Open Sans"/>
                </a:rPr>
                <a:t>How will you measure the results?</a:t>
              </a:r>
              <a:endParaRPr b="1" i="0" sz="1000" u="none" cap="none" strike="noStrike">
                <a:solidFill>
                  <a:srgbClr val="666666"/>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21"/>
            <p:cNvSpPr txBox="1"/>
            <p:nvPr/>
          </p:nvSpPr>
          <p:spPr>
            <a:xfrm>
              <a:off x="5971500" y="2044675"/>
              <a:ext cx="2834700" cy="39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sng" cap="none" strike="noStrike">
                  <a:solidFill>
                    <a:srgbClr val="666666"/>
                  </a:solidFill>
                  <a:latin typeface="Open Sans"/>
                  <a:ea typeface="Open Sans"/>
                  <a:cs typeface="Open Sans"/>
                  <a:sym typeface="Open Sans"/>
                </a:rPr>
                <a:t>A</a:t>
              </a:r>
              <a:r>
                <a:rPr b="1" i="0" lang="en" sz="1400" u="none" cap="none" strike="noStrike">
                  <a:solidFill>
                    <a:srgbClr val="666666"/>
                  </a:solidFill>
                  <a:latin typeface="Open Sans"/>
                  <a:ea typeface="Open Sans"/>
                  <a:cs typeface="Open Sans"/>
                  <a:sym typeface="Open Sans"/>
                </a:rPr>
                <a:t>chievable: </a:t>
              </a:r>
              <a:r>
                <a:rPr b="1" i="0" lang="en" sz="1000" u="none" cap="none" strike="noStrike">
                  <a:solidFill>
                    <a:srgbClr val="666666"/>
                  </a:solidFill>
                  <a:latin typeface="Open Sans"/>
                  <a:ea typeface="Open Sans"/>
                  <a:cs typeface="Open Sans"/>
                  <a:sym typeface="Open Sans"/>
                </a:rPr>
                <a:t>It’s good to dream, but are the goals realistic? </a:t>
              </a:r>
              <a:r>
                <a:rPr b="1" i="0" lang="en" sz="1400" u="none" cap="none" strike="noStrike">
                  <a:solidFill>
                    <a:srgbClr val="666666"/>
                  </a:solidFill>
                  <a:latin typeface="Open Sans"/>
                  <a:ea typeface="Open Sans"/>
                  <a:cs typeface="Open Sans"/>
                  <a:sym typeface="Open Sans"/>
                </a:rPr>
                <a:t> </a:t>
              </a:r>
              <a:endParaRPr b="1" i="0" sz="1400" u="none" cap="none" strike="noStrike">
                <a:solidFill>
                  <a:srgbClr val="666666"/>
                </a:solidFill>
                <a:latin typeface="Open Sans"/>
                <a:ea typeface="Open Sans"/>
                <a:cs typeface="Open Sans"/>
                <a:sym typeface="Open Sans"/>
              </a:endParaRPr>
            </a:p>
          </p:txBody>
        </p:sp>
        <p:sp>
          <p:nvSpPr>
            <p:cNvPr id="125" name="Google Shape;125;p21"/>
            <p:cNvSpPr txBox="1"/>
            <p:nvPr/>
          </p:nvSpPr>
          <p:spPr>
            <a:xfrm>
              <a:off x="5971500" y="2654275"/>
              <a:ext cx="2834700" cy="39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sng" cap="none" strike="noStrike">
                  <a:solidFill>
                    <a:srgbClr val="666666"/>
                  </a:solidFill>
                  <a:latin typeface="Open Sans"/>
                  <a:ea typeface="Open Sans"/>
                  <a:cs typeface="Open Sans"/>
                  <a:sym typeface="Open Sans"/>
                </a:rPr>
                <a:t>R</a:t>
              </a:r>
              <a:r>
                <a:rPr b="1" i="0" lang="en" sz="1400" u="none" cap="none" strike="noStrike">
                  <a:solidFill>
                    <a:srgbClr val="666666"/>
                  </a:solidFill>
                  <a:latin typeface="Open Sans"/>
                  <a:ea typeface="Open Sans"/>
                  <a:cs typeface="Open Sans"/>
                  <a:sym typeface="Open Sans"/>
                </a:rPr>
                <a:t>elevant:</a:t>
              </a:r>
              <a:r>
                <a:rPr b="1" i="0" lang="en" sz="1000" u="none" cap="none" strike="noStrike">
                  <a:solidFill>
                    <a:srgbClr val="666666"/>
                  </a:solidFill>
                  <a:latin typeface="Open Sans"/>
                  <a:ea typeface="Open Sans"/>
                  <a:cs typeface="Open Sans"/>
                  <a:sym typeface="Open Sans"/>
                </a:rPr>
                <a:t> How does the goal tie into your business?</a:t>
              </a:r>
              <a:endParaRPr b="1" i="0" sz="1000" u="none" cap="none" strike="noStrike">
                <a:solidFill>
                  <a:srgbClr val="666666"/>
                </a:solidFill>
                <a:latin typeface="Open Sans"/>
                <a:ea typeface="Open Sans"/>
                <a:cs typeface="Open Sans"/>
                <a:sym typeface="Open Sans"/>
              </a:endParaRPr>
            </a:p>
          </p:txBody>
        </p:sp>
        <p:sp>
          <p:nvSpPr>
            <p:cNvPr id="126" name="Google Shape;126;p21"/>
            <p:cNvSpPr txBox="1"/>
            <p:nvPr/>
          </p:nvSpPr>
          <p:spPr>
            <a:xfrm>
              <a:off x="5971500" y="3307275"/>
              <a:ext cx="3165900" cy="39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sng" cap="none" strike="noStrike">
                  <a:solidFill>
                    <a:srgbClr val="666666"/>
                  </a:solidFill>
                  <a:latin typeface="Open Sans"/>
                  <a:ea typeface="Open Sans"/>
                  <a:cs typeface="Open Sans"/>
                  <a:sym typeface="Open Sans"/>
                </a:rPr>
                <a:t>T</a:t>
              </a:r>
              <a:r>
                <a:rPr b="1" i="0" lang="en" sz="1400" u="none" cap="none" strike="noStrike">
                  <a:solidFill>
                    <a:srgbClr val="666666"/>
                  </a:solidFill>
                  <a:latin typeface="Open Sans"/>
                  <a:ea typeface="Open Sans"/>
                  <a:cs typeface="Open Sans"/>
                  <a:sym typeface="Open Sans"/>
                </a:rPr>
                <a:t>ime-bound:</a:t>
              </a:r>
              <a:r>
                <a:rPr b="1" i="0" lang="en" sz="1000" u="none" cap="none" strike="noStrike">
                  <a:solidFill>
                    <a:srgbClr val="666666"/>
                  </a:solidFill>
                  <a:latin typeface="Open Sans"/>
                  <a:ea typeface="Open Sans"/>
                  <a:cs typeface="Open Sans"/>
                  <a:sym typeface="Open Sans"/>
                </a:rPr>
                <a:t> Set 1 or more target dates</a:t>
              </a:r>
              <a:endParaRPr b="1" i="0" sz="1000" u="none" cap="none" strike="noStrike">
                <a:solidFill>
                  <a:srgbClr val="666666"/>
                </a:solidFill>
                <a:latin typeface="Open Sans"/>
                <a:ea typeface="Open Sans"/>
                <a:cs typeface="Open Sans"/>
                <a:sym typeface="Open Sans"/>
              </a:endParaRPr>
            </a:p>
          </p:txBody>
        </p:sp>
      </p:grpSp>
      <p:sp>
        <p:nvSpPr>
          <p:cNvPr id="127" name="Google Shape;127;p21"/>
          <p:cNvSpPr txBox="1"/>
          <p:nvPr/>
        </p:nvSpPr>
        <p:spPr>
          <a:xfrm>
            <a:off x="0" y="152400"/>
            <a:ext cx="9144000" cy="961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i="0" lang="en" sz="3000" u="none" cap="none" strike="noStrike">
                <a:solidFill>
                  <a:srgbClr val="434343"/>
                </a:solidFill>
                <a:latin typeface="Open Sans"/>
                <a:ea typeface="Open Sans"/>
                <a:cs typeface="Open Sans"/>
                <a:sym typeface="Open Sans"/>
              </a:rPr>
              <a:t>Measuring Your Campaign</a:t>
            </a:r>
            <a:endParaRPr b="1" i="0" sz="3000" u="none" cap="none" strike="noStrike">
              <a:solidFill>
                <a:srgbClr val="434343"/>
              </a:solidFill>
              <a:latin typeface="Open Sans"/>
              <a:ea typeface="Open Sans"/>
              <a:cs typeface="Open Sans"/>
              <a:sym typeface="Open Sans"/>
            </a:endParaRPr>
          </a:p>
        </p:txBody>
      </p:sp>
      <p:pic>
        <p:nvPicPr>
          <p:cNvPr id="128" name="Google Shape;128;p21"/>
          <p:cNvPicPr preferRelativeResize="0"/>
          <p:nvPr/>
        </p:nvPicPr>
        <p:blipFill rotWithShape="1">
          <a:blip r:embed="rId3">
            <a:alphaModFix/>
          </a:blip>
          <a:srcRect b="0" l="0" r="0" t="0"/>
          <a:stretch/>
        </p:blipFill>
        <p:spPr>
          <a:xfrm>
            <a:off x="173674" y="583962"/>
            <a:ext cx="4129573" cy="46045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2"/>
          <p:cNvSpPr txBox="1"/>
          <p:nvPr/>
        </p:nvSpPr>
        <p:spPr>
          <a:xfrm>
            <a:off x="351575" y="2181375"/>
            <a:ext cx="4931400" cy="15399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666666"/>
              </a:buClr>
              <a:buSzPts val="1400"/>
              <a:buFont typeface="Open Sans"/>
              <a:buChar char="●"/>
            </a:pPr>
            <a:r>
              <a:rPr i="0" lang="en" sz="1400" u="none" cap="none" strike="noStrike">
                <a:solidFill>
                  <a:srgbClr val="666666"/>
                </a:solidFill>
                <a:highlight>
                  <a:schemeClr val="lt1"/>
                </a:highlight>
                <a:latin typeface="Open Sans"/>
                <a:ea typeface="Open Sans"/>
                <a:cs typeface="Open Sans"/>
                <a:sym typeface="Open Sans"/>
              </a:rPr>
              <a:t>A team of experts in </a:t>
            </a:r>
            <a:r>
              <a:rPr lang="en">
                <a:solidFill>
                  <a:srgbClr val="666666"/>
                </a:solidFill>
                <a:highlight>
                  <a:schemeClr val="lt1"/>
                </a:highlight>
                <a:latin typeface="Open Sans"/>
                <a:ea typeface="Open Sans"/>
                <a:cs typeface="Open Sans"/>
                <a:sym typeface="Open Sans"/>
              </a:rPr>
              <a:t>Facebook</a:t>
            </a:r>
            <a:r>
              <a:rPr lang="en">
                <a:solidFill>
                  <a:srgbClr val="666666"/>
                </a:solidFill>
                <a:highlight>
                  <a:schemeClr val="lt1"/>
                </a:highlight>
                <a:latin typeface="Open Sans"/>
                <a:ea typeface="Open Sans"/>
                <a:cs typeface="Open Sans"/>
                <a:sym typeface="Open Sans"/>
              </a:rPr>
              <a:t> &amp; Instagram</a:t>
            </a:r>
            <a:r>
              <a:rPr i="0" lang="en" sz="1400" u="none" cap="none" strike="noStrike">
                <a:solidFill>
                  <a:srgbClr val="666666"/>
                </a:solidFill>
                <a:highlight>
                  <a:schemeClr val="lt1"/>
                </a:highlight>
                <a:latin typeface="Open Sans"/>
                <a:ea typeface="Open Sans"/>
                <a:cs typeface="Open Sans"/>
                <a:sym typeface="Open Sans"/>
              </a:rPr>
              <a:t> ads.</a:t>
            </a:r>
            <a:endParaRPr i="0" sz="1400" u="none" cap="none" strike="noStrike">
              <a:solidFill>
                <a:srgbClr val="666666"/>
              </a:solidFill>
              <a:highlight>
                <a:srgbClr val="FFFFFF"/>
              </a:highlight>
              <a:latin typeface="Open Sans"/>
              <a:ea typeface="Open Sans"/>
              <a:cs typeface="Open Sans"/>
              <a:sym typeface="Open Sans"/>
            </a:endParaRPr>
          </a:p>
          <a:p>
            <a:pPr indent="-317500" lvl="0" marL="457200" marR="0" rtl="0" algn="l">
              <a:lnSpc>
                <a:spcPct val="100000"/>
              </a:lnSpc>
              <a:spcBef>
                <a:spcPts val="0"/>
              </a:spcBef>
              <a:spcAft>
                <a:spcPts val="0"/>
              </a:spcAft>
              <a:buClr>
                <a:srgbClr val="666666"/>
              </a:buClr>
              <a:buSzPts val="1400"/>
              <a:buFont typeface="Open Sans"/>
              <a:buChar char="●"/>
            </a:pPr>
            <a:r>
              <a:rPr i="0" lang="en" sz="1400" u="none" cap="none" strike="noStrike">
                <a:solidFill>
                  <a:srgbClr val="666666"/>
                </a:solidFill>
                <a:highlight>
                  <a:srgbClr val="FFFFFF"/>
                </a:highlight>
                <a:latin typeface="Open Sans"/>
                <a:ea typeface="Open Sans"/>
                <a:cs typeface="Open Sans"/>
                <a:sym typeface="Open Sans"/>
              </a:rPr>
              <a:t>Campaign setup and optimization.</a:t>
            </a:r>
            <a:endParaRPr i="0" sz="1400" u="none" cap="none" strike="noStrike">
              <a:solidFill>
                <a:srgbClr val="666666"/>
              </a:solidFill>
              <a:highlight>
                <a:srgbClr val="FFFFFF"/>
              </a:highlight>
              <a:latin typeface="Open Sans"/>
              <a:ea typeface="Open Sans"/>
              <a:cs typeface="Open Sans"/>
              <a:sym typeface="Open Sans"/>
            </a:endParaRPr>
          </a:p>
          <a:p>
            <a:pPr indent="-317500" lvl="0" marL="457200" marR="0" rtl="0" algn="l">
              <a:lnSpc>
                <a:spcPct val="100000"/>
              </a:lnSpc>
              <a:spcBef>
                <a:spcPts val="0"/>
              </a:spcBef>
              <a:spcAft>
                <a:spcPts val="0"/>
              </a:spcAft>
              <a:buClr>
                <a:srgbClr val="666666"/>
              </a:buClr>
              <a:buSzPts val="1400"/>
              <a:buFont typeface="Open Sans"/>
              <a:buChar char="●"/>
            </a:pPr>
            <a:r>
              <a:rPr i="0" lang="en" sz="1400" u="none" cap="none" strike="noStrike">
                <a:solidFill>
                  <a:srgbClr val="666666"/>
                </a:solidFill>
                <a:highlight>
                  <a:srgbClr val="FFFFFF"/>
                </a:highlight>
                <a:latin typeface="Open Sans"/>
                <a:ea typeface="Open Sans"/>
                <a:cs typeface="Open Sans"/>
                <a:sym typeface="Open Sans"/>
              </a:rPr>
              <a:t>Automated bid and budget management.</a:t>
            </a:r>
            <a:endParaRPr i="0" sz="1400" u="none" cap="none" strike="noStrike">
              <a:solidFill>
                <a:srgbClr val="666666"/>
              </a:solidFill>
              <a:highlight>
                <a:srgbClr val="FFFFFF"/>
              </a:highlight>
              <a:latin typeface="Open Sans"/>
              <a:ea typeface="Open Sans"/>
              <a:cs typeface="Open Sans"/>
              <a:sym typeface="Open Sans"/>
            </a:endParaRPr>
          </a:p>
          <a:p>
            <a:pPr indent="-317500" lvl="0" marL="457200" marR="0" rtl="0" algn="l">
              <a:lnSpc>
                <a:spcPct val="100000"/>
              </a:lnSpc>
              <a:spcBef>
                <a:spcPts val="0"/>
              </a:spcBef>
              <a:spcAft>
                <a:spcPts val="0"/>
              </a:spcAft>
              <a:buClr>
                <a:srgbClr val="666666"/>
              </a:buClr>
              <a:buSzPts val="1400"/>
              <a:buFont typeface="Open Sans"/>
              <a:buChar char="●"/>
            </a:pPr>
            <a:r>
              <a:rPr i="0" lang="en" sz="1400" u="none" cap="none" strike="noStrike">
                <a:solidFill>
                  <a:srgbClr val="666666"/>
                </a:solidFill>
                <a:highlight>
                  <a:srgbClr val="FFFFFF"/>
                </a:highlight>
                <a:latin typeface="Open Sans"/>
                <a:ea typeface="Open Sans"/>
                <a:cs typeface="Open Sans"/>
                <a:sym typeface="Open Sans"/>
              </a:rPr>
              <a:t>Customized strategy for your business.</a:t>
            </a:r>
            <a:endParaRPr i="0" sz="1400" u="none" cap="none" strike="noStrike">
              <a:solidFill>
                <a:srgbClr val="666666"/>
              </a:solidFill>
              <a:highlight>
                <a:srgbClr val="FFFFFF"/>
              </a:highlight>
              <a:latin typeface="Open Sans"/>
              <a:ea typeface="Open Sans"/>
              <a:cs typeface="Open Sans"/>
              <a:sym typeface="Open Sans"/>
            </a:endParaRPr>
          </a:p>
          <a:p>
            <a:pPr indent="-317500" lvl="0" marL="457200" marR="0" rtl="0" algn="l">
              <a:lnSpc>
                <a:spcPct val="100000"/>
              </a:lnSpc>
              <a:spcBef>
                <a:spcPts val="0"/>
              </a:spcBef>
              <a:spcAft>
                <a:spcPts val="0"/>
              </a:spcAft>
              <a:buClr>
                <a:srgbClr val="666666"/>
              </a:buClr>
              <a:buSzPts val="1400"/>
              <a:buFont typeface="Open Sans"/>
              <a:buChar char="●"/>
            </a:pPr>
            <a:r>
              <a:rPr i="0" lang="en" sz="1400" u="none" cap="none" strike="noStrike">
                <a:solidFill>
                  <a:srgbClr val="666666"/>
                </a:solidFill>
                <a:highlight>
                  <a:srgbClr val="FFFFFF"/>
                </a:highlight>
                <a:latin typeface="Open Sans"/>
                <a:ea typeface="Open Sans"/>
                <a:cs typeface="Open Sans"/>
                <a:sym typeface="Open Sans"/>
              </a:rPr>
              <a:t>Google Analytics integration.</a:t>
            </a:r>
            <a:endParaRPr i="0" sz="1400" u="none" cap="none" strike="noStrike">
              <a:solidFill>
                <a:srgbClr val="666666"/>
              </a:solidFill>
              <a:highlight>
                <a:srgbClr val="FFFFFF"/>
              </a:highlight>
              <a:latin typeface="Open Sans"/>
              <a:ea typeface="Open Sans"/>
              <a:cs typeface="Open Sans"/>
              <a:sym typeface="Open Sans"/>
            </a:endParaRPr>
          </a:p>
          <a:p>
            <a:pPr indent="-317500" lvl="0" marL="457200" marR="0" rtl="0" algn="l">
              <a:lnSpc>
                <a:spcPct val="100000"/>
              </a:lnSpc>
              <a:spcBef>
                <a:spcPts val="0"/>
              </a:spcBef>
              <a:spcAft>
                <a:spcPts val="0"/>
              </a:spcAft>
              <a:buClr>
                <a:srgbClr val="666666"/>
              </a:buClr>
              <a:buSzPts val="1400"/>
              <a:buFont typeface="Open Sans"/>
              <a:buChar char="●"/>
            </a:pPr>
            <a:r>
              <a:rPr i="0" lang="en" sz="1400" u="none" cap="none" strike="noStrike">
                <a:solidFill>
                  <a:srgbClr val="666666"/>
                </a:solidFill>
                <a:highlight>
                  <a:srgbClr val="FFFFFF"/>
                </a:highlight>
                <a:latin typeface="Open Sans"/>
                <a:ea typeface="Open Sans"/>
                <a:cs typeface="Open Sans"/>
                <a:sym typeface="Open Sans"/>
              </a:rPr>
              <a:t>Monthly reports.</a:t>
            </a:r>
            <a:endParaRPr i="0" sz="1400" u="none" cap="none" strike="noStrike">
              <a:solidFill>
                <a:srgbClr val="666666"/>
              </a:solidFill>
              <a:highlight>
                <a:srgbClr val="FFFFFF"/>
              </a:highlight>
              <a:latin typeface="Open Sans"/>
              <a:ea typeface="Open Sans"/>
              <a:cs typeface="Open Sans"/>
              <a:sym typeface="Open Sans"/>
            </a:endParaRPr>
          </a:p>
        </p:txBody>
      </p:sp>
      <p:sp>
        <p:nvSpPr>
          <p:cNvPr id="134" name="Google Shape;134;p22"/>
          <p:cNvSpPr txBox="1"/>
          <p:nvPr/>
        </p:nvSpPr>
        <p:spPr>
          <a:xfrm>
            <a:off x="0" y="152400"/>
            <a:ext cx="9144000" cy="961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i="0" lang="en" sz="3000" u="none" cap="none" strike="noStrike">
                <a:solidFill>
                  <a:srgbClr val="434343"/>
                </a:solidFill>
                <a:latin typeface="Open Sans"/>
                <a:ea typeface="Open Sans"/>
                <a:cs typeface="Open Sans"/>
                <a:sym typeface="Open Sans"/>
              </a:rPr>
              <a:t>What’s Included?</a:t>
            </a:r>
            <a:endParaRPr b="1" i="0" sz="3000" u="none" cap="none" strike="noStrike">
              <a:solidFill>
                <a:srgbClr val="434343"/>
              </a:solidFill>
              <a:latin typeface="Open Sans"/>
              <a:ea typeface="Open Sans"/>
              <a:cs typeface="Open Sans"/>
              <a:sym typeface="Open Sans"/>
            </a:endParaRPr>
          </a:p>
        </p:txBody>
      </p:sp>
      <p:pic>
        <p:nvPicPr>
          <p:cNvPr id="135" name="Google Shape;135;p22"/>
          <p:cNvPicPr preferRelativeResize="0"/>
          <p:nvPr/>
        </p:nvPicPr>
        <p:blipFill rotWithShape="1">
          <a:blip r:embed="rId3">
            <a:alphaModFix/>
          </a:blip>
          <a:srcRect b="0" l="0" r="0" t="0"/>
          <a:stretch/>
        </p:blipFill>
        <p:spPr>
          <a:xfrm>
            <a:off x="4508000" y="670475"/>
            <a:ext cx="4205825" cy="36024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3"/>
          <p:cNvSpPr/>
          <p:nvPr/>
        </p:nvSpPr>
        <p:spPr>
          <a:xfrm>
            <a:off x="2812100" y="889300"/>
            <a:ext cx="3172500" cy="31725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23"/>
          <p:cNvSpPr txBox="1"/>
          <p:nvPr/>
        </p:nvSpPr>
        <p:spPr>
          <a:xfrm>
            <a:off x="3097400" y="1387950"/>
            <a:ext cx="2601900" cy="236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0"/>
              <a:buFont typeface="Arial"/>
              <a:buNone/>
            </a:pPr>
            <a:r>
              <a:rPr b="1" i="0" lang="en" sz="14000" u="none" cap="none" strike="noStrike">
                <a:solidFill>
                  <a:srgbClr val="000000"/>
                </a:solidFill>
                <a:latin typeface="Arial"/>
                <a:ea typeface="Arial"/>
                <a:cs typeface="Arial"/>
                <a:sym typeface="Arial"/>
              </a:rPr>
              <a:t>?</a:t>
            </a:r>
            <a:endParaRPr b="1" i="0" sz="140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