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3011150" cy="7315200"/>
  <p:notesSz cx="6858000" cy="9144000"/>
  <p:embeddedFontLst>
    <p:embeddedFont>
      <p:font typeface="Abel" panose="02000506030000020004" pitchFamily="2" charset="0"/>
      <p:regular r:id="rId13"/>
    </p:embeddedFon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KoHo" pitchFamily="2" charset="-34"/>
      <p:regular r:id="rId20"/>
    </p:embeddedFont>
    <p:embeddedFont>
      <p:font typeface="Lato" panose="020F0502020204030203" pitchFamily="34" charset="0"/>
      <p:regular r:id="rId21"/>
      <p:bold r:id="rId22"/>
      <p:italic r:id="rId23"/>
      <p:boldItalic r:id="rId24"/>
    </p:embeddedFont>
    <p:embeddedFont>
      <p:font typeface="Molengo" panose="02000000000000000000" pitchFamily="2" charset="0"/>
      <p:regular r:id="rId25"/>
    </p:embeddedFont>
    <p:embeddedFont>
      <p:font typeface="Open Sans" panose="020B0606030504020204" pitchFamily="34" charset="0"/>
      <p:regular r:id="rId26"/>
      <p:bold r:id="rId27"/>
      <p:italic r:id="rId28"/>
      <p:boldItalic r:id="rId29"/>
    </p:embeddedFont>
    <p:embeddedFont>
      <p:font typeface="Roboto" panose="02000000000000000000" pitchFamily="2" charset="0"/>
      <p:regular r:id="rId30"/>
      <p:bold r:id="rId31"/>
      <p:italic r:id="rId32"/>
      <p:boldItalic r:id="rId33"/>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8C49C-978A-4A51-AB67-CA8B55E0B363}" v="20" dt="2020-12-17T21:51:08"/>
  </p1510:revLst>
</p1510:revInfo>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49728"/>
  </p:normalViewPr>
  <p:slideViewPr>
    <p:cSldViewPr snapToGrid="0">
      <p:cViewPr varScale="1">
        <p:scale>
          <a:sx n="56" d="100"/>
          <a:sy n="56" d="100"/>
        </p:scale>
        <p:origin x="28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21" Type="http://schemas.openxmlformats.org/officeDocument/2006/relationships/font" Target="fonts/font9.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12/17/20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0" lvl="0" indent="0" algn="l" rtl="0">
              <a:spcBef>
                <a:spcPts val="0"/>
              </a:spcBef>
              <a:spcAft>
                <a:spcPts val="0"/>
              </a:spcAft>
              <a:buNone/>
            </a:pPr>
            <a:r>
              <a:rPr lang="en-US" dirty="0"/>
              <a:t>What is reputation management?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“Reputation management is the process of identifying what other people are saying or feeling about you or your business; and taking steps to ensure that the general consensus is in line with your goals.”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might be the best in their industry, but in today’s marketing landscape, this is not enough.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doesn’t matter if you you’re the best. You need OTHER people saying that.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a good reputation management strategy has the power to grow your customer base.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0" lvl="0" indent="0" algn="l" rtl="0">
              <a:spcBef>
                <a:spcPts val="0"/>
              </a:spcBef>
              <a:spcAft>
                <a:spcPts val="0"/>
              </a:spcAft>
              <a:buNone/>
            </a:pPr>
            <a:r>
              <a:rPr lang="en-US" dirty="0"/>
              <a:t>Here are a few stats that showcase the importance of reputation management for your businesses.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You’ll notice that reputation management is more than just answering to reviews. Today, it’s becoming part of the customer journey.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Probably you have already made a purchase decision after reading online reviews.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say you want to try a new restaurant. You search for restaurants on Google and you see tons of options. How do you pick one? For most people, reviews are the go-to.</a:t>
            </a:r>
          </a:p>
          <a:p>
            <a:pPr algn="l" hangingPunct="0">
              <a:lnSpc>
                <a:spcPct val="100000"/>
              </a:lnSpc>
            </a:pPr>
            <a:endParaRPr lang="en-US" dirty="0">
              <a:latin typeface="Arial"/>
              <a:ea typeface="+mn-ea"/>
              <a:cs typeface="Arial"/>
            </a:endParaRPr>
          </a:p>
          <a:p>
            <a:pPr algn="l" hangingPunct="0">
              <a:lnSpc>
                <a:spcPct val="100000"/>
              </a:lnSpc>
            </a:pPr>
            <a:endParaRPr lang="en-US" dirty="0">
              <a:latin typeface="Arial"/>
              <a:ea typeface="+mn-ea"/>
              <a:cs typeface="Arial"/>
            </a:endParaRPr>
          </a:p>
          <a:p>
            <a:pPr algn="l" hangingPunct="0">
              <a:lnSpc>
                <a:spcPct val="100000"/>
              </a:lnSpc>
            </a:pPr>
            <a:endParaRPr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0" lvl="0" indent="0" algn="l" rtl="0">
              <a:spcBef>
                <a:spcPts val="0"/>
              </a:spcBef>
              <a:spcAft>
                <a:spcPts val="0"/>
              </a:spcAft>
              <a:buNone/>
            </a:pPr>
            <a:r>
              <a:rPr lang="en-US" dirty="0"/>
              <a:t>Companies are starting to realize the impact of reputation management on their businesses. Here are some of its benefits:</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dirty="0">
                <a:latin typeface="Arial"/>
                <a:ea typeface="+mn-ea"/>
                <a:cs typeface="Arial"/>
              </a:rPr>
              <a:t>Ty</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0" lvl="0" indent="0" algn="l" rtl="0">
              <a:spcBef>
                <a:spcPts val="0"/>
              </a:spcBef>
              <a:spcAft>
                <a:spcPts val="0"/>
              </a:spcAft>
              <a:buNone/>
            </a:pPr>
            <a:r>
              <a:rPr lang="en-US" b="1" dirty="0"/>
              <a:t>#1 Monitor your online reviews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takes time to build a positive reputation, which is why taking a proactive approach to reputation management is essential. Platforms like Yelp, Facebook, and Google are teeming with customer activity. Monitoring these and the many other review websites is an essential element of managing and maintaining a business’s reputation.</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Businesses that don’t monitor customer feedback on these and other crucial platforms may miss marketing opportunities and damage their reputation because nowadays, customers base their decision on who they are going to give their business to by online reviews.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Customers are looking for responses to reviews, both positive and negative, they’re looking for star ratings, they’re looking for that feedback. If there are no reviews, no answer to reviews, or badly responded reviews, customers will most likely make the decision to go to a different business.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b="1" dirty="0">
                <a:solidFill>
                  <a:schemeClr val="dk1"/>
                </a:solidFill>
              </a:rPr>
              <a:t>#2 Make sure your business category is correct </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Categories are used to describe your business and connect you to customers searching for the services you offer.</a:t>
            </a:r>
            <a:endParaRPr lang="en-US"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Choose a primary category that describes your business as a whole and don’t add multiple categories to list all of your products and services. If your business is a Book Shop that includes a cafe, don’t add the category “cafe”. Instead, the operator of the cafe should create their own listing with “Cafe” as their primary category. </a:t>
            </a:r>
          </a:p>
          <a:p>
            <a:pPr marL="0" lvl="0" indent="0" algn="l" rtl="0">
              <a:spcBef>
                <a:spcPts val="0"/>
              </a:spcBef>
              <a:spcAft>
                <a:spcPts val="0"/>
              </a:spcAft>
              <a:buClr>
                <a:schemeClr val="dk1"/>
              </a:buClr>
              <a:buSzPts val="1100"/>
              <a:buFont typeface="Arial"/>
              <a:buNone/>
            </a:pPr>
            <a:endParaRPr lang="en-US" sz="120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Be specific when choosing a category.  For example, choose “Nail salon” instead of “Salon”</a:t>
            </a:r>
          </a:p>
          <a:p>
            <a:pPr marL="0" lvl="0" indent="0" algn="l" rtl="0">
              <a:spcBef>
                <a:spcPts val="0"/>
              </a:spcBef>
              <a:spcAft>
                <a:spcPts val="0"/>
              </a:spcAft>
              <a:buClr>
                <a:schemeClr val="dk1"/>
              </a:buClr>
              <a:buSzPts val="1100"/>
              <a:buFont typeface="Arial"/>
              <a:buNone/>
            </a:pPr>
            <a:endParaRPr lang="en-US" sz="120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Make sure this information is specific as possible. If this information is inaccurate, your listing score will be inaccurate, because your businesses is graded against other businesses in the same category.</a:t>
            </a:r>
          </a:p>
          <a:p>
            <a:pPr marL="0" lvl="0" indent="0" algn="l" rtl="0">
              <a:spcBef>
                <a:spcPts val="0"/>
              </a:spcBef>
              <a:spcAft>
                <a:spcPts val="0"/>
              </a:spcAft>
              <a:buClr>
                <a:schemeClr val="dk1"/>
              </a:buClr>
              <a:buSzPts val="1100"/>
              <a:buFont typeface="Arial"/>
              <a:buNone/>
            </a:pPr>
            <a:endParaRPr lang="en-US" sz="1200" dirty="0">
              <a:solidFill>
                <a:srgbClr val="3C4043"/>
              </a:solidFill>
              <a:highlight>
                <a:srgbClr val="FFFFFF"/>
              </a:highlight>
              <a:latin typeface="Roboto"/>
              <a:ea typeface="Roboto"/>
              <a:sym typeface="Roboto"/>
            </a:endParaRP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b="1" dirty="0">
                <a:solidFill>
                  <a:schemeClr val="dk1"/>
                </a:solidFill>
              </a:rPr>
              <a:t>#3 Filter your mentions</a:t>
            </a: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When using a review management software or platform, don't be too broad when setting up your mentions - you'll pull in so many mentions that aren't relevant which will lead to you missing ones that are important!</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You want to ensure that the mentions you pull in are relevant to your business. Mentions are a great way to see what people are saying online about your business.</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 sz="1200" b="1" dirty="0">
                <a:solidFill>
                  <a:srgbClr val="666666"/>
                </a:solidFill>
                <a:highlight>
                  <a:schemeClr val="lt1"/>
                </a:highlight>
                <a:latin typeface="Open Sans"/>
                <a:ea typeface="Open Sans"/>
                <a:cs typeface="Open Sans"/>
                <a:sym typeface="Open Sans"/>
              </a:rPr>
              <a:t>#4 Take feedback constructively not negatively</a:t>
            </a: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sites are a safe place for your customers to leave their feedback regarding their experience.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Of course, you want positive reviews and nothing but positive reviews every day all day but occasionally someone feels that they have had a negative experience.</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When responding to reviews, you need to remember that these sites are public facing forums and future customers may be basing their decisions on using your business on your reviews and review responses. If you do receive a negative comment, you want to address the review apologetically and encourage the review to contact you offline.</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b="1" dirty="0">
                <a:solidFill>
                  <a:schemeClr val="dk1"/>
                </a:solidFill>
              </a:rPr>
              <a:t>#5  the process</a:t>
            </a: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dirty="0">
                <a:solidFill>
                  <a:schemeClr val="dk1"/>
                </a:solidFill>
              </a:rPr>
              <a:t>Due to the volume of mentions that can happen across the thousands of review websites, social platforms, blogs, forums, and beyond, manually monitoring and managing your online reputation is nearly impossible.</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Businesses can instead take advantage of solutions that automate the process and allow them to track everything from one platform.</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lang="en-US" dirty="0"/>
          </a:p>
          <a:p>
            <a:pPr algn="l" hangingPunct="0">
              <a:lnSpc>
                <a:spcPct val="100000"/>
              </a:lnSpc>
            </a:pPr>
            <a:endParaRPr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174360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12/17/20</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17.12.20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40887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17.12.20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111625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17.12.20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99703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p>
            <a:fld id="{1A2F0B57-8E6A-4005-9EDD-D258F6CC94AB}" type="datetimeFigureOut">
              <a:rPr lang="uk-UA" smtClean="0"/>
              <a:t>17.12.20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400179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1A2F0B57-8E6A-4005-9EDD-D258F6CC94AB}" type="datetimeFigureOut">
              <a:rPr lang="uk-UA" smtClean="0"/>
              <a:t>17.12.20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98308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1A2F0B57-8E6A-4005-9EDD-D258F6CC94AB}" type="datetimeFigureOut">
              <a:rPr lang="uk-UA" smtClean="0"/>
              <a:t>17.12.20</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75588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1A2F0B57-8E6A-4005-9EDD-D258F6CC94AB}" type="datetimeFigureOut">
              <a:rPr lang="uk-UA" smtClean="0"/>
              <a:t>17.12.20</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39177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1A2F0B57-8E6A-4005-9EDD-D258F6CC94AB}" type="datetimeFigureOut">
              <a:rPr lang="uk-UA" smtClean="0"/>
              <a:t>17.12.20</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98360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1A2F0B57-8E6A-4005-9EDD-D258F6CC94AB}" type="datetimeFigureOut">
              <a:rPr lang="uk-UA" smtClean="0"/>
              <a:t>17.12.20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0505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1A2F0B57-8E6A-4005-9EDD-D258F6CC94AB}" type="datetimeFigureOut">
              <a:rPr lang="uk-UA" smtClean="0"/>
              <a:t>17.12.20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5773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t>Title</a:t>
            </a:r>
          </a:p>
        </p:txBody>
      </p:sp>
      <p:sp>
        <p:nvSpPr>
          <p:cNvPr id="3" name="Title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t>Text</a:t>
            </a:r>
          </a:p>
          <a:p>
            <a:pPr lvl="1"/>
            <a:r>
              <a:t>Level 2</a:t>
            </a:r>
          </a:p>
          <a:p>
            <a:pPr lvl="2"/>
            <a:r>
              <a:t>Level 3</a:t>
            </a:r>
          </a:p>
          <a:p>
            <a:pPr lvl="3"/>
            <a:r>
              <a:t>Level 4</a:t>
            </a:r>
          </a:p>
          <a:p>
            <a:pPr lvl="4"/>
            <a:r>
              <a:t>Level 5</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F0B57-8E6A-4005-9EDD-D258F6CC94AB}" type="datetimeFigureOut">
              <a:rPr lang="en-US" smtClean="0"/>
              <a:t>12/17/20</a:t>
            </a:fld>
            <a:endParaRPr/>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18C70-803E-428A-BAB3-289BE172EF8D}" type="slidenum">
              <a:rPr smtClean="0"/>
              <a:t>‹#›</a:t>
            </a:fld>
            <a:endParaRPr/>
          </a:p>
        </p:txBody>
      </p:sp>
    </p:spTree>
    <p:extLst>
      <p:ext uri="{BB962C8B-B14F-4D97-AF65-F5344CB8AC3E}">
        <p14:creationId xmlns:p14="http://schemas.microsoft.com/office/powerpoint/2010/main" val="208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Title"/>
        <p:cNvGrpSpPr/>
        <p:nvPr/>
      </p:nvGrpSpPr>
      <p:grpSpPr>
        <a:xfrm>
          <a:off x="0" y="0"/>
          <a:ext cx="0" cy="0"/>
          <a:chOff x="0" y="0"/>
          <a:chExt cx="0" cy="0"/>
        </a:xfrm>
      </p:grpSpPr>
      <p:pic>
        <p:nvPicPr>
          <p:cNvPr id="2" name="Shape-19"/>
          <p:cNvPicPr/>
          <p:nvPr/>
        </p:nvPicPr>
        <p:blipFill rotWithShape="1">
          <a:blip r:embed="rId4"/>
          <a:stretch>
            <a:fillRect/>
          </a:stretch>
        </p:blipFill>
        <p:spPr>
          <a:xfrm>
            <a:off x="3943350" y="1285875"/>
            <a:ext cx="5298052" cy="5298052"/>
          </a:xfrm>
          <a:prstGeom prst="rect">
            <a:avLst/>
          </a:prstGeom>
        </p:spPr>
      </p:pic>
      <p:pic>
        <p:nvPicPr>
          <p:cNvPr id="3" name="Shape20"/>
          <p:cNvPicPr/>
          <p:nvPr/>
        </p:nvPicPr>
        <p:blipFill rotWithShape="1">
          <a:blip r:embed="rId5"/>
          <a:stretch>
            <a:fillRect/>
          </a:stretch>
        </p:blipFill>
        <p:spPr>
          <a:xfrm rot="10800000" flipH="1">
            <a:off x="-360833" y="-59475"/>
            <a:ext cx="9311426" cy="7460186"/>
          </a:xfrm>
          <a:prstGeom prst="rect">
            <a:avLst/>
          </a:prstGeom>
        </p:spPr>
      </p:pic>
      <p:sp>
        <p:nvSpPr>
          <p:cNvPr id="4" name="title copy"/>
          <p:cNvSpPr/>
          <p:nvPr/>
        </p:nvSpPr>
        <p:spPr>
          <a:xfrm>
            <a:off x="285750" y="1685925"/>
            <a:ext cx="6864848" cy="4150507"/>
          </a:xfrm>
          <a:prstGeom prst="rect">
            <a:avLst/>
          </a:prstGeom>
        </p:spPr>
        <p:txBody>
          <a:bodyPr spcFirstLastPara="0" lIns="95414" tIns="0" rIns="95414" bIns="0" anchor="t"/>
          <a:lstStyle/>
          <a:p>
            <a:pPr algn="l" hangingPunct="0">
              <a:lnSpc>
                <a:spcPct val="125000"/>
              </a:lnSpc>
            </a:pPr>
            <a:r>
              <a:rPr sz="5409">
                <a:solidFill>
                  <a:srgbClr val="F1F7FF"/>
                </a:solidFill>
                <a:latin typeface="KoHo"/>
                <a:ea typeface="+mn-ea"/>
                <a:cs typeface="KoHo"/>
              </a:rPr>
              <a:t>5 Reputation Management Tips for Local Businesses</a:t>
            </a:r>
          </a:p>
          <a:p>
            <a:pPr algn="l" hangingPunct="0">
              <a:lnSpc>
                <a:spcPct val="125000"/>
              </a:lnSpc>
            </a:pPr>
            <a:endParaRPr sz="5409">
              <a:solidFill>
                <a:srgbClr val="F1F7FF"/>
              </a:solidFill>
              <a:latin typeface="KoHo"/>
              <a:ea typeface="+mn-ea"/>
              <a:cs typeface="KoHo"/>
            </a:endParaRPr>
          </a:p>
        </p:txBody>
      </p:sp>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0C6C4"/>
        </a:solidFill>
        <a:effectLst/>
      </p:bgPr>
    </p:bg>
    <p:spTree>
      <p:nvGrpSpPr>
        <p:cNvPr id="1" name="Thank You"/>
        <p:cNvGrpSpPr/>
        <p:nvPr/>
      </p:nvGrpSpPr>
      <p:grpSpPr>
        <a:xfrm>
          <a:off x="0" y="0"/>
          <a:ext cx="0" cy="0"/>
          <a:chOff x="0" y="0"/>
          <a:chExt cx="0" cy="0"/>
        </a:xfrm>
      </p:grpSpPr>
      <p:sp>
        <p:nvSpPr>
          <p:cNvPr id="2" name="title"/>
          <p:cNvSpPr/>
          <p:nvPr/>
        </p:nvSpPr>
        <p:spPr>
          <a:xfrm>
            <a:off x="4295748" y="1018934"/>
            <a:ext cx="7029450" cy="1857375"/>
          </a:xfrm>
          <a:prstGeom prst="rect">
            <a:avLst/>
          </a:prstGeom>
        </p:spPr>
        <p:txBody>
          <a:bodyPr spcFirstLastPara="0" lIns="0" tIns="0" rIns="0" bIns="0" anchor="t"/>
          <a:lstStyle/>
          <a:p>
            <a:pPr algn="r" hangingPunct="0">
              <a:lnSpc>
                <a:spcPct val="125000"/>
              </a:lnSpc>
            </a:pPr>
            <a:r>
              <a:rPr sz="9750" b="1">
                <a:solidFill>
                  <a:srgbClr val="10288C"/>
                </a:solidFill>
                <a:latin typeface="KoHo"/>
                <a:ea typeface="+mn-ea"/>
                <a:cs typeface="KoHo"/>
              </a:rPr>
              <a:t>THANK YOU</a:t>
            </a:r>
          </a:p>
        </p:txBody>
      </p:sp>
      <p:sp>
        <p:nvSpPr>
          <p:cNvPr id="3" name="title"/>
          <p:cNvSpPr/>
          <p:nvPr/>
        </p:nvSpPr>
        <p:spPr>
          <a:xfrm>
            <a:off x="4639044" y="2523884"/>
            <a:ext cx="6636746" cy="857250"/>
          </a:xfrm>
          <a:prstGeom prst="rect">
            <a:avLst/>
          </a:prstGeom>
        </p:spPr>
        <p:txBody>
          <a:bodyPr spcFirstLastPara="0" lIns="0" tIns="0" rIns="0" bIns="0" anchor="t"/>
          <a:lstStyle/>
          <a:p>
            <a:pPr algn="r" hangingPunct="0">
              <a:lnSpc>
                <a:spcPct val="125000"/>
              </a:lnSpc>
            </a:pPr>
            <a:r>
              <a:rPr sz="4500" b="1">
                <a:solidFill>
                  <a:srgbClr val="10288C"/>
                </a:solidFill>
                <a:latin typeface="Abel"/>
                <a:ea typeface="+mn-ea"/>
                <a:cs typeface="Abel"/>
              </a:rPr>
              <a:t>Your Contact Info</a:t>
            </a:r>
          </a:p>
        </p:txBody>
      </p:sp>
      <p:pic>
        <p:nvPicPr>
          <p:cNvPr id="4" name="Shape-55"/>
          <p:cNvPicPr/>
          <p:nvPr/>
        </p:nvPicPr>
        <p:blipFill rotWithShape="1">
          <a:blip r:embed="rId3"/>
          <a:stretch>
            <a:fillRect/>
          </a:stretch>
        </p:blipFill>
        <p:spPr>
          <a:xfrm rot="5400000">
            <a:off x="-1838325" y="1819275"/>
            <a:ext cx="7354264" cy="3677132"/>
          </a:xfrm>
          <a:prstGeom prst="rect">
            <a:avLst/>
          </a:prstGeom>
        </p:spPr>
      </p:pic>
      <p:sp>
        <p:nvSpPr>
          <p:cNvPr id="5" name="Body text copy"/>
          <p:cNvSpPr/>
          <p:nvPr/>
        </p:nvSpPr>
        <p:spPr>
          <a:xfrm>
            <a:off x="4974786" y="4654200"/>
            <a:ext cx="6391275" cy="657225"/>
          </a:xfrm>
          <a:prstGeom prst="rect">
            <a:avLst/>
          </a:prstGeom>
        </p:spPr>
        <p:txBody>
          <a:bodyPr spcFirstLastPara="0" lIns="95250" tIns="95250" rIns="95250" bIns="0" anchor="t"/>
          <a:lstStyle/>
          <a:p>
            <a:pPr algn="r" hangingPunct="0">
              <a:lnSpc>
                <a:spcPct val="166667"/>
              </a:lnSpc>
            </a:pPr>
            <a:r>
              <a:rPr sz="1800">
                <a:solidFill>
                  <a:srgbClr val="FFFFFF"/>
                </a:solidFill>
                <a:latin typeface="Lato"/>
                <a:ea typeface="+mn-ea"/>
                <a:cs typeface="Lato"/>
              </a:rPr>
              <a:t>212-555-1212</a:t>
            </a:r>
          </a:p>
        </p:txBody>
      </p:sp>
      <p:sp>
        <p:nvSpPr>
          <p:cNvPr id="6" name="Body text copy"/>
          <p:cNvSpPr/>
          <p:nvPr/>
        </p:nvSpPr>
        <p:spPr>
          <a:xfrm>
            <a:off x="4974786" y="5757384"/>
            <a:ext cx="6391275" cy="657225"/>
          </a:xfrm>
          <a:prstGeom prst="rect">
            <a:avLst/>
          </a:prstGeom>
        </p:spPr>
        <p:txBody>
          <a:bodyPr spcFirstLastPara="0" lIns="95250" tIns="95250" rIns="95250" bIns="0" anchor="t"/>
          <a:lstStyle/>
          <a:p>
            <a:pPr algn="r" hangingPunct="0">
              <a:lnSpc>
                <a:spcPct val="166667"/>
              </a:lnSpc>
            </a:pPr>
            <a:r>
              <a:rPr sz="1800">
                <a:solidFill>
                  <a:srgbClr val="FAFBFF"/>
                </a:solidFill>
                <a:latin typeface="Abel"/>
                <a:ea typeface="+mn-ea"/>
                <a:cs typeface="Abel"/>
              </a:rPr>
              <a:t>Your address </a:t>
            </a:r>
          </a:p>
        </p:txBody>
      </p:sp>
      <p:sp>
        <p:nvSpPr>
          <p:cNvPr id="7" name="Body text copy"/>
          <p:cNvSpPr/>
          <p:nvPr/>
        </p:nvSpPr>
        <p:spPr>
          <a:xfrm>
            <a:off x="4974786" y="4266959"/>
            <a:ext cx="6391275" cy="657225"/>
          </a:xfrm>
          <a:prstGeom prst="rect">
            <a:avLst/>
          </a:prstGeom>
        </p:spPr>
        <p:txBody>
          <a:bodyPr spcFirstLastPara="0" lIns="95250" tIns="95250" rIns="95250" bIns="0" anchor="t"/>
          <a:lstStyle/>
          <a:p>
            <a:pPr algn="r" hangingPunct="0">
              <a:lnSpc>
                <a:spcPct val="166667"/>
              </a:lnSpc>
            </a:pPr>
            <a:r>
              <a:rPr sz="1800" b="1">
                <a:solidFill>
                  <a:srgbClr val="FAFBFF"/>
                </a:solidFill>
                <a:latin typeface="Abel"/>
                <a:ea typeface="+mn-ea"/>
                <a:cs typeface="Abel"/>
              </a:rPr>
              <a:t>PHONE: </a:t>
            </a:r>
          </a:p>
        </p:txBody>
      </p:sp>
      <p:sp>
        <p:nvSpPr>
          <p:cNvPr id="8" name="Body text copy"/>
          <p:cNvSpPr/>
          <p:nvPr/>
        </p:nvSpPr>
        <p:spPr>
          <a:xfrm>
            <a:off x="4974197" y="5368620"/>
            <a:ext cx="6391275" cy="666750"/>
          </a:xfrm>
          <a:prstGeom prst="rect">
            <a:avLst/>
          </a:prstGeom>
        </p:spPr>
        <p:txBody>
          <a:bodyPr spcFirstLastPara="0" lIns="95250" tIns="95250" rIns="95250" bIns="0" anchor="t"/>
          <a:lstStyle/>
          <a:p>
            <a:pPr algn="r" hangingPunct="0">
              <a:lnSpc>
                <a:spcPct val="166667"/>
              </a:lnSpc>
            </a:pPr>
            <a:r>
              <a:rPr sz="1800" b="1">
                <a:solidFill>
                  <a:srgbClr val="FAFBFF"/>
                </a:solidFill>
                <a:latin typeface="Abel"/>
                <a:ea typeface="+mn-ea"/>
                <a:cs typeface="Abel"/>
              </a:rPr>
              <a:t>MAIN OFFICE:</a:t>
            </a:r>
            <a:r>
              <a:rPr sz="1800">
                <a:solidFill>
                  <a:srgbClr val="FAFBFF"/>
                </a:solidFill>
                <a:latin typeface="Lato"/>
                <a:ea typeface="+mn-ea"/>
                <a:cs typeface="Lato"/>
              </a:rPr>
              <a:t> </a:t>
            </a:r>
          </a:p>
        </p:txBody>
      </p:sp>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Welcome copy 1"/>
        <p:cNvGrpSpPr/>
        <p:nvPr/>
      </p:nvGrpSpPr>
      <p:grpSpPr>
        <a:xfrm>
          <a:off x="0" y="0"/>
          <a:ext cx="0" cy="0"/>
          <a:chOff x="0" y="0"/>
          <a:chExt cx="0" cy="0"/>
        </a:xfrm>
      </p:grpSpPr>
      <p:pic>
        <p:nvPicPr>
          <p:cNvPr id="2" name="Shape-1"/>
          <p:cNvPicPr/>
          <p:nvPr/>
        </p:nvPicPr>
        <p:blipFill rotWithShape="1">
          <a:blip r:embed="rId4"/>
          <a:stretch>
            <a:fillRect/>
          </a:stretch>
        </p:blipFill>
        <p:spPr>
          <a:xfrm>
            <a:off x="647700" y="561975"/>
            <a:ext cx="11715750" cy="6191250"/>
          </a:xfrm>
          <a:prstGeom prst="rect">
            <a:avLst/>
          </a:prstGeom>
        </p:spPr>
      </p:pic>
      <p:pic>
        <p:nvPicPr>
          <p:cNvPr id="3" name="Shape-54"/>
          <p:cNvPicPr/>
          <p:nvPr/>
        </p:nvPicPr>
        <p:blipFill rotWithShape="1">
          <a:blip r:embed="rId5"/>
          <a:stretch>
            <a:fillRect/>
          </a:stretch>
        </p:blipFill>
        <p:spPr>
          <a:xfrm rot="21600000">
            <a:off x="-19050" y="5105400"/>
            <a:ext cx="2261288" cy="2221443"/>
          </a:xfrm>
          <a:prstGeom prst="rect">
            <a:avLst/>
          </a:prstGeom>
        </p:spPr>
      </p:pic>
      <p:pic>
        <p:nvPicPr>
          <p:cNvPr id="4" name="Shape-1"/>
          <p:cNvPicPr/>
          <p:nvPr/>
        </p:nvPicPr>
        <p:blipFill rotWithShape="1">
          <a:blip r:embed="rId6"/>
          <a:stretch>
            <a:fillRect/>
          </a:stretch>
        </p:blipFill>
        <p:spPr>
          <a:xfrm>
            <a:off x="-9525" y="885825"/>
            <a:ext cx="1390511" cy="280443"/>
          </a:xfrm>
          <a:prstGeom prst="rect">
            <a:avLst/>
          </a:prstGeom>
        </p:spPr>
      </p:pic>
      <p:pic>
        <p:nvPicPr>
          <p:cNvPr id="5" name="Shape-1"/>
          <p:cNvPicPr/>
          <p:nvPr/>
        </p:nvPicPr>
        <p:blipFill rotWithShape="1">
          <a:blip r:embed="rId6"/>
          <a:stretch>
            <a:fillRect/>
          </a:stretch>
        </p:blipFill>
        <p:spPr>
          <a:xfrm rot="5400000">
            <a:off x="10848975" y="6496050"/>
            <a:ext cx="1390511" cy="280443"/>
          </a:xfrm>
          <a:prstGeom prst="rect">
            <a:avLst/>
          </a:prstGeom>
        </p:spPr>
      </p:pic>
      <p:sp>
        <p:nvSpPr>
          <p:cNvPr id="6" name="title copy"/>
          <p:cNvSpPr/>
          <p:nvPr/>
        </p:nvSpPr>
        <p:spPr>
          <a:xfrm>
            <a:off x="5505450" y="895350"/>
            <a:ext cx="5715000" cy="3543300"/>
          </a:xfrm>
          <a:prstGeom prst="rect">
            <a:avLst/>
          </a:prstGeom>
        </p:spPr>
        <p:txBody>
          <a:bodyPr spcFirstLastPara="0" lIns="95250" tIns="0" rIns="95250" bIns="0" anchor="t"/>
          <a:lstStyle/>
          <a:p>
            <a:pPr algn="l" hangingPunct="0">
              <a:lnSpc>
                <a:spcPct val="108333"/>
              </a:lnSpc>
            </a:pPr>
            <a:r>
              <a:rPr sz="5400" b="1">
                <a:solidFill>
                  <a:srgbClr val="39325B"/>
                </a:solidFill>
                <a:latin typeface="KoHo"/>
                <a:ea typeface="+mn-ea"/>
                <a:cs typeface="KoHo"/>
              </a:rPr>
              <a:t>Reputation Management for Local Businesses</a:t>
            </a:r>
          </a:p>
          <a:p>
            <a:pPr algn="l" hangingPunct="0">
              <a:lnSpc>
                <a:spcPct val="108333"/>
              </a:lnSpc>
            </a:pPr>
            <a:endParaRPr sz="5400" b="1">
              <a:solidFill>
                <a:srgbClr val="39325B"/>
              </a:solidFill>
              <a:latin typeface="KoHo"/>
              <a:ea typeface="+mn-ea"/>
              <a:cs typeface="KoHo"/>
            </a:endParaRPr>
          </a:p>
        </p:txBody>
      </p:sp>
      <p:sp>
        <p:nvSpPr>
          <p:cNvPr id="7" name="Body text copy"/>
          <p:cNvSpPr/>
          <p:nvPr/>
        </p:nvSpPr>
        <p:spPr>
          <a:xfrm>
            <a:off x="5510524" y="4448175"/>
            <a:ext cx="5715000" cy="1562100"/>
          </a:xfrm>
          <a:prstGeom prst="rect">
            <a:avLst/>
          </a:prstGeom>
        </p:spPr>
        <p:txBody>
          <a:bodyPr spcFirstLastPara="0" lIns="95250" tIns="95250" rIns="95250" bIns="0" anchor="t"/>
          <a:lstStyle/>
          <a:p>
            <a:pPr algn="l" hangingPunct="0">
              <a:lnSpc>
                <a:spcPct val="125000"/>
              </a:lnSpc>
            </a:pPr>
            <a:r>
              <a:rPr sz="1800">
                <a:solidFill>
                  <a:srgbClr val="000000"/>
                </a:solidFill>
                <a:latin typeface="KoHo"/>
                <a:ea typeface="+mn-ea"/>
                <a:cs typeface="KoHo"/>
              </a:rPr>
              <a:t>“Reputation management is the process of identifying what other people are saying or feeling about you or your business, and taking steps to ensure that the general consensus is in line with your goals.” </a:t>
            </a:r>
          </a:p>
        </p:txBody>
      </p:sp>
      <p:pic>
        <p:nvPicPr>
          <p:cNvPr id="8" name="NeONBRAND"/>
          <p:cNvPicPr/>
          <p:nvPr/>
        </p:nvPicPr>
        <p:blipFill rotWithShape="1">
          <a:blip r:embed="rId7"/>
          <a:stretch>
            <a:fillRect/>
          </a:stretch>
        </p:blipFill>
        <p:spPr>
          <a:xfrm>
            <a:off x="914400" y="1171575"/>
            <a:ext cx="4068504" cy="4068504"/>
          </a:xfrm>
          <a:prstGeom prst="rect">
            <a:avLst/>
          </a:prstGeom>
        </p:spPr>
      </p:pic>
      <p:sp>
        <p:nvSpPr>
          <p:cNvPr id="9" name="Rectangle 8"/>
          <p:cNvSpPr/>
          <p:nvPr/>
        </p:nvSpPr>
        <p:spPr>
          <a:xfrm>
            <a:off x="5508993" y="3657600"/>
            <a:ext cx="4483870" cy="533400"/>
          </a:xfrm>
          <a:prstGeom prst="rect">
            <a:avLst/>
          </a:prstGeom>
        </p:spPr>
        <p:txBody>
          <a:bodyPr spcFirstLastPara="0" lIns="95250" tIns="95250" rIns="95250" bIns="0" anchor="t"/>
          <a:lstStyle/>
          <a:p>
            <a:pPr algn="l" hangingPunct="0">
              <a:lnSpc>
                <a:spcPct val="100000"/>
              </a:lnSpc>
            </a:pPr>
            <a:r>
              <a:rPr sz="2250">
                <a:solidFill>
                  <a:srgbClr val="000000"/>
                </a:solidFill>
                <a:latin typeface="Lato"/>
                <a:ea typeface="+mn-ea"/>
                <a:cs typeface="Lato"/>
              </a:rPr>
              <a:t>What is reputation management? </a:t>
            </a:r>
          </a:p>
        </p:txBody>
      </p:sp>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C771"/>
        </a:solidFill>
        <a:effectLst/>
      </p:bgPr>
    </p:bg>
    <p:spTree>
      <p:nvGrpSpPr>
        <p:cNvPr id="1" name="Stats"/>
        <p:cNvGrpSpPr/>
        <p:nvPr/>
      </p:nvGrpSpPr>
      <p:grpSpPr>
        <a:xfrm>
          <a:off x="0" y="0"/>
          <a:ext cx="0" cy="0"/>
          <a:chOff x="0" y="0"/>
          <a:chExt cx="0" cy="0"/>
        </a:xfrm>
      </p:grpSpPr>
      <p:sp>
        <p:nvSpPr>
          <p:cNvPr id="2" name="Body text copy"/>
          <p:cNvSpPr/>
          <p:nvPr/>
        </p:nvSpPr>
        <p:spPr>
          <a:xfrm>
            <a:off x="2117087" y="838200"/>
            <a:ext cx="9633951" cy="952500"/>
          </a:xfrm>
          <a:prstGeom prst="rect">
            <a:avLst/>
          </a:prstGeom>
        </p:spPr>
        <p:txBody>
          <a:bodyPr spcFirstLastPara="0" lIns="95250" tIns="0" rIns="95250" bIns="0" anchor="t"/>
          <a:lstStyle/>
          <a:p>
            <a:pPr algn="ctr" hangingPunct="0">
              <a:lnSpc>
                <a:spcPct val="116667"/>
              </a:lnSpc>
            </a:pPr>
            <a:r>
              <a:rPr sz="5400" b="1">
                <a:solidFill>
                  <a:srgbClr val="39325B"/>
                </a:solidFill>
                <a:latin typeface="KoHo"/>
                <a:ea typeface="+mn-ea"/>
                <a:cs typeface="KoHo"/>
              </a:rPr>
              <a:t>Reputation Management Stats</a:t>
            </a:r>
          </a:p>
        </p:txBody>
      </p:sp>
      <p:pic>
        <p:nvPicPr>
          <p:cNvPr id="3" name="Shape-54"/>
          <p:cNvPicPr/>
          <p:nvPr/>
        </p:nvPicPr>
        <p:blipFill rotWithShape="1">
          <a:blip r:embed="rId3"/>
          <a:stretch>
            <a:fillRect/>
          </a:stretch>
        </p:blipFill>
        <p:spPr>
          <a:xfrm rot="10800000">
            <a:off x="11132125" y="-9525"/>
            <a:ext cx="1922432" cy="1992519"/>
          </a:xfrm>
          <a:prstGeom prst="rect">
            <a:avLst/>
          </a:prstGeom>
        </p:spPr>
      </p:pic>
      <p:sp>
        <p:nvSpPr>
          <p:cNvPr id="4" name="Body text copy"/>
          <p:cNvSpPr/>
          <p:nvPr/>
        </p:nvSpPr>
        <p:spPr>
          <a:xfrm>
            <a:off x="1785938" y="5095875"/>
            <a:ext cx="2571750" cy="619125"/>
          </a:xfrm>
          <a:prstGeom prst="rect">
            <a:avLst/>
          </a:prstGeom>
        </p:spPr>
        <p:txBody>
          <a:bodyPr spcFirstLastPara="0" lIns="95250" tIns="95250" rIns="95250" bIns="0" anchor="t"/>
          <a:lstStyle/>
          <a:p>
            <a:pPr algn="ctr" hangingPunct="0">
              <a:lnSpc>
                <a:spcPct val="125000"/>
              </a:lnSpc>
            </a:pPr>
            <a:r>
              <a:rPr sz="2250">
                <a:solidFill>
                  <a:srgbClr val="292929"/>
                </a:solidFill>
                <a:latin typeface="KoHo"/>
                <a:ea typeface="+mn-ea"/>
                <a:cs typeface="KoHo"/>
              </a:rPr>
              <a:t>Mobile Search</a:t>
            </a:r>
          </a:p>
        </p:txBody>
      </p:sp>
      <p:sp>
        <p:nvSpPr>
          <p:cNvPr id="5" name="Body text copy"/>
          <p:cNvSpPr/>
          <p:nvPr/>
        </p:nvSpPr>
        <p:spPr>
          <a:xfrm>
            <a:off x="1785938" y="5562600"/>
            <a:ext cx="2571750" cy="1219200"/>
          </a:xfrm>
          <a:prstGeom prst="rect">
            <a:avLst/>
          </a:prstGeom>
        </p:spPr>
        <p:txBody>
          <a:bodyPr spcFirstLastPara="0" lIns="95250" tIns="95250" rIns="95250" bIns="0" anchor="t"/>
          <a:lstStyle/>
          <a:p>
            <a:pPr algn="ctr" hangingPunct="0">
              <a:lnSpc>
                <a:spcPct val="125000"/>
              </a:lnSpc>
            </a:pPr>
            <a:r>
              <a:rPr sz="1350">
                <a:solidFill>
                  <a:srgbClr val="292929"/>
                </a:solidFill>
                <a:latin typeface="Molengo"/>
                <a:ea typeface="+mn-ea"/>
                <a:cs typeface="Molengo"/>
              </a:rPr>
              <a:t>Searches for reviews on mobile have increased by more than 35% over the past two years.</a:t>
            </a:r>
          </a:p>
          <a:p>
            <a:pPr algn="ctr" hangingPunct="0">
              <a:lnSpc>
                <a:spcPct val="125000"/>
              </a:lnSpc>
            </a:pPr>
            <a:endParaRPr sz="1350">
              <a:solidFill>
                <a:srgbClr val="292929"/>
              </a:solidFill>
              <a:latin typeface="Molengo"/>
              <a:ea typeface="+mn-ea"/>
              <a:cs typeface="Molengo"/>
            </a:endParaRPr>
          </a:p>
        </p:txBody>
      </p:sp>
      <p:pic>
        <p:nvPicPr>
          <p:cNvPr id="6" name="Radials"/>
          <p:cNvPicPr/>
          <p:nvPr/>
        </p:nvPicPr>
        <p:blipFill rotWithShape="1">
          <a:blip r:embed="rId4"/>
          <a:stretch>
            <a:fillRect/>
          </a:stretch>
        </p:blipFill>
        <p:spPr>
          <a:xfrm>
            <a:off x="1890713" y="2590800"/>
            <a:ext cx="2381250" cy="2478081"/>
          </a:xfrm>
          <a:prstGeom prst="rect">
            <a:avLst/>
          </a:prstGeom>
        </p:spPr>
      </p:pic>
      <p:sp>
        <p:nvSpPr>
          <p:cNvPr id="7" name="Body text copy"/>
          <p:cNvSpPr/>
          <p:nvPr/>
        </p:nvSpPr>
        <p:spPr>
          <a:xfrm>
            <a:off x="5210175" y="5095875"/>
            <a:ext cx="2571750" cy="619125"/>
          </a:xfrm>
          <a:prstGeom prst="rect">
            <a:avLst/>
          </a:prstGeom>
        </p:spPr>
        <p:txBody>
          <a:bodyPr spcFirstLastPara="0" lIns="95250" tIns="95250" rIns="95250" bIns="0" anchor="t"/>
          <a:lstStyle/>
          <a:p>
            <a:pPr algn="ctr" hangingPunct="0">
              <a:lnSpc>
                <a:spcPct val="125000"/>
              </a:lnSpc>
            </a:pPr>
            <a:r>
              <a:rPr sz="2250" b="1">
                <a:solidFill>
                  <a:srgbClr val="292929"/>
                </a:solidFill>
                <a:latin typeface="KoHo"/>
                <a:ea typeface="+mn-ea"/>
                <a:cs typeface="KoHo"/>
              </a:rPr>
              <a:t>Online Shoppers </a:t>
            </a:r>
          </a:p>
        </p:txBody>
      </p:sp>
      <p:sp>
        <p:nvSpPr>
          <p:cNvPr id="8" name="Body text copy"/>
          <p:cNvSpPr/>
          <p:nvPr/>
        </p:nvSpPr>
        <p:spPr>
          <a:xfrm>
            <a:off x="5210175" y="5562600"/>
            <a:ext cx="2571750" cy="962025"/>
          </a:xfrm>
          <a:prstGeom prst="rect">
            <a:avLst/>
          </a:prstGeom>
        </p:spPr>
        <p:txBody>
          <a:bodyPr spcFirstLastPara="0" lIns="95250" tIns="95250" rIns="95250" bIns="0" anchor="t"/>
          <a:lstStyle/>
          <a:p>
            <a:pPr algn="ctr" hangingPunct="0">
              <a:lnSpc>
                <a:spcPct val="125000"/>
              </a:lnSpc>
            </a:pPr>
            <a:r>
              <a:rPr sz="1350">
                <a:solidFill>
                  <a:srgbClr val="292929"/>
                </a:solidFill>
                <a:latin typeface="Molengo"/>
                <a:ea typeface="+mn-ea"/>
                <a:cs typeface="Molengo"/>
              </a:rPr>
              <a:t>Nearly 95% of shoppers read online reviews before making a purchase.</a:t>
            </a:r>
          </a:p>
        </p:txBody>
      </p:sp>
      <p:pic>
        <p:nvPicPr>
          <p:cNvPr id="9" name="Radials copy"/>
          <p:cNvPicPr/>
          <p:nvPr/>
        </p:nvPicPr>
        <p:blipFill rotWithShape="1">
          <a:blip r:embed="rId5"/>
          <a:stretch>
            <a:fillRect/>
          </a:stretch>
        </p:blipFill>
        <p:spPr>
          <a:xfrm>
            <a:off x="5314950" y="2590800"/>
            <a:ext cx="2381250" cy="2478081"/>
          </a:xfrm>
          <a:prstGeom prst="rect">
            <a:avLst/>
          </a:prstGeom>
        </p:spPr>
      </p:pic>
      <p:pic>
        <p:nvPicPr>
          <p:cNvPr id="10" name="Shape-54"/>
          <p:cNvPicPr/>
          <p:nvPr/>
        </p:nvPicPr>
        <p:blipFill rotWithShape="1">
          <a:blip r:embed="rId6"/>
          <a:stretch>
            <a:fillRect/>
          </a:stretch>
        </p:blipFill>
        <p:spPr>
          <a:xfrm>
            <a:off x="-19050" y="5542601"/>
            <a:ext cx="1845903" cy="1796956"/>
          </a:xfrm>
          <a:prstGeom prst="rect">
            <a:avLst/>
          </a:prstGeom>
        </p:spPr>
      </p:pic>
      <p:pic>
        <p:nvPicPr>
          <p:cNvPr id="11" name="Shape-1"/>
          <p:cNvPicPr/>
          <p:nvPr/>
        </p:nvPicPr>
        <p:blipFill rotWithShape="1">
          <a:blip r:embed="rId7"/>
          <a:stretch>
            <a:fillRect/>
          </a:stretch>
        </p:blipFill>
        <p:spPr>
          <a:xfrm>
            <a:off x="10668848" y="333375"/>
            <a:ext cx="1087724" cy="265008"/>
          </a:xfrm>
          <a:prstGeom prst="rect">
            <a:avLst/>
          </a:prstGeom>
        </p:spPr>
      </p:pic>
      <p:sp>
        <p:nvSpPr>
          <p:cNvPr id="12" name="Body text copy"/>
          <p:cNvSpPr/>
          <p:nvPr/>
        </p:nvSpPr>
        <p:spPr>
          <a:xfrm>
            <a:off x="8634413" y="5095875"/>
            <a:ext cx="2571750" cy="619125"/>
          </a:xfrm>
          <a:prstGeom prst="rect">
            <a:avLst/>
          </a:prstGeom>
        </p:spPr>
        <p:txBody>
          <a:bodyPr spcFirstLastPara="0" lIns="95250" tIns="95250" rIns="95250" bIns="0" anchor="t"/>
          <a:lstStyle/>
          <a:p>
            <a:pPr algn="ctr" hangingPunct="0">
              <a:lnSpc>
                <a:spcPct val="125000"/>
              </a:lnSpc>
            </a:pPr>
            <a:r>
              <a:rPr sz="2250" b="1">
                <a:solidFill>
                  <a:srgbClr val="292929"/>
                </a:solidFill>
                <a:latin typeface="KoHo"/>
                <a:ea typeface="+mn-ea"/>
                <a:cs typeface="KoHo"/>
              </a:rPr>
              <a:t>Influence </a:t>
            </a:r>
          </a:p>
        </p:txBody>
      </p:sp>
      <p:sp>
        <p:nvSpPr>
          <p:cNvPr id="13" name="Body text copy"/>
          <p:cNvSpPr/>
          <p:nvPr/>
        </p:nvSpPr>
        <p:spPr>
          <a:xfrm>
            <a:off x="8634413" y="5562600"/>
            <a:ext cx="2571750" cy="962025"/>
          </a:xfrm>
          <a:prstGeom prst="rect">
            <a:avLst/>
          </a:prstGeom>
        </p:spPr>
        <p:txBody>
          <a:bodyPr spcFirstLastPara="0" lIns="95250" tIns="95250" rIns="95250" bIns="0" anchor="t"/>
          <a:lstStyle/>
          <a:p>
            <a:pPr algn="ctr" hangingPunct="0">
              <a:lnSpc>
                <a:spcPct val="125000"/>
              </a:lnSpc>
            </a:pPr>
            <a:r>
              <a:rPr sz="1350">
                <a:solidFill>
                  <a:srgbClr val="292929"/>
                </a:solidFill>
                <a:latin typeface="Molengo"/>
                <a:ea typeface="+mn-ea"/>
                <a:cs typeface="Molengo"/>
              </a:rPr>
              <a:t>88% of buyers are influenced in their buying decision by online reviews.</a:t>
            </a:r>
          </a:p>
        </p:txBody>
      </p:sp>
      <p:pic>
        <p:nvPicPr>
          <p:cNvPr id="14" name="Radials copy"/>
          <p:cNvPicPr/>
          <p:nvPr/>
        </p:nvPicPr>
        <p:blipFill rotWithShape="1">
          <a:blip r:embed="rId8"/>
          <a:stretch>
            <a:fillRect/>
          </a:stretch>
        </p:blipFill>
        <p:spPr>
          <a:xfrm>
            <a:off x="8739188" y="2590800"/>
            <a:ext cx="2381250" cy="2478081"/>
          </a:xfrm>
          <a:prstGeom prst="rect">
            <a:avLst/>
          </a:prstGeom>
        </p:spPr>
      </p:pic>
      <p:sp>
        <p:nvSpPr>
          <p:cNvPr id="15" name="Body text copy"/>
          <p:cNvSpPr/>
          <p:nvPr/>
        </p:nvSpPr>
        <p:spPr>
          <a:xfrm>
            <a:off x="1181100" y="1695450"/>
            <a:ext cx="10477500" cy="762000"/>
          </a:xfrm>
          <a:prstGeom prst="rect">
            <a:avLst/>
          </a:prstGeom>
        </p:spPr>
        <p:txBody>
          <a:bodyPr spcFirstLastPara="0" lIns="95250" tIns="95250" rIns="95250" bIns="0" anchor="t"/>
          <a:lstStyle/>
          <a:p>
            <a:pPr algn="ctr" hangingPunct="0">
              <a:lnSpc>
                <a:spcPct val="125000"/>
              </a:lnSpc>
            </a:pPr>
            <a:r>
              <a:rPr sz="3000">
                <a:solidFill>
                  <a:srgbClr val="000000"/>
                </a:solidFill>
                <a:latin typeface="Molengo"/>
                <a:ea typeface="+mn-ea"/>
                <a:cs typeface="Molengo"/>
              </a:rPr>
              <a:t>Reputation Management for Local Businesses</a:t>
            </a:r>
          </a:p>
        </p:txBody>
      </p:sp>
      <p:sp>
        <p:nvSpPr>
          <p:cNvPr id="16" name="Rectangle 15"/>
          <p:cNvSpPr/>
          <p:nvPr/>
        </p:nvSpPr>
        <p:spPr>
          <a:xfrm>
            <a:off x="4365496" y="6743700"/>
            <a:ext cx="7636956" cy="600075"/>
          </a:xfrm>
          <a:prstGeom prst="rect">
            <a:avLst/>
          </a:prstGeom>
        </p:spPr>
        <p:txBody>
          <a:bodyPr spcFirstLastPara="0" lIns="95250" tIns="95250" rIns="95250" bIns="0" anchor="t"/>
          <a:lstStyle/>
          <a:p>
            <a:pPr algn="l" hangingPunct="0">
              <a:lnSpc>
                <a:spcPct val="100000"/>
              </a:lnSpc>
            </a:pPr>
            <a:r>
              <a:rPr sz="1350">
                <a:solidFill>
                  <a:srgbClr val="292929"/>
                </a:solidFill>
                <a:latin typeface="Molengo"/>
                <a:ea typeface="+mn-ea"/>
                <a:cs typeface="Molengo"/>
              </a:rPr>
              <a:t>Sources: Think with Google, Spiegel Research Center, and Zendesk</a:t>
            </a:r>
          </a:p>
          <a:p>
            <a:pPr algn="l" hangingPunct="0">
              <a:lnSpc>
                <a:spcPct val="100000"/>
              </a:lnSpc>
            </a:pPr>
            <a:endParaRPr sz="1350">
              <a:solidFill>
                <a:srgbClr val="292929"/>
              </a:solidFill>
              <a:latin typeface="Molengo"/>
              <a:ea typeface="+mn-ea"/>
              <a:cs typeface="Molengo"/>
            </a:endParaRPr>
          </a:p>
        </p:txBody>
      </p:sp>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ervices"/>
        <p:cNvGrpSpPr/>
        <p:nvPr/>
      </p:nvGrpSpPr>
      <p:grpSpPr>
        <a:xfrm>
          <a:off x="0" y="0"/>
          <a:ext cx="0" cy="0"/>
          <a:chOff x="0" y="0"/>
          <a:chExt cx="0" cy="0"/>
        </a:xfrm>
      </p:grpSpPr>
      <p:pic>
        <p:nvPicPr>
          <p:cNvPr id="2" name="Shape-54"/>
          <p:cNvPicPr/>
          <p:nvPr/>
        </p:nvPicPr>
        <p:blipFill rotWithShape="1">
          <a:blip r:embed="rId4"/>
          <a:stretch>
            <a:fillRect/>
          </a:stretch>
        </p:blipFill>
        <p:spPr>
          <a:xfrm rot="5400000">
            <a:off x="-76200" y="-66675"/>
            <a:ext cx="2251538" cy="2252435"/>
          </a:xfrm>
          <a:prstGeom prst="rect">
            <a:avLst/>
          </a:prstGeom>
        </p:spPr>
      </p:pic>
      <p:pic>
        <p:nvPicPr>
          <p:cNvPr id="3" name="Shape2"/>
          <p:cNvPicPr/>
          <p:nvPr/>
        </p:nvPicPr>
        <p:blipFill rotWithShape="1">
          <a:blip r:embed="rId5"/>
          <a:stretch>
            <a:fillRect/>
          </a:stretch>
        </p:blipFill>
        <p:spPr>
          <a:xfrm rot="10800000">
            <a:off x="5071382" y="0"/>
            <a:ext cx="7941139" cy="7368837"/>
          </a:xfrm>
          <a:prstGeom prst="rect">
            <a:avLst/>
          </a:prstGeom>
        </p:spPr>
      </p:pic>
      <p:sp>
        <p:nvSpPr>
          <p:cNvPr id="4" name="Body text copy"/>
          <p:cNvSpPr/>
          <p:nvPr/>
        </p:nvSpPr>
        <p:spPr>
          <a:xfrm>
            <a:off x="8001000" y="1238250"/>
            <a:ext cx="4509004" cy="1733550"/>
          </a:xfrm>
          <a:prstGeom prst="rect">
            <a:avLst/>
          </a:prstGeom>
        </p:spPr>
        <p:txBody>
          <a:bodyPr spcFirstLastPara="0" lIns="95250" tIns="95250" rIns="95250" bIns="0" anchor="t"/>
          <a:lstStyle/>
          <a:p>
            <a:pPr algn="l" hangingPunct="0">
              <a:lnSpc>
                <a:spcPct val="125000"/>
              </a:lnSpc>
            </a:pPr>
            <a:r>
              <a:rPr sz="2700">
                <a:solidFill>
                  <a:srgbClr val="FFFFFF"/>
                </a:solidFill>
                <a:latin typeface="KoHo"/>
                <a:ea typeface="+mn-ea"/>
                <a:cs typeface="KoHo"/>
              </a:rPr>
              <a:t>Improve your brand awareness</a:t>
            </a:r>
          </a:p>
          <a:p>
            <a:pPr algn="l" hangingPunct="0">
              <a:lnSpc>
                <a:spcPct val="125000"/>
              </a:lnSpc>
            </a:pPr>
            <a:endParaRPr sz="2700">
              <a:solidFill>
                <a:srgbClr val="FFFFFF"/>
              </a:solidFill>
              <a:latin typeface="KoHo"/>
              <a:ea typeface="+mn-ea"/>
              <a:cs typeface="KoHo"/>
            </a:endParaRPr>
          </a:p>
        </p:txBody>
      </p:sp>
      <p:pic>
        <p:nvPicPr>
          <p:cNvPr id="5" name="Line-24"/>
          <p:cNvPicPr/>
          <p:nvPr/>
        </p:nvPicPr>
        <p:blipFill rotWithShape="1">
          <a:blip r:embed="rId6"/>
          <a:stretch>
            <a:fillRect/>
          </a:stretch>
        </p:blipFill>
        <p:spPr>
          <a:xfrm rot="10800000">
            <a:off x="6667500" y="4772025"/>
            <a:ext cx="5332919" cy="128617"/>
          </a:xfrm>
          <a:prstGeom prst="rect">
            <a:avLst/>
          </a:prstGeom>
        </p:spPr>
      </p:pic>
      <p:pic>
        <p:nvPicPr>
          <p:cNvPr id="6" name="Line-24"/>
          <p:cNvPicPr/>
          <p:nvPr/>
        </p:nvPicPr>
        <p:blipFill rotWithShape="1">
          <a:blip r:embed="rId6"/>
          <a:stretch>
            <a:fillRect/>
          </a:stretch>
        </p:blipFill>
        <p:spPr>
          <a:xfrm rot="10800000">
            <a:off x="6677025" y="2762250"/>
            <a:ext cx="5332919" cy="128617"/>
          </a:xfrm>
          <a:prstGeom prst="rect">
            <a:avLst/>
          </a:prstGeom>
        </p:spPr>
      </p:pic>
      <p:sp>
        <p:nvSpPr>
          <p:cNvPr id="7" name="Body text copy"/>
          <p:cNvSpPr/>
          <p:nvPr/>
        </p:nvSpPr>
        <p:spPr>
          <a:xfrm>
            <a:off x="8105775" y="3095625"/>
            <a:ext cx="3810000" cy="1219200"/>
          </a:xfrm>
          <a:prstGeom prst="rect">
            <a:avLst/>
          </a:prstGeom>
        </p:spPr>
        <p:txBody>
          <a:bodyPr spcFirstLastPara="0" lIns="95250" tIns="95250" rIns="95250" bIns="0" anchor="t"/>
          <a:lstStyle/>
          <a:p>
            <a:pPr algn="l" hangingPunct="0">
              <a:lnSpc>
                <a:spcPct val="125000"/>
              </a:lnSpc>
            </a:pPr>
            <a:r>
              <a:rPr sz="2700" b="1">
                <a:solidFill>
                  <a:srgbClr val="FFFFFF"/>
                </a:solidFill>
                <a:latin typeface="KoHo"/>
                <a:ea typeface="+mn-ea"/>
                <a:cs typeface="KoHo"/>
              </a:rPr>
              <a:t>Build authority and trust</a:t>
            </a:r>
          </a:p>
        </p:txBody>
      </p:sp>
      <p:sp>
        <p:nvSpPr>
          <p:cNvPr id="8" name="Body text copy"/>
          <p:cNvSpPr/>
          <p:nvPr/>
        </p:nvSpPr>
        <p:spPr>
          <a:xfrm>
            <a:off x="8010236" y="4981575"/>
            <a:ext cx="3810000" cy="1733550"/>
          </a:xfrm>
          <a:prstGeom prst="rect">
            <a:avLst/>
          </a:prstGeom>
        </p:spPr>
        <p:txBody>
          <a:bodyPr spcFirstLastPara="0" lIns="95250" tIns="95250" rIns="95250" bIns="0" anchor="t"/>
          <a:lstStyle/>
          <a:p>
            <a:pPr algn="l" hangingPunct="0">
              <a:lnSpc>
                <a:spcPct val="125000"/>
              </a:lnSpc>
            </a:pPr>
            <a:r>
              <a:rPr sz="2700" b="1">
                <a:solidFill>
                  <a:srgbClr val="FFFFFF"/>
                </a:solidFill>
                <a:latin typeface="KoHo"/>
                <a:ea typeface="+mn-ea"/>
                <a:cs typeface="KoHo"/>
              </a:rPr>
              <a:t>Foster stronger customer relationships</a:t>
            </a:r>
          </a:p>
          <a:p>
            <a:pPr algn="l" hangingPunct="0">
              <a:lnSpc>
                <a:spcPct val="125000"/>
              </a:lnSpc>
            </a:pPr>
            <a:endParaRPr sz="2700" b="1">
              <a:solidFill>
                <a:srgbClr val="FFFFFF"/>
              </a:solidFill>
              <a:latin typeface="KoHo"/>
              <a:ea typeface="+mn-ea"/>
              <a:cs typeface="KoHo"/>
            </a:endParaRPr>
          </a:p>
        </p:txBody>
      </p:sp>
      <p:pic>
        <p:nvPicPr>
          <p:cNvPr id="9" name="Bar_2-object"/>
          <p:cNvPicPr/>
          <p:nvPr/>
        </p:nvPicPr>
        <p:blipFill rotWithShape="1">
          <a:blip r:embed="rId7"/>
          <a:stretch>
            <a:fillRect/>
          </a:stretch>
        </p:blipFill>
        <p:spPr>
          <a:xfrm rot="-5400000">
            <a:off x="6185119" y="-5365969"/>
            <a:ext cx="845075" cy="11851768"/>
          </a:xfrm>
          <a:prstGeom prst="rect">
            <a:avLst/>
          </a:prstGeom>
        </p:spPr>
      </p:pic>
      <p:sp>
        <p:nvSpPr>
          <p:cNvPr id="10" name="Body text copy copy 1"/>
          <p:cNvSpPr/>
          <p:nvPr/>
        </p:nvSpPr>
        <p:spPr>
          <a:xfrm>
            <a:off x="1143000" y="0"/>
            <a:ext cx="10442612" cy="1135749"/>
          </a:xfrm>
          <a:prstGeom prst="rect">
            <a:avLst/>
          </a:prstGeom>
        </p:spPr>
        <p:txBody>
          <a:bodyPr spcFirstLastPara="0" lIns="88730" tIns="88730" rIns="88730" bIns="0" anchor="t"/>
          <a:lstStyle/>
          <a:p>
            <a:pPr algn="l" hangingPunct="0">
              <a:lnSpc>
                <a:spcPct val="125000"/>
              </a:lnSpc>
            </a:pPr>
            <a:r>
              <a:rPr sz="5030">
                <a:solidFill>
                  <a:srgbClr val="FFFFFF"/>
                </a:solidFill>
                <a:latin typeface="KoHo"/>
                <a:ea typeface="+mn-ea"/>
                <a:cs typeface="KoHo"/>
              </a:rPr>
              <a:t>Benefits of Reputation Management</a:t>
            </a:r>
          </a:p>
        </p:txBody>
      </p:sp>
      <p:pic>
        <p:nvPicPr>
          <p:cNvPr id="11" name="Gesture-21"/>
          <p:cNvPicPr/>
          <p:nvPr/>
        </p:nvPicPr>
        <p:blipFill rotWithShape="1">
          <a:blip r:embed="rId8"/>
          <a:stretch>
            <a:fillRect/>
          </a:stretch>
        </p:blipFill>
        <p:spPr>
          <a:xfrm>
            <a:off x="6620613" y="3238500"/>
            <a:ext cx="1050689" cy="680846"/>
          </a:xfrm>
          <a:prstGeom prst="rect">
            <a:avLst/>
          </a:prstGeom>
        </p:spPr>
      </p:pic>
      <p:pic>
        <p:nvPicPr>
          <p:cNvPr id="12" name="2020_people_05"/>
          <p:cNvPicPr/>
          <p:nvPr/>
        </p:nvPicPr>
        <p:blipFill rotWithShape="1">
          <a:blip r:embed="rId9"/>
          <a:stretch>
            <a:fillRect/>
          </a:stretch>
        </p:blipFill>
        <p:spPr>
          <a:xfrm>
            <a:off x="6615739" y="5162550"/>
            <a:ext cx="1190625" cy="876300"/>
          </a:xfrm>
          <a:prstGeom prst="rect">
            <a:avLst/>
          </a:prstGeom>
        </p:spPr>
      </p:pic>
      <p:pic>
        <p:nvPicPr>
          <p:cNvPr id="13" name="Circular-Economy-Outline-Filled-25"/>
          <p:cNvPicPr/>
          <p:nvPr/>
        </p:nvPicPr>
        <p:blipFill rotWithShape="1">
          <a:blip r:embed="rId10"/>
          <a:stretch>
            <a:fillRect/>
          </a:stretch>
        </p:blipFill>
        <p:spPr>
          <a:xfrm>
            <a:off x="6680889" y="1419225"/>
            <a:ext cx="923438" cy="96776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ervices copy 1"/>
        <p:cNvGrpSpPr/>
        <p:nvPr/>
      </p:nvGrpSpPr>
      <p:grpSpPr>
        <a:xfrm>
          <a:off x="0" y="0"/>
          <a:ext cx="0" cy="0"/>
          <a:chOff x="0" y="0"/>
          <a:chExt cx="0" cy="0"/>
        </a:xfrm>
      </p:grpSpPr>
      <p:pic>
        <p:nvPicPr>
          <p:cNvPr id="2" name="Shape-54"/>
          <p:cNvPicPr/>
          <p:nvPr/>
        </p:nvPicPr>
        <p:blipFill rotWithShape="1">
          <a:blip r:embed="rId4"/>
          <a:stretch>
            <a:fillRect/>
          </a:stretch>
        </p:blipFill>
        <p:spPr>
          <a:xfrm rot="5400000">
            <a:off x="-76200" y="-66675"/>
            <a:ext cx="2251538" cy="2252435"/>
          </a:xfrm>
          <a:prstGeom prst="rect">
            <a:avLst/>
          </a:prstGeom>
        </p:spPr>
      </p:pic>
      <p:pic>
        <p:nvPicPr>
          <p:cNvPr id="3" name="Shape2"/>
          <p:cNvPicPr/>
          <p:nvPr/>
        </p:nvPicPr>
        <p:blipFill rotWithShape="1">
          <a:blip r:embed="rId5"/>
          <a:stretch>
            <a:fillRect/>
          </a:stretch>
        </p:blipFill>
        <p:spPr>
          <a:xfrm rot="10800000">
            <a:off x="5071382" y="0"/>
            <a:ext cx="7941139" cy="7368837"/>
          </a:xfrm>
          <a:prstGeom prst="rect">
            <a:avLst/>
          </a:prstGeom>
        </p:spPr>
      </p:pic>
      <p:sp>
        <p:nvSpPr>
          <p:cNvPr id="4" name="Body text copy"/>
          <p:cNvSpPr/>
          <p:nvPr/>
        </p:nvSpPr>
        <p:spPr>
          <a:xfrm>
            <a:off x="8001000" y="1238250"/>
            <a:ext cx="4509004" cy="2247900"/>
          </a:xfrm>
          <a:prstGeom prst="rect">
            <a:avLst/>
          </a:prstGeom>
        </p:spPr>
        <p:txBody>
          <a:bodyPr spcFirstLastPara="0" lIns="95250" tIns="95250" rIns="95250" bIns="0" anchor="t"/>
          <a:lstStyle/>
          <a:p>
            <a:pPr algn="l" hangingPunct="0">
              <a:lnSpc>
                <a:spcPct val="125000"/>
              </a:lnSpc>
            </a:pPr>
            <a:r>
              <a:rPr sz="2700">
                <a:solidFill>
                  <a:srgbClr val="FFFFFF"/>
                </a:solidFill>
                <a:latin typeface="KoHo"/>
                <a:ea typeface="+mn-ea"/>
                <a:cs typeface="KoHo"/>
              </a:rPr>
              <a:t>Attract better </a:t>
            </a:r>
          </a:p>
          <a:p>
            <a:pPr algn="l" hangingPunct="0">
              <a:lnSpc>
                <a:spcPct val="125000"/>
              </a:lnSpc>
            </a:pPr>
            <a:r>
              <a:rPr sz="2700">
                <a:solidFill>
                  <a:srgbClr val="FFFFFF"/>
                </a:solidFill>
                <a:latin typeface="KoHo"/>
                <a:ea typeface="+mn-ea"/>
                <a:cs typeface="KoHo"/>
              </a:rPr>
              <a:t>employees</a:t>
            </a:r>
          </a:p>
          <a:p>
            <a:pPr algn="l" hangingPunct="0">
              <a:lnSpc>
                <a:spcPct val="125000"/>
              </a:lnSpc>
            </a:pPr>
            <a:endParaRPr sz="2700">
              <a:solidFill>
                <a:srgbClr val="FFFFFF"/>
              </a:solidFill>
              <a:latin typeface="KoHo"/>
              <a:ea typeface="+mn-ea"/>
              <a:cs typeface="KoHo"/>
            </a:endParaRPr>
          </a:p>
          <a:p>
            <a:pPr algn="l" hangingPunct="0">
              <a:lnSpc>
                <a:spcPct val="125000"/>
              </a:lnSpc>
            </a:pPr>
            <a:endParaRPr sz="2700">
              <a:solidFill>
                <a:srgbClr val="FFFFFF"/>
              </a:solidFill>
              <a:latin typeface="KoHo"/>
              <a:ea typeface="+mn-ea"/>
              <a:cs typeface="KoHo"/>
            </a:endParaRPr>
          </a:p>
        </p:txBody>
      </p:sp>
      <p:pic>
        <p:nvPicPr>
          <p:cNvPr id="5" name="Line-24"/>
          <p:cNvPicPr/>
          <p:nvPr/>
        </p:nvPicPr>
        <p:blipFill rotWithShape="1">
          <a:blip r:embed="rId6"/>
          <a:stretch>
            <a:fillRect/>
          </a:stretch>
        </p:blipFill>
        <p:spPr>
          <a:xfrm rot="10800000">
            <a:off x="6667500" y="4772025"/>
            <a:ext cx="5332919" cy="128617"/>
          </a:xfrm>
          <a:prstGeom prst="rect">
            <a:avLst/>
          </a:prstGeom>
        </p:spPr>
      </p:pic>
      <p:pic>
        <p:nvPicPr>
          <p:cNvPr id="6" name="Line-24"/>
          <p:cNvPicPr/>
          <p:nvPr/>
        </p:nvPicPr>
        <p:blipFill rotWithShape="1">
          <a:blip r:embed="rId6"/>
          <a:stretch>
            <a:fillRect/>
          </a:stretch>
        </p:blipFill>
        <p:spPr>
          <a:xfrm rot="10800000">
            <a:off x="6677025" y="2762250"/>
            <a:ext cx="5332919" cy="128617"/>
          </a:xfrm>
          <a:prstGeom prst="rect">
            <a:avLst/>
          </a:prstGeom>
        </p:spPr>
      </p:pic>
      <p:sp>
        <p:nvSpPr>
          <p:cNvPr id="7" name="Body text copy"/>
          <p:cNvSpPr/>
          <p:nvPr/>
        </p:nvSpPr>
        <p:spPr>
          <a:xfrm>
            <a:off x="8105775" y="3086100"/>
            <a:ext cx="3810000" cy="1219200"/>
          </a:xfrm>
          <a:prstGeom prst="rect">
            <a:avLst/>
          </a:prstGeom>
        </p:spPr>
        <p:txBody>
          <a:bodyPr spcFirstLastPara="0" lIns="95250" tIns="95250" rIns="95250" bIns="0" anchor="t"/>
          <a:lstStyle/>
          <a:p>
            <a:pPr algn="l" hangingPunct="0">
              <a:lnSpc>
                <a:spcPct val="125000"/>
              </a:lnSpc>
            </a:pPr>
            <a:r>
              <a:rPr sz="2700" b="1">
                <a:solidFill>
                  <a:srgbClr val="FFFFFF"/>
                </a:solidFill>
                <a:latin typeface="KoHo"/>
                <a:ea typeface="+mn-ea"/>
                <a:cs typeface="KoHo"/>
              </a:rPr>
              <a:t>Generate traffic to your website</a:t>
            </a:r>
          </a:p>
        </p:txBody>
      </p:sp>
      <p:sp>
        <p:nvSpPr>
          <p:cNvPr id="8" name="Body text copy"/>
          <p:cNvSpPr/>
          <p:nvPr/>
        </p:nvSpPr>
        <p:spPr>
          <a:xfrm>
            <a:off x="8010236" y="4981575"/>
            <a:ext cx="3810000" cy="1219200"/>
          </a:xfrm>
          <a:prstGeom prst="rect">
            <a:avLst/>
          </a:prstGeom>
        </p:spPr>
        <p:txBody>
          <a:bodyPr spcFirstLastPara="0" lIns="95250" tIns="95250" rIns="95250" bIns="0" anchor="t"/>
          <a:lstStyle/>
          <a:p>
            <a:pPr algn="l" hangingPunct="0">
              <a:lnSpc>
                <a:spcPct val="125000"/>
              </a:lnSpc>
            </a:pPr>
            <a:r>
              <a:rPr sz="2700" b="1">
                <a:solidFill>
                  <a:srgbClr val="FFFFFF"/>
                </a:solidFill>
                <a:latin typeface="KoHo"/>
                <a:ea typeface="+mn-ea"/>
                <a:cs typeface="KoHo"/>
              </a:rPr>
              <a:t>Drive more </a:t>
            </a:r>
          </a:p>
          <a:p>
            <a:pPr algn="l" hangingPunct="0">
              <a:lnSpc>
                <a:spcPct val="125000"/>
              </a:lnSpc>
            </a:pPr>
            <a:r>
              <a:rPr sz="2700" b="1">
                <a:solidFill>
                  <a:srgbClr val="FFFFFF"/>
                </a:solidFill>
                <a:latin typeface="KoHo"/>
                <a:ea typeface="+mn-ea"/>
                <a:cs typeface="KoHo"/>
              </a:rPr>
              <a:t>sales</a:t>
            </a:r>
          </a:p>
        </p:txBody>
      </p:sp>
      <p:pic>
        <p:nvPicPr>
          <p:cNvPr id="9" name="Bar_2-object"/>
          <p:cNvPicPr/>
          <p:nvPr/>
        </p:nvPicPr>
        <p:blipFill rotWithShape="1">
          <a:blip r:embed="rId7"/>
          <a:stretch>
            <a:fillRect/>
          </a:stretch>
        </p:blipFill>
        <p:spPr>
          <a:xfrm rot="-5400000">
            <a:off x="6185119" y="-5365969"/>
            <a:ext cx="845075" cy="11851768"/>
          </a:xfrm>
          <a:prstGeom prst="rect">
            <a:avLst/>
          </a:prstGeom>
        </p:spPr>
      </p:pic>
      <p:sp>
        <p:nvSpPr>
          <p:cNvPr id="10" name="Body text copy copy 1"/>
          <p:cNvSpPr/>
          <p:nvPr/>
        </p:nvSpPr>
        <p:spPr>
          <a:xfrm>
            <a:off x="1143000" y="0"/>
            <a:ext cx="10442612" cy="1135749"/>
          </a:xfrm>
          <a:prstGeom prst="rect">
            <a:avLst/>
          </a:prstGeom>
        </p:spPr>
        <p:txBody>
          <a:bodyPr spcFirstLastPara="0" lIns="88730" tIns="88730" rIns="88730" bIns="0" anchor="t"/>
          <a:lstStyle/>
          <a:p>
            <a:pPr algn="l" hangingPunct="0">
              <a:lnSpc>
                <a:spcPct val="125000"/>
              </a:lnSpc>
            </a:pPr>
            <a:r>
              <a:rPr sz="5030">
                <a:solidFill>
                  <a:srgbClr val="FFFFFF"/>
                </a:solidFill>
                <a:latin typeface="KoHo"/>
                <a:ea typeface="+mn-ea"/>
                <a:cs typeface="KoHo"/>
              </a:rPr>
              <a:t>Benefits of Reputation Management</a:t>
            </a:r>
          </a:p>
        </p:txBody>
      </p:sp>
      <p:pic>
        <p:nvPicPr>
          <p:cNvPr id="11" name="2020_people_06"/>
          <p:cNvPicPr/>
          <p:nvPr/>
        </p:nvPicPr>
        <p:blipFill rotWithShape="1">
          <a:blip r:embed="rId8"/>
          <a:stretch>
            <a:fillRect/>
          </a:stretch>
        </p:blipFill>
        <p:spPr>
          <a:xfrm>
            <a:off x="6791856" y="1400175"/>
            <a:ext cx="722373" cy="918859"/>
          </a:xfrm>
          <a:prstGeom prst="rect">
            <a:avLst/>
          </a:prstGeom>
        </p:spPr>
      </p:pic>
      <p:pic>
        <p:nvPicPr>
          <p:cNvPr id="12" name="2020_web_35"/>
          <p:cNvPicPr/>
          <p:nvPr/>
        </p:nvPicPr>
        <p:blipFill rotWithShape="1">
          <a:blip r:embed="rId9"/>
          <a:stretch>
            <a:fillRect/>
          </a:stretch>
        </p:blipFill>
        <p:spPr>
          <a:xfrm>
            <a:off x="6800441" y="3162300"/>
            <a:ext cx="908980" cy="981699"/>
          </a:xfrm>
          <a:prstGeom prst="rect">
            <a:avLst/>
          </a:prstGeom>
        </p:spPr>
      </p:pic>
      <p:pic>
        <p:nvPicPr>
          <p:cNvPr id="13" name="2020_Business_42"/>
          <p:cNvPicPr/>
          <p:nvPr/>
        </p:nvPicPr>
        <p:blipFill rotWithShape="1">
          <a:blip r:embed="rId10"/>
          <a:stretch>
            <a:fillRect/>
          </a:stretch>
        </p:blipFill>
        <p:spPr>
          <a:xfrm>
            <a:off x="6797483" y="4981575"/>
            <a:ext cx="1015342" cy="990974"/>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0C6C4"/>
        </a:solidFill>
        <a:effectLst/>
      </p:bgPr>
    </p:bg>
    <p:spTree>
      <p:nvGrpSpPr>
        <p:cNvPr id="1" name="Agenda"/>
        <p:cNvGrpSpPr/>
        <p:nvPr/>
      </p:nvGrpSpPr>
      <p:grpSpPr>
        <a:xfrm>
          <a:off x="0" y="0"/>
          <a:ext cx="0" cy="0"/>
          <a:chOff x="0" y="0"/>
          <a:chExt cx="0" cy="0"/>
        </a:xfrm>
      </p:grpSpPr>
      <p:pic>
        <p:nvPicPr>
          <p:cNvPr id="2" name="Shape-19"/>
          <p:cNvPicPr/>
          <p:nvPr/>
        </p:nvPicPr>
        <p:blipFill rotWithShape="1">
          <a:blip r:embed="rId3"/>
          <a:stretch>
            <a:fillRect/>
          </a:stretch>
        </p:blipFill>
        <p:spPr>
          <a:xfrm>
            <a:off x="5448998" y="3194560"/>
            <a:ext cx="1304925" cy="1304925"/>
          </a:xfrm>
          <a:prstGeom prst="rect">
            <a:avLst/>
          </a:prstGeom>
        </p:spPr>
      </p:pic>
      <p:pic>
        <p:nvPicPr>
          <p:cNvPr id="3" name="Shape-19"/>
          <p:cNvPicPr/>
          <p:nvPr/>
        </p:nvPicPr>
        <p:blipFill rotWithShape="1">
          <a:blip r:embed="rId3"/>
          <a:stretch>
            <a:fillRect/>
          </a:stretch>
        </p:blipFill>
        <p:spPr>
          <a:xfrm>
            <a:off x="5448998" y="1276350"/>
            <a:ext cx="1304925" cy="1304925"/>
          </a:xfrm>
          <a:prstGeom prst="rect">
            <a:avLst/>
          </a:prstGeom>
        </p:spPr>
      </p:pic>
      <p:pic>
        <p:nvPicPr>
          <p:cNvPr id="4" name="Shape-19"/>
          <p:cNvPicPr/>
          <p:nvPr/>
        </p:nvPicPr>
        <p:blipFill rotWithShape="1">
          <a:blip r:embed="rId3"/>
          <a:stretch>
            <a:fillRect/>
          </a:stretch>
        </p:blipFill>
        <p:spPr>
          <a:xfrm>
            <a:off x="6233477" y="2237543"/>
            <a:ext cx="1304925" cy="1304925"/>
          </a:xfrm>
          <a:prstGeom prst="rect">
            <a:avLst/>
          </a:prstGeom>
        </p:spPr>
      </p:pic>
      <p:sp>
        <p:nvSpPr>
          <p:cNvPr id="5" name="Body text copy"/>
          <p:cNvSpPr/>
          <p:nvPr/>
        </p:nvSpPr>
        <p:spPr>
          <a:xfrm>
            <a:off x="1647825" y="3200400"/>
            <a:ext cx="2857500" cy="1333500"/>
          </a:xfrm>
          <a:prstGeom prst="rect">
            <a:avLst/>
          </a:prstGeom>
        </p:spPr>
        <p:txBody>
          <a:bodyPr spcFirstLastPara="0" lIns="95250" tIns="95250" rIns="95250" bIns="0" anchor="t"/>
          <a:lstStyle/>
          <a:p>
            <a:pPr algn="r" hangingPunct="0">
              <a:lnSpc>
                <a:spcPct val="125000"/>
              </a:lnSpc>
            </a:pPr>
            <a:r>
              <a:rPr sz="3000" b="1">
                <a:solidFill>
                  <a:srgbClr val="FFFFFF"/>
                </a:solidFill>
                <a:latin typeface="Molengo"/>
                <a:ea typeface="+mn-ea"/>
                <a:cs typeface="Molengo"/>
              </a:rPr>
              <a:t>Filter your mentions</a:t>
            </a:r>
          </a:p>
        </p:txBody>
      </p:sp>
      <p:sp>
        <p:nvSpPr>
          <p:cNvPr id="6" name="Body text copy"/>
          <p:cNvSpPr/>
          <p:nvPr/>
        </p:nvSpPr>
        <p:spPr>
          <a:xfrm>
            <a:off x="1781175" y="1419225"/>
            <a:ext cx="2837900" cy="1324354"/>
          </a:xfrm>
          <a:prstGeom prst="rect">
            <a:avLst/>
          </a:prstGeom>
        </p:spPr>
        <p:txBody>
          <a:bodyPr spcFirstLastPara="0" lIns="94597" tIns="94597" rIns="94597" bIns="0" anchor="t"/>
          <a:lstStyle/>
          <a:p>
            <a:pPr algn="r" hangingPunct="0">
              <a:lnSpc>
                <a:spcPct val="125000"/>
              </a:lnSpc>
            </a:pPr>
            <a:r>
              <a:rPr sz="2979" b="1">
                <a:solidFill>
                  <a:srgbClr val="FFFFFF"/>
                </a:solidFill>
                <a:latin typeface="Molengo"/>
                <a:ea typeface="+mn-ea"/>
                <a:cs typeface="Molengo"/>
              </a:rPr>
              <a:t>Monitor your online reviews</a:t>
            </a:r>
          </a:p>
        </p:txBody>
      </p:sp>
      <p:sp>
        <p:nvSpPr>
          <p:cNvPr id="7" name="Body text copy"/>
          <p:cNvSpPr/>
          <p:nvPr/>
        </p:nvSpPr>
        <p:spPr>
          <a:xfrm>
            <a:off x="8477250" y="2114550"/>
            <a:ext cx="4067246" cy="1309307"/>
          </a:xfrm>
          <a:prstGeom prst="rect">
            <a:avLst/>
          </a:prstGeom>
        </p:spPr>
        <p:txBody>
          <a:bodyPr spcFirstLastPara="0" lIns="93522" tIns="93522" rIns="93522" bIns="0" anchor="t"/>
          <a:lstStyle/>
          <a:p>
            <a:pPr algn="l" hangingPunct="0">
              <a:lnSpc>
                <a:spcPct val="125000"/>
              </a:lnSpc>
            </a:pPr>
            <a:r>
              <a:rPr sz="2946" b="1">
                <a:solidFill>
                  <a:srgbClr val="FFFFFF"/>
                </a:solidFill>
                <a:latin typeface="Molengo"/>
                <a:ea typeface="+mn-ea"/>
                <a:cs typeface="Molengo"/>
              </a:rPr>
              <a:t>Make sure your business category is correct</a:t>
            </a:r>
          </a:p>
        </p:txBody>
      </p:sp>
      <p:pic>
        <p:nvPicPr>
          <p:cNvPr id="8" name="Shape-19"/>
          <p:cNvPicPr/>
          <p:nvPr/>
        </p:nvPicPr>
        <p:blipFill rotWithShape="1">
          <a:blip r:embed="rId3"/>
          <a:stretch>
            <a:fillRect/>
          </a:stretch>
        </p:blipFill>
        <p:spPr>
          <a:xfrm>
            <a:off x="5448998" y="5094422"/>
            <a:ext cx="1304925" cy="1304925"/>
          </a:xfrm>
          <a:prstGeom prst="rect">
            <a:avLst/>
          </a:prstGeom>
        </p:spPr>
      </p:pic>
      <p:sp>
        <p:nvSpPr>
          <p:cNvPr id="9" name="Body text copy"/>
          <p:cNvSpPr/>
          <p:nvPr/>
        </p:nvSpPr>
        <p:spPr>
          <a:xfrm>
            <a:off x="1828063" y="5095875"/>
            <a:ext cx="2857500" cy="1333500"/>
          </a:xfrm>
          <a:prstGeom prst="rect">
            <a:avLst/>
          </a:prstGeom>
        </p:spPr>
        <p:txBody>
          <a:bodyPr spcFirstLastPara="0" lIns="95250" tIns="95250" rIns="95250" bIns="0" anchor="t"/>
          <a:lstStyle/>
          <a:p>
            <a:pPr algn="r" hangingPunct="0">
              <a:lnSpc>
                <a:spcPct val="125000"/>
              </a:lnSpc>
            </a:pPr>
            <a:r>
              <a:rPr sz="3000" b="1">
                <a:solidFill>
                  <a:srgbClr val="FFFFFF"/>
                </a:solidFill>
                <a:latin typeface="Molengo"/>
                <a:ea typeface="+mn-ea"/>
                <a:cs typeface="Molengo"/>
              </a:rPr>
              <a:t>  Automate the process</a:t>
            </a:r>
          </a:p>
        </p:txBody>
      </p:sp>
      <p:pic>
        <p:nvPicPr>
          <p:cNvPr id="10" name="Shape-19"/>
          <p:cNvPicPr/>
          <p:nvPr/>
        </p:nvPicPr>
        <p:blipFill rotWithShape="1">
          <a:blip r:embed="rId3"/>
          <a:stretch>
            <a:fillRect/>
          </a:stretch>
        </p:blipFill>
        <p:spPr>
          <a:xfrm>
            <a:off x="6233477" y="4151576"/>
            <a:ext cx="1304925" cy="1304925"/>
          </a:xfrm>
          <a:prstGeom prst="rect">
            <a:avLst/>
          </a:prstGeom>
        </p:spPr>
      </p:pic>
      <p:sp>
        <p:nvSpPr>
          <p:cNvPr id="11" name="Body text copy"/>
          <p:cNvSpPr/>
          <p:nvPr/>
        </p:nvSpPr>
        <p:spPr>
          <a:xfrm>
            <a:off x="8686800" y="4029075"/>
            <a:ext cx="4016884" cy="1905000"/>
          </a:xfrm>
          <a:prstGeom prst="rect">
            <a:avLst/>
          </a:prstGeom>
        </p:spPr>
        <p:txBody>
          <a:bodyPr spcFirstLastPara="0" lIns="95250" tIns="95250" rIns="95250" bIns="0" anchor="t"/>
          <a:lstStyle/>
          <a:p>
            <a:pPr algn="l" hangingPunct="0">
              <a:lnSpc>
                <a:spcPct val="125000"/>
              </a:lnSpc>
            </a:pPr>
            <a:r>
              <a:rPr sz="3000" b="1">
                <a:solidFill>
                  <a:srgbClr val="FFFFFF"/>
                </a:solidFill>
                <a:latin typeface="Molengo"/>
                <a:ea typeface="+mn-ea"/>
                <a:cs typeface="Molengo"/>
              </a:rPr>
              <a:t>Take feedback constructively not negatively</a:t>
            </a:r>
          </a:p>
        </p:txBody>
      </p:sp>
      <p:sp>
        <p:nvSpPr>
          <p:cNvPr id="12" name="title copy"/>
          <p:cNvSpPr/>
          <p:nvPr/>
        </p:nvSpPr>
        <p:spPr>
          <a:xfrm>
            <a:off x="5625210" y="1414463"/>
            <a:ext cx="952500" cy="1028700"/>
          </a:xfrm>
          <a:prstGeom prst="rect">
            <a:avLst/>
          </a:prstGeom>
        </p:spPr>
        <p:txBody>
          <a:bodyPr spcFirstLastPara="0" lIns="0" tIns="0" rIns="0" bIns="0" anchor="t"/>
          <a:lstStyle/>
          <a:p>
            <a:pPr algn="ctr" hangingPunct="0">
              <a:lnSpc>
                <a:spcPct val="125000"/>
              </a:lnSpc>
            </a:pPr>
            <a:r>
              <a:rPr sz="5400" b="1">
                <a:solidFill>
                  <a:srgbClr val="FFFFFF"/>
                </a:solidFill>
                <a:latin typeface="KoHo SemiBold"/>
                <a:ea typeface="+mn-ea"/>
                <a:cs typeface="KoHo SemiBold"/>
              </a:rPr>
              <a:t>01</a:t>
            </a:r>
          </a:p>
        </p:txBody>
      </p:sp>
      <p:sp>
        <p:nvSpPr>
          <p:cNvPr id="13" name="title copy"/>
          <p:cNvSpPr/>
          <p:nvPr/>
        </p:nvSpPr>
        <p:spPr>
          <a:xfrm>
            <a:off x="6409689" y="2375656"/>
            <a:ext cx="952500" cy="1028700"/>
          </a:xfrm>
          <a:prstGeom prst="rect">
            <a:avLst/>
          </a:prstGeom>
        </p:spPr>
        <p:txBody>
          <a:bodyPr spcFirstLastPara="0" lIns="0" tIns="0" rIns="0" bIns="0" anchor="t"/>
          <a:lstStyle/>
          <a:p>
            <a:pPr algn="ctr" hangingPunct="0">
              <a:lnSpc>
                <a:spcPct val="125000"/>
              </a:lnSpc>
            </a:pPr>
            <a:r>
              <a:rPr sz="5400" b="1">
                <a:solidFill>
                  <a:srgbClr val="FFFFFF"/>
                </a:solidFill>
                <a:latin typeface="KoHo SemiBold"/>
                <a:ea typeface="+mn-ea"/>
                <a:cs typeface="KoHo SemiBold"/>
              </a:rPr>
              <a:t>02</a:t>
            </a:r>
          </a:p>
        </p:txBody>
      </p:sp>
      <p:sp>
        <p:nvSpPr>
          <p:cNvPr id="14" name="title copy"/>
          <p:cNvSpPr/>
          <p:nvPr/>
        </p:nvSpPr>
        <p:spPr>
          <a:xfrm>
            <a:off x="5625210" y="3332672"/>
            <a:ext cx="952500" cy="1028700"/>
          </a:xfrm>
          <a:prstGeom prst="rect">
            <a:avLst/>
          </a:prstGeom>
        </p:spPr>
        <p:txBody>
          <a:bodyPr spcFirstLastPara="0" lIns="0" tIns="0" rIns="0" bIns="0" anchor="t"/>
          <a:lstStyle/>
          <a:p>
            <a:pPr algn="ctr" hangingPunct="0">
              <a:lnSpc>
                <a:spcPct val="125000"/>
              </a:lnSpc>
            </a:pPr>
            <a:r>
              <a:rPr sz="5400" b="1">
                <a:solidFill>
                  <a:srgbClr val="FFFFFF"/>
                </a:solidFill>
                <a:latin typeface="KoHo SemiBold"/>
                <a:ea typeface="+mn-ea"/>
                <a:cs typeface="KoHo SemiBold"/>
              </a:rPr>
              <a:t>03</a:t>
            </a:r>
          </a:p>
        </p:txBody>
      </p:sp>
      <p:sp>
        <p:nvSpPr>
          <p:cNvPr id="15" name="title copy"/>
          <p:cNvSpPr/>
          <p:nvPr/>
        </p:nvSpPr>
        <p:spPr>
          <a:xfrm>
            <a:off x="5625210" y="5232534"/>
            <a:ext cx="952500" cy="1028700"/>
          </a:xfrm>
          <a:prstGeom prst="rect">
            <a:avLst/>
          </a:prstGeom>
        </p:spPr>
        <p:txBody>
          <a:bodyPr spcFirstLastPara="0" lIns="0" tIns="0" rIns="0" bIns="0" anchor="t"/>
          <a:lstStyle/>
          <a:p>
            <a:pPr algn="ctr" hangingPunct="0">
              <a:lnSpc>
                <a:spcPct val="125000"/>
              </a:lnSpc>
            </a:pPr>
            <a:r>
              <a:rPr sz="5400" b="1">
                <a:solidFill>
                  <a:srgbClr val="FFFFFF"/>
                </a:solidFill>
                <a:latin typeface="KoHo SemiBold"/>
                <a:ea typeface="+mn-ea"/>
                <a:cs typeface="KoHo SemiBold"/>
              </a:rPr>
              <a:t>05</a:t>
            </a:r>
          </a:p>
        </p:txBody>
      </p:sp>
      <p:sp>
        <p:nvSpPr>
          <p:cNvPr id="16" name="title copy"/>
          <p:cNvSpPr/>
          <p:nvPr/>
        </p:nvSpPr>
        <p:spPr>
          <a:xfrm>
            <a:off x="6409689" y="4289688"/>
            <a:ext cx="952500" cy="1028700"/>
          </a:xfrm>
          <a:prstGeom prst="rect">
            <a:avLst/>
          </a:prstGeom>
        </p:spPr>
        <p:txBody>
          <a:bodyPr spcFirstLastPara="0" lIns="0" tIns="0" rIns="0" bIns="0" anchor="t"/>
          <a:lstStyle/>
          <a:p>
            <a:pPr algn="ctr" hangingPunct="0">
              <a:lnSpc>
                <a:spcPct val="125000"/>
              </a:lnSpc>
            </a:pPr>
            <a:r>
              <a:rPr sz="5400" b="1">
                <a:solidFill>
                  <a:srgbClr val="FFFFFF"/>
                </a:solidFill>
                <a:latin typeface="KoHo SemiBold"/>
                <a:ea typeface="+mn-ea"/>
                <a:cs typeface="KoHo SemiBold"/>
              </a:rPr>
              <a:t>04</a:t>
            </a:r>
          </a:p>
        </p:txBody>
      </p:sp>
      <p:pic>
        <p:nvPicPr>
          <p:cNvPr id="17" name="ArrowOutline5"/>
          <p:cNvPicPr/>
          <p:nvPr/>
        </p:nvPicPr>
        <p:blipFill rotWithShape="1">
          <a:blip r:embed="rId4"/>
          <a:stretch>
            <a:fillRect/>
          </a:stretch>
        </p:blipFill>
        <p:spPr>
          <a:xfrm rot="21600000">
            <a:off x="7839075" y="4629233"/>
            <a:ext cx="455414" cy="349611"/>
          </a:xfrm>
          <a:prstGeom prst="rect">
            <a:avLst/>
          </a:prstGeom>
        </p:spPr>
      </p:pic>
      <p:pic>
        <p:nvPicPr>
          <p:cNvPr id="18" name="ArrowOutline5"/>
          <p:cNvPicPr/>
          <p:nvPr/>
        </p:nvPicPr>
        <p:blipFill rotWithShape="1">
          <a:blip r:embed="rId4"/>
          <a:stretch>
            <a:fillRect/>
          </a:stretch>
        </p:blipFill>
        <p:spPr>
          <a:xfrm rot="21600000">
            <a:off x="7837934" y="2715200"/>
            <a:ext cx="455414" cy="349611"/>
          </a:xfrm>
          <a:prstGeom prst="rect">
            <a:avLst/>
          </a:prstGeom>
        </p:spPr>
      </p:pic>
      <p:pic>
        <p:nvPicPr>
          <p:cNvPr id="19" name="ArrowOutline5"/>
          <p:cNvPicPr/>
          <p:nvPr/>
        </p:nvPicPr>
        <p:blipFill rotWithShape="1">
          <a:blip r:embed="rId5"/>
          <a:stretch>
            <a:fillRect/>
          </a:stretch>
        </p:blipFill>
        <p:spPr>
          <a:xfrm rot="10800000">
            <a:off x="4667225" y="1754007"/>
            <a:ext cx="464964" cy="346205"/>
          </a:xfrm>
          <a:prstGeom prst="rect">
            <a:avLst/>
          </a:prstGeom>
        </p:spPr>
      </p:pic>
      <p:pic>
        <p:nvPicPr>
          <p:cNvPr id="20" name="ArrowOutline5"/>
          <p:cNvPicPr/>
          <p:nvPr/>
        </p:nvPicPr>
        <p:blipFill rotWithShape="1">
          <a:blip r:embed="rId4"/>
          <a:stretch>
            <a:fillRect/>
          </a:stretch>
        </p:blipFill>
        <p:spPr>
          <a:xfrm rot="10800000">
            <a:off x="4676775" y="3672217"/>
            <a:ext cx="455414" cy="349611"/>
          </a:xfrm>
          <a:prstGeom prst="rect">
            <a:avLst/>
          </a:prstGeom>
        </p:spPr>
      </p:pic>
      <p:pic>
        <p:nvPicPr>
          <p:cNvPr id="21" name="ArrowOutline5"/>
          <p:cNvPicPr/>
          <p:nvPr/>
        </p:nvPicPr>
        <p:blipFill rotWithShape="1">
          <a:blip r:embed="rId4"/>
          <a:stretch>
            <a:fillRect/>
          </a:stretch>
        </p:blipFill>
        <p:spPr>
          <a:xfrm rot="10800000">
            <a:off x="4675634" y="5572079"/>
            <a:ext cx="455414" cy="349611"/>
          </a:xfrm>
          <a:prstGeom prst="rect">
            <a:avLst/>
          </a:prstGeom>
        </p:spPr>
      </p:pic>
      <p:sp>
        <p:nvSpPr>
          <p:cNvPr id="22" name="title copy"/>
          <p:cNvSpPr/>
          <p:nvPr/>
        </p:nvSpPr>
        <p:spPr>
          <a:xfrm>
            <a:off x="517592" y="133350"/>
            <a:ext cx="11697615" cy="1004791"/>
          </a:xfrm>
          <a:prstGeom prst="rect">
            <a:avLst/>
          </a:prstGeom>
        </p:spPr>
        <p:txBody>
          <a:bodyPr spcFirstLastPara="0" lIns="0" tIns="0" rIns="0" bIns="0" anchor="t"/>
          <a:lstStyle/>
          <a:p>
            <a:pPr algn="r" hangingPunct="0">
              <a:lnSpc>
                <a:spcPct val="125000"/>
              </a:lnSpc>
            </a:pPr>
            <a:r>
              <a:rPr sz="5274" b="1">
                <a:solidFill>
                  <a:srgbClr val="FFFFFF"/>
                </a:solidFill>
                <a:latin typeface="KoHo"/>
                <a:ea typeface="+mn-ea"/>
                <a:cs typeface="KoHo"/>
              </a:rPr>
              <a:t>Reputation Management Tips</a:t>
            </a:r>
          </a:p>
        </p:txBody>
      </p:sp>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0C6C4"/>
        </a:solidFill>
        <a:effectLst/>
      </p:bgPr>
    </p:bg>
    <p:spTree>
      <p:nvGrpSpPr>
        <p:cNvPr id="1" name="Section"/>
        <p:cNvGrpSpPr/>
        <p:nvPr/>
      </p:nvGrpSpPr>
      <p:grpSpPr>
        <a:xfrm>
          <a:off x="0" y="0"/>
          <a:ext cx="0" cy="0"/>
          <a:chOff x="0" y="0"/>
          <a:chExt cx="0" cy="0"/>
        </a:xfrm>
      </p:grpSpPr>
      <p:pic>
        <p:nvPicPr>
          <p:cNvPr id="2" name="StrokeCircle"/>
          <p:cNvPicPr/>
          <p:nvPr/>
        </p:nvPicPr>
        <p:blipFill rotWithShape="1">
          <a:blip r:embed="rId3"/>
          <a:stretch>
            <a:fillRect/>
          </a:stretch>
        </p:blipFill>
        <p:spPr>
          <a:xfrm>
            <a:off x="1866900" y="-1019175"/>
            <a:ext cx="8001496" cy="8001496"/>
          </a:xfrm>
          <a:prstGeom prst="rect">
            <a:avLst/>
          </a:prstGeom>
        </p:spPr>
      </p:pic>
      <p:pic>
        <p:nvPicPr>
          <p:cNvPr id="3" name="unsplash_image"/>
          <p:cNvPicPr/>
          <p:nvPr/>
        </p:nvPicPr>
        <p:blipFill rotWithShape="1">
          <a:blip r:embed="rId4"/>
          <a:stretch>
            <a:fillRect/>
          </a:stretch>
        </p:blipFill>
        <p:spPr>
          <a:xfrm>
            <a:off x="-2095500" y="-1647825"/>
            <a:ext cx="8662392" cy="8662392"/>
          </a:xfrm>
          <a:prstGeom prst="rect">
            <a:avLst/>
          </a:prstGeom>
        </p:spPr>
      </p:pic>
      <p:pic>
        <p:nvPicPr>
          <p:cNvPr id="4" name="Shape-19"/>
          <p:cNvPicPr/>
          <p:nvPr/>
        </p:nvPicPr>
        <p:blipFill rotWithShape="1">
          <a:blip r:embed="rId5"/>
          <a:stretch>
            <a:fillRect/>
          </a:stretch>
        </p:blipFill>
        <p:spPr>
          <a:xfrm>
            <a:off x="4610100" y="1276350"/>
            <a:ext cx="3388668" cy="3388668"/>
          </a:xfrm>
          <a:prstGeom prst="rect">
            <a:avLst/>
          </a:prstGeom>
        </p:spPr>
      </p:pic>
      <p:sp>
        <p:nvSpPr>
          <p:cNvPr id="5" name="Body text copy"/>
          <p:cNvSpPr/>
          <p:nvPr/>
        </p:nvSpPr>
        <p:spPr>
          <a:xfrm>
            <a:off x="5353050" y="2371725"/>
            <a:ext cx="7143750" cy="1285875"/>
          </a:xfrm>
          <a:prstGeom prst="rect">
            <a:avLst/>
          </a:prstGeom>
        </p:spPr>
        <p:txBody>
          <a:bodyPr spcFirstLastPara="0" lIns="95250" tIns="95250" rIns="95250" bIns="0" anchor="t"/>
          <a:lstStyle/>
          <a:p>
            <a:pPr algn="l" hangingPunct="0">
              <a:lnSpc>
                <a:spcPct val="100000"/>
              </a:lnSpc>
            </a:pPr>
            <a:r>
              <a:rPr sz="7200">
                <a:solidFill>
                  <a:srgbClr val="FFFFFF"/>
                </a:solidFill>
                <a:latin typeface="KoHo"/>
                <a:ea typeface="+mn-ea"/>
                <a:cs typeface="KoHo"/>
              </a:rPr>
              <a:t>Our Services </a:t>
            </a: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Welcome copy 2"/>
        <p:cNvGrpSpPr/>
        <p:nvPr/>
      </p:nvGrpSpPr>
      <p:grpSpPr>
        <a:xfrm>
          <a:off x="0" y="0"/>
          <a:ext cx="0" cy="0"/>
          <a:chOff x="0" y="0"/>
          <a:chExt cx="0" cy="0"/>
        </a:xfrm>
      </p:grpSpPr>
      <p:pic>
        <p:nvPicPr>
          <p:cNvPr id="2" name="Shape-1"/>
          <p:cNvPicPr/>
          <p:nvPr/>
        </p:nvPicPr>
        <p:blipFill rotWithShape="1">
          <a:blip r:embed="rId4"/>
          <a:stretch>
            <a:fillRect/>
          </a:stretch>
        </p:blipFill>
        <p:spPr>
          <a:xfrm>
            <a:off x="647700" y="561975"/>
            <a:ext cx="11715750" cy="6191250"/>
          </a:xfrm>
          <a:prstGeom prst="rect">
            <a:avLst/>
          </a:prstGeom>
        </p:spPr>
      </p:pic>
      <p:pic>
        <p:nvPicPr>
          <p:cNvPr id="3" name="Shape-54"/>
          <p:cNvPicPr/>
          <p:nvPr/>
        </p:nvPicPr>
        <p:blipFill rotWithShape="1">
          <a:blip r:embed="rId5"/>
          <a:stretch>
            <a:fillRect/>
          </a:stretch>
        </p:blipFill>
        <p:spPr>
          <a:xfrm rot="21600000">
            <a:off x="-19050" y="5105400"/>
            <a:ext cx="2261288" cy="2221443"/>
          </a:xfrm>
          <a:prstGeom prst="rect">
            <a:avLst/>
          </a:prstGeom>
        </p:spPr>
      </p:pic>
      <p:pic>
        <p:nvPicPr>
          <p:cNvPr id="4" name="Shape-1"/>
          <p:cNvPicPr/>
          <p:nvPr/>
        </p:nvPicPr>
        <p:blipFill rotWithShape="1">
          <a:blip r:embed="rId6"/>
          <a:stretch>
            <a:fillRect/>
          </a:stretch>
        </p:blipFill>
        <p:spPr>
          <a:xfrm>
            <a:off x="-9525" y="885825"/>
            <a:ext cx="1390511" cy="280443"/>
          </a:xfrm>
          <a:prstGeom prst="rect">
            <a:avLst/>
          </a:prstGeom>
        </p:spPr>
      </p:pic>
      <p:pic>
        <p:nvPicPr>
          <p:cNvPr id="5" name="Shape-1"/>
          <p:cNvPicPr/>
          <p:nvPr/>
        </p:nvPicPr>
        <p:blipFill rotWithShape="1">
          <a:blip r:embed="rId6"/>
          <a:stretch>
            <a:fillRect/>
          </a:stretch>
        </p:blipFill>
        <p:spPr>
          <a:xfrm rot="5400000">
            <a:off x="10848975" y="6496050"/>
            <a:ext cx="1390511" cy="280443"/>
          </a:xfrm>
          <a:prstGeom prst="rect">
            <a:avLst/>
          </a:prstGeom>
        </p:spPr>
      </p:pic>
      <p:sp>
        <p:nvSpPr>
          <p:cNvPr id="6" name="title copy"/>
          <p:cNvSpPr/>
          <p:nvPr/>
        </p:nvSpPr>
        <p:spPr>
          <a:xfrm>
            <a:off x="5505450" y="895350"/>
            <a:ext cx="5715000" cy="885825"/>
          </a:xfrm>
          <a:prstGeom prst="rect">
            <a:avLst/>
          </a:prstGeom>
        </p:spPr>
        <p:txBody>
          <a:bodyPr spcFirstLastPara="0" lIns="95250" tIns="0" rIns="95250" bIns="0" anchor="t"/>
          <a:lstStyle/>
          <a:p>
            <a:pPr algn="l" hangingPunct="0">
              <a:lnSpc>
                <a:spcPct val="108333"/>
              </a:lnSpc>
            </a:pPr>
            <a:r>
              <a:rPr sz="5400" b="1">
                <a:solidFill>
                  <a:srgbClr val="39325B"/>
                </a:solidFill>
                <a:latin typeface="KoHo"/>
                <a:ea typeface="+mn-ea"/>
                <a:cs typeface="KoHo"/>
              </a:rPr>
              <a:t>Review Responses </a:t>
            </a:r>
          </a:p>
        </p:txBody>
      </p:sp>
      <p:sp>
        <p:nvSpPr>
          <p:cNvPr id="7" name="Body text copy"/>
          <p:cNvSpPr/>
          <p:nvPr/>
        </p:nvSpPr>
        <p:spPr>
          <a:xfrm>
            <a:off x="5600700" y="2362200"/>
            <a:ext cx="5715000" cy="1047750"/>
          </a:xfrm>
          <a:prstGeom prst="rect">
            <a:avLst/>
          </a:prstGeom>
        </p:spPr>
        <p:txBody>
          <a:bodyPr spcFirstLastPara="0" lIns="95250" tIns="95250" rIns="95250" bIns="0" anchor="t"/>
          <a:lstStyle/>
          <a:p>
            <a:pPr algn="l" hangingPunct="0">
              <a:lnSpc>
                <a:spcPct val="125000"/>
              </a:lnSpc>
            </a:pPr>
            <a:r>
              <a:rPr sz="1500" b="1">
                <a:solidFill>
                  <a:srgbClr val="000000"/>
                </a:solidFill>
                <a:latin typeface="KoHo"/>
                <a:ea typeface="+mn-ea"/>
                <a:cs typeface="KoHo"/>
              </a:rPr>
              <a:t>What is this?</a:t>
            </a:r>
          </a:p>
          <a:p>
            <a:pPr algn="l" hangingPunct="0">
              <a:lnSpc>
                <a:spcPct val="125000"/>
              </a:lnSpc>
            </a:pPr>
            <a:r>
              <a:rPr sz="1500">
                <a:solidFill>
                  <a:srgbClr val="000000"/>
                </a:solidFill>
                <a:latin typeface="KoHo"/>
                <a:ea typeface="+mn-ea"/>
                <a:cs typeface="KoHo"/>
              </a:rPr>
              <a:t>We’ll monitor, manage, and respond to all the reviews your business receive online. </a:t>
            </a:r>
          </a:p>
        </p:txBody>
      </p:sp>
      <p:sp>
        <p:nvSpPr>
          <p:cNvPr id="8" name="Rectangle 7"/>
          <p:cNvSpPr/>
          <p:nvPr/>
        </p:nvSpPr>
        <p:spPr>
          <a:xfrm>
            <a:off x="5608375" y="1704975"/>
            <a:ext cx="4483870" cy="533400"/>
          </a:xfrm>
          <a:prstGeom prst="rect">
            <a:avLst/>
          </a:prstGeom>
        </p:spPr>
        <p:txBody>
          <a:bodyPr spcFirstLastPara="0" lIns="95250" tIns="95250" rIns="95250" bIns="0" anchor="t"/>
          <a:lstStyle/>
          <a:p>
            <a:pPr algn="l" hangingPunct="0">
              <a:lnSpc>
                <a:spcPct val="100000"/>
              </a:lnSpc>
            </a:pPr>
            <a:r>
              <a:rPr sz="2250">
                <a:solidFill>
                  <a:srgbClr val="000000"/>
                </a:solidFill>
                <a:latin typeface="Lato"/>
                <a:ea typeface="+mn-ea"/>
                <a:cs typeface="Lato"/>
              </a:rPr>
              <a:t>Why do you need it? </a:t>
            </a:r>
          </a:p>
        </p:txBody>
      </p:sp>
      <p:pic>
        <p:nvPicPr>
          <p:cNvPr id="9" name="Pic1"/>
          <p:cNvPicPr/>
          <p:nvPr/>
        </p:nvPicPr>
        <p:blipFill rotWithShape="1">
          <a:blip r:embed="rId7"/>
          <a:stretch>
            <a:fillRect/>
          </a:stretch>
        </p:blipFill>
        <p:spPr>
          <a:xfrm>
            <a:off x="1704975" y="1476375"/>
            <a:ext cx="2771775" cy="4200525"/>
          </a:xfrm>
          <a:prstGeom prst="rect">
            <a:avLst/>
          </a:prstGeom>
        </p:spPr>
      </p:pic>
      <p:sp>
        <p:nvSpPr>
          <p:cNvPr id="10" name="Body text copy copy 1"/>
          <p:cNvSpPr/>
          <p:nvPr/>
        </p:nvSpPr>
        <p:spPr>
          <a:xfrm>
            <a:off x="5614283" y="3400425"/>
            <a:ext cx="5715000" cy="1333500"/>
          </a:xfrm>
          <a:prstGeom prst="rect">
            <a:avLst/>
          </a:prstGeom>
        </p:spPr>
        <p:txBody>
          <a:bodyPr spcFirstLastPara="0" lIns="95250" tIns="95250" rIns="95250" bIns="0" anchor="t"/>
          <a:lstStyle/>
          <a:p>
            <a:pPr algn="l" hangingPunct="0">
              <a:lnSpc>
                <a:spcPct val="125000"/>
              </a:lnSpc>
            </a:pPr>
            <a:r>
              <a:rPr sz="1500" b="1">
                <a:solidFill>
                  <a:srgbClr val="000000"/>
                </a:solidFill>
                <a:latin typeface="KoHo"/>
                <a:ea typeface="+mn-ea"/>
                <a:cs typeface="KoHo"/>
              </a:rPr>
              <a:t>Why do you need it?</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You don’t have time to read and answer reviews.</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You might not know how to address negative reviews.</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You don’t know how to measure your brand’s reputation.</a:t>
            </a:r>
          </a:p>
        </p:txBody>
      </p:sp>
      <p:sp>
        <p:nvSpPr>
          <p:cNvPr id="11" name="Body text copy copy 2"/>
          <p:cNvSpPr/>
          <p:nvPr/>
        </p:nvSpPr>
        <p:spPr>
          <a:xfrm>
            <a:off x="5608375" y="4800600"/>
            <a:ext cx="5715000" cy="1333500"/>
          </a:xfrm>
          <a:prstGeom prst="rect">
            <a:avLst/>
          </a:prstGeom>
        </p:spPr>
        <p:txBody>
          <a:bodyPr spcFirstLastPara="0" lIns="95250" tIns="95250" rIns="95250" bIns="0" anchor="t"/>
          <a:lstStyle/>
          <a:p>
            <a:pPr algn="l" hangingPunct="0">
              <a:lnSpc>
                <a:spcPct val="125000"/>
              </a:lnSpc>
            </a:pPr>
            <a:r>
              <a:rPr sz="1500" b="1">
                <a:solidFill>
                  <a:srgbClr val="000000"/>
                </a:solidFill>
                <a:latin typeface="KoHo"/>
                <a:ea typeface="+mn-ea"/>
                <a:cs typeface="KoHo"/>
              </a:rPr>
              <a:t>Benefits:</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Build customer loyalty and humanize your brand. </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Turn happy customers into brand advocates.</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Turn negative reviews into opportunities.</a:t>
            </a:r>
          </a:p>
        </p:txBody>
      </p:sp>
    </p:spTree>
    <p:extLst>
      <p:ext uri="{BB962C8B-B14F-4D97-AF65-F5344CB8AC3E}">
        <p14:creationId xmlns:p14="http://schemas.microsoft.com/office/powerpoint/2010/main" val="39300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Welcome copy 3"/>
        <p:cNvGrpSpPr/>
        <p:nvPr/>
      </p:nvGrpSpPr>
      <p:grpSpPr>
        <a:xfrm>
          <a:off x="0" y="0"/>
          <a:ext cx="0" cy="0"/>
          <a:chOff x="0" y="0"/>
          <a:chExt cx="0" cy="0"/>
        </a:xfrm>
      </p:grpSpPr>
      <p:pic>
        <p:nvPicPr>
          <p:cNvPr id="2" name="Shape-1"/>
          <p:cNvPicPr/>
          <p:nvPr/>
        </p:nvPicPr>
        <p:blipFill rotWithShape="1">
          <a:blip r:embed="rId4"/>
          <a:stretch>
            <a:fillRect/>
          </a:stretch>
        </p:blipFill>
        <p:spPr>
          <a:xfrm>
            <a:off x="647700" y="561975"/>
            <a:ext cx="11715750" cy="6191250"/>
          </a:xfrm>
          <a:prstGeom prst="rect">
            <a:avLst/>
          </a:prstGeom>
        </p:spPr>
      </p:pic>
      <p:pic>
        <p:nvPicPr>
          <p:cNvPr id="3" name="Shape-54"/>
          <p:cNvPicPr/>
          <p:nvPr/>
        </p:nvPicPr>
        <p:blipFill rotWithShape="1">
          <a:blip r:embed="rId5"/>
          <a:stretch>
            <a:fillRect/>
          </a:stretch>
        </p:blipFill>
        <p:spPr>
          <a:xfrm rot="21600000">
            <a:off x="-19050" y="5105400"/>
            <a:ext cx="2261288" cy="2221443"/>
          </a:xfrm>
          <a:prstGeom prst="rect">
            <a:avLst/>
          </a:prstGeom>
        </p:spPr>
      </p:pic>
      <p:pic>
        <p:nvPicPr>
          <p:cNvPr id="4" name="Shape-1"/>
          <p:cNvPicPr/>
          <p:nvPr/>
        </p:nvPicPr>
        <p:blipFill rotWithShape="1">
          <a:blip r:embed="rId6"/>
          <a:stretch>
            <a:fillRect/>
          </a:stretch>
        </p:blipFill>
        <p:spPr>
          <a:xfrm>
            <a:off x="-9525" y="885825"/>
            <a:ext cx="1390511" cy="280443"/>
          </a:xfrm>
          <a:prstGeom prst="rect">
            <a:avLst/>
          </a:prstGeom>
        </p:spPr>
      </p:pic>
      <p:pic>
        <p:nvPicPr>
          <p:cNvPr id="5" name="Shape-1"/>
          <p:cNvPicPr/>
          <p:nvPr/>
        </p:nvPicPr>
        <p:blipFill rotWithShape="1">
          <a:blip r:embed="rId6"/>
          <a:stretch>
            <a:fillRect/>
          </a:stretch>
        </p:blipFill>
        <p:spPr>
          <a:xfrm rot="5400000">
            <a:off x="10848975" y="6496050"/>
            <a:ext cx="1390511" cy="280443"/>
          </a:xfrm>
          <a:prstGeom prst="rect">
            <a:avLst/>
          </a:prstGeom>
        </p:spPr>
      </p:pic>
      <p:sp>
        <p:nvSpPr>
          <p:cNvPr id="6" name="title copy"/>
          <p:cNvSpPr/>
          <p:nvPr/>
        </p:nvSpPr>
        <p:spPr>
          <a:xfrm>
            <a:off x="5505450" y="895350"/>
            <a:ext cx="5715000" cy="885825"/>
          </a:xfrm>
          <a:prstGeom prst="rect">
            <a:avLst/>
          </a:prstGeom>
        </p:spPr>
        <p:txBody>
          <a:bodyPr spcFirstLastPara="0" lIns="95250" tIns="0" rIns="95250" bIns="0" anchor="t"/>
          <a:lstStyle/>
          <a:p>
            <a:pPr algn="l" hangingPunct="0">
              <a:lnSpc>
                <a:spcPct val="108333"/>
              </a:lnSpc>
            </a:pPr>
            <a:r>
              <a:rPr sz="5400" b="1">
                <a:solidFill>
                  <a:srgbClr val="39325B"/>
                </a:solidFill>
                <a:latin typeface="KoHo"/>
                <a:ea typeface="+mn-ea"/>
                <a:cs typeface="KoHo"/>
              </a:rPr>
              <a:t>Review Requests </a:t>
            </a:r>
          </a:p>
        </p:txBody>
      </p:sp>
      <p:sp>
        <p:nvSpPr>
          <p:cNvPr id="7" name="Body text copy"/>
          <p:cNvSpPr/>
          <p:nvPr/>
        </p:nvSpPr>
        <p:spPr>
          <a:xfrm>
            <a:off x="5600700" y="2362200"/>
            <a:ext cx="5715000" cy="1047750"/>
          </a:xfrm>
          <a:prstGeom prst="rect">
            <a:avLst/>
          </a:prstGeom>
        </p:spPr>
        <p:txBody>
          <a:bodyPr spcFirstLastPara="0" lIns="95250" tIns="95250" rIns="95250" bIns="0" anchor="t"/>
          <a:lstStyle/>
          <a:p>
            <a:pPr algn="l" hangingPunct="0">
              <a:lnSpc>
                <a:spcPct val="125000"/>
              </a:lnSpc>
            </a:pPr>
            <a:r>
              <a:rPr sz="1500" b="1">
                <a:solidFill>
                  <a:srgbClr val="000000"/>
                </a:solidFill>
                <a:latin typeface="KoHo"/>
                <a:ea typeface="+mn-ea"/>
                <a:cs typeface="KoHo"/>
              </a:rPr>
              <a:t>What is this?</a:t>
            </a:r>
          </a:p>
          <a:p>
            <a:pPr algn="l" hangingPunct="0">
              <a:lnSpc>
                <a:spcPct val="125000"/>
              </a:lnSpc>
            </a:pPr>
            <a:r>
              <a:rPr sz="1500">
                <a:solidFill>
                  <a:srgbClr val="000000"/>
                </a:solidFill>
                <a:latin typeface="KoHo"/>
                <a:ea typeface="+mn-ea"/>
                <a:cs typeface="KoHo"/>
              </a:rPr>
              <a:t>We’ll reach out to your customers and gently ask them to leave a review</a:t>
            </a:r>
          </a:p>
        </p:txBody>
      </p:sp>
      <p:sp>
        <p:nvSpPr>
          <p:cNvPr id="8" name="Rectangle 7"/>
          <p:cNvSpPr/>
          <p:nvPr/>
        </p:nvSpPr>
        <p:spPr>
          <a:xfrm>
            <a:off x="5608375" y="1704975"/>
            <a:ext cx="4483870" cy="533400"/>
          </a:xfrm>
          <a:prstGeom prst="rect">
            <a:avLst/>
          </a:prstGeom>
        </p:spPr>
        <p:txBody>
          <a:bodyPr spcFirstLastPara="0" lIns="95250" tIns="95250" rIns="95250" bIns="0" anchor="t"/>
          <a:lstStyle/>
          <a:p>
            <a:pPr algn="l" hangingPunct="0">
              <a:lnSpc>
                <a:spcPct val="100000"/>
              </a:lnSpc>
            </a:pPr>
            <a:r>
              <a:rPr sz="2250">
                <a:solidFill>
                  <a:srgbClr val="000000"/>
                </a:solidFill>
                <a:latin typeface="Lato"/>
                <a:ea typeface="+mn-ea"/>
                <a:cs typeface="Lato"/>
              </a:rPr>
              <a:t>Why do you need it? </a:t>
            </a:r>
          </a:p>
        </p:txBody>
      </p:sp>
      <p:pic>
        <p:nvPicPr>
          <p:cNvPr id="9" name="Pic1"/>
          <p:cNvPicPr/>
          <p:nvPr/>
        </p:nvPicPr>
        <p:blipFill rotWithShape="1">
          <a:blip r:embed="rId7"/>
          <a:stretch>
            <a:fillRect/>
          </a:stretch>
        </p:blipFill>
        <p:spPr>
          <a:xfrm>
            <a:off x="1704975" y="1476375"/>
            <a:ext cx="2638425" cy="4238625"/>
          </a:xfrm>
          <a:prstGeom prst="rect">
            <a:avLst/>
          </a:prstGeom>
        </p:spPr>
      </p:pic>
      <p:sp>
        <p:nvSpPr>
          <p:cNvPr id="10" name="Body text copy copy 1"/>
          <p:cNvSpPr/>
          <p:nvPr/>
        </p:nvSpPr>
        <p:spPr>
          <a:xfrm>
            <a:off x="5614283" y="3400425"/>
            <a:ext cx="5715000" cy="1333500"/>
          </a:xfrm>
          <a:prstGeom prst="rect">
            <a:avLst/>
          </a:prstGeom>
        </p:spPr>
        <p:txBody>
          <a:bodyPr spcFirstLastPara="0" lIns="95250" tIns="95250" rIns="95250" bIns="0" anchor="t"/>
          <a:lstStyle/>
          <a:p>
            <a:pPr algn="l" hangingPunct="0">
              <a:lnSpc>
                <a:spcPct val="125000"/>
              </a:lnSpc>
            </a:pPr>
            <a:r>
              <a:rPr sz="1500" b="1">
                <a:solidFill>
                  <a:srgbClr val="000000"/>
                </a:solidFill>
                <a:latin typeface="KoHo"/>
                <a:ea typeface="+mn-ea"/>
                <a:cs typeface="KoHo"/>
              </a:rPr>
              <a:t>Why do you need it?</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You might not know how to get more reviews.</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You don’t have a quick way to ask for reviews in bulk.</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Businesses without reviews struggle to improve their SEO</a:t>
            </a:r>
          </a:p>
        </p:txBody>
      </p:sp>
      <p:sp>
        <p:nvSpPr>
          <p:cNvPr id="11" name="Body text copy copy 2"/>
          <p:cNvSpPr/>
          <p:nvPr/>
        </p:nvSpPr>
        <p:spPr>
          <a:xfrm>
            <a:off x="5608375" y="4800600"/>
            <a:ext cx="5715000" cy="1333500"/>
          </a:xfrm>
          <a:prstGeom prst="rect">
            <a:avLst/>
          </a:prstGeom>
        </p:spPr>
        <p:txBody>
          <a:bodyPr spcFirstLastPara="0" lIns="95250" tIns="95250" rIns="95250" bIns="0" anchor="t"/>
          <a:lstStyle/>
          <a:p>
            <a:pPr algn="l" hangingPunct="0">
              <a:lnSpc>
                <a:spcPct val="125000"/>
              </a:lnSpc>
            </a:pPr>
            <a:r>
              <a:rPr sz="1500" b="1">
                <a:solidFill>
                  <a:srgbClr val="000000"/>
                </a:solidFill>
                <a:latin typeface="KoHo"/>
                <a:ea typeface="+mn-ea"/>
                <a:cs typeface="KoHo"/>
              </a:rPr>
              <a:t>Benefits:</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Improve your relationship with your customers. </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Find out what your customers think about your business.</a:t>
            </a:r>
          </a:p>
          <a:p>
            <a:pPr marL="190500" indent="-190500" algn="l" hangingPunct="0">
              <a:lnSpc>
                <a:spcPct val="125000"/>
              </a:lnSpc>
              <a:buClr>
                <a:srgbClr val="000000"/>
              </a:buClr>
              <a:buFont typeface="Courier New" panose="020B0604020202020204" pitchFamily="34" charset="0"/>
              <a:buChar char="o"/>
            </a:pPr>
            <a:r>
              <a:rPr sz="1500">
                <a:solidFill>
                  <a:srgbClr val="000000"/>
                </a:solidFill>
                <a:latin typeface="KoHo"/>
                <a:ea typeface="+mn-ea"/>
                <a:cs typeface="KoHo"/>
              </a:rPr>
              <a:t>Improve your SEO.</a:t>
            </a:r>
          </a:p>
        </p:txBody>
      </p:sp>
    </p:spTree>
    <p:extLst>
      <p:ext uri="{BB962C8B-B14F-4D97-AF65-F5344CB8AC3E}">
        <p14:creationId xmlns:p14="http://schemas.microsoft.com/office/powerpoint/2010/main" val="3930024240"/>
      </p:ext>
    </p:extLst>
  </p:cSld>
  <p:clrMapOvr>
    <a:masterClrMapping/>
  </p:clrMapOvr>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Стандартна">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1163</Words>
  <Application>Microsoft Macintosh PowerPoint</Application>
  <PresentationFormat>Custom</PresentationFormat>
  <Paragraphs>141</Paragraphs>
  <Slides>10</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KoHo</vt:lpstr>
      <vt:lpstr>Calibri Light</vt:lpstr>
      <vt:lpstr>Open Sans</vt:lpstr>
      <vt:lpstr>Lato</vt:lpstr>
      <vt:lpstr>Molengo</vt:lpstr>
      <vt:lpstr>Abel</vt:lpstr>
      <vt:lpstr>Calibri</vt:lpstr>
      <vt:lpstr>KoHo SemiBold</vt:lpstr>
      <vt:lpstr>Roboto</vt:lpstr>
      <vt:lpstr>Arial</vt:lpstr>
      <vt:lpstr>Courier New</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
  <cp:revision>5</cp:revision>
  <dcterms:created xsi:type="dcterms:W3CDTF">2020-12-17T21:51:08Z</dcterms:created>
  <dcterms:modified xsi:type="dcterms:W3CDTF">2020-12-17T21:59:33Z</dcterms:modified>
</cp:coreProperties>
</file>