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7543800" cx="5829300"/>
  <p:notesSz cx="6858000" cy="9144000"/>
  <p:embeddedFontLst>
    <p:embeddedFont>
      <p:font typeface="Raleway"/>
      <p:regular r:id="rId7"/>
      <p:bold r:id="rId8"/>
      <p:italic r:id="rId9"/>
      <p:boldItalic r:id="rId10"/>
    </p:embeddedFont>
    <p:embeddedFont>
      <p:font typeface="Open Sans Light"/>
      <p:regular r:id="rId11"/>
      <p:bold r:id="rId12"/>
      <p:italic r:id="rId13"/>
      <p:boldItalic r:id="rId14"/>
    </p:embeddedFont>
    <p:embeddedFont>
      <p:font typeface="Open Sans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376">
          <p15:clr>
            <a:srgbClr val="A4A3A4"/>
          </p15:clr>
        </p15:guide>
        <p15:guide id="2" pos="183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376" orient="horz"/>
        <p:guide pos="1836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OpenSansLight-regular.fntdata"/><Relationship Id="rId10" Type="http://schemas.openxmlformats.org/officeDocument/2006/relationships/font" Target="fonts/Raleway-boldItalic.fntdata"/><Relationship Id="rId13" Type="http://schemas.openxmlformats.org/officeDocument/2006/relationships/font" Target="fonts/OpenSansLight-italic.fntdata"/><Relationship Id="rId12" Type="http://schemas.openxmlformats.org/officeDocument/2006/relationships/font" Target="fonts/OpenSansLight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Raleway-italic.fntdata"/><Relationship Id="rId15" Type="http://schemas.openxmlformats.org/officeDocument/2006/relationships/font" Target="fonts/OpenSans-regular.fntdata"/><Relationship Id="rId14" Type="http://schemas.openxmlformats.org/officeDocument/2006/relationships/font" Target="fonts/OpenSansLight-boldItalic.fntdata"/><Relationship Id="rId17" Type="http://schemas.openxmlformats.org/officeDocument/2006/relationships/font" Target="fonts/OpenSans-italic.fntdata"/><Relationship Id="rId16" Type="http://schemas.openxmlformats.org/officeDocument/2006/relationships/font" Target="fonts/OpenSans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font" Target="fonts/OpenSans-boldItalic.fntdata"/><Relationship Id="rId7" Type="http://schemas.openxmlformats.org/officeDocument/2006/relationships/font" Target="fonts/Raleway-regular.fntdata"/><Relationship Id="rId8" Type="http://schemas.openxmlformats.org/officeDocument/2006/relationships/font" Target="fonts/Raleway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5d38d7156c_0_0:notes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5d38d7156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INSTRUCTIONS: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Replace the logo placeholder with your company’s logo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Remove the blue bar or change its color if it clashes with your logo.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Save this document as a PDF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198714" y="1092043"/>
            <a:ext cx="5431800" cy="3010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198709" y="4156717"/>
            <a:ext cx="5431800" cy="116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5401192" y="6839385"/>
            <a:ext cx="349800" cy="57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198709" y="1622317"/>
            <a:ext cx="5431800" cy="287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198709" y="4623263"/>
            <a:ext cx="5431800" cy="190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5401192" y="6839385"/>
            <a:ext cx="349800" cy="57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5401192" y="6839385"/>
            <a:ext cx="349800" cy="57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198709" y="3154580"/>
            <a:ext cx="5431800" cy="123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5401192" y="6839385"/>
            <a:ext cx="349800" cy="57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198709" y="652703"/>
            <a:ext cx="5431800" cy="84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198709" y="1690297"/>
            <a:ext cx="5431800" cy="501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5401192" y="6839385"/>
            <a:ext cx="349800" cy="57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198709" y="652703"/>
            <a:ext cx="5431800" cy="84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198709" y="1690297"/>
            <a:ext cx="2550000" cy="501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080655" y="1690297"/>
            <a:ext cx="2550000" cy="501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5401192" y="6839385"/>
            <a:ext cx="349800" cy="57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198709" y="652703"/>
            <a:ext cx="5431800" cy="84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5401192" y="6839385"/>
            <a:ext cx="349800" cy="57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198709" y="814880"/>
            <a:ext cx="1790100" cy="110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198709" y="2038080"/>
            <a:ext cx="1790100" cy="46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5401192" y="6839385"/>
            <a:ext cx="349800" cy="57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312534" y="660220"/>
            <a:ext cx="4059600" cy="599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5401192" y="6839385"/>
            <a:ext cx="349800" cy="57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2914650" y="-183"/>
            <a:ext cx="2914500" cy="7543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169256" y="1808657"/>
            <a:ext cx="2578800" cy="217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169256" y="4111177"/>
            <a:ext cx="2578800" cy="1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3148931" y="1061977"/>
            <a:ext cx="2446200" cy="541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5401192" y="6839385"/>
            <a:ext cx="349800" cy="57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198709" y="6204843"/>
            <a:ext cx="3824100" cy="88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5401192" y="6839385"/>
            <a:ext cx="349800" cy="57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98709" y="652703"/>
            <a:ext cx="5431800" cy="8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98709" y="1690297"/>
            <a:ext cx="5431800" cy="50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5401192" y="6839385"/>
            <a:ext cx="349800" cy="5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2.png"/><Relationship Id="rId6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0" y="1457350"/>
            <a:ext cx="5829300" cy="816900"/>
          </a:xfrm>
          <a:prstGeom prst="rect">
            <a:avLst/>
          </a:prstGeom>
          <a:solidFill>
            <a:srgbClr val="037EC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/>
        </p:nvSpPr>
        <p:spPr>
          <a:xfrm>
            <a:off x="0" y="135225"/>
            <a:ext cx="5829300" cy="90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555555"/>
                </a:solidFill>
                <a:latin typeface="Raleway"/>
                <a:ea typeface="Raleway"/>
                <a:cs typeface="Raleway"/>
                <a:sym typeface="Raleway"/>
              </a:rPr>
              <a:t>Advertise with </a:t>
            </a:r>
            <a:r>
              <a:rPr b="1" lang="en" sz="3600">
                <a:solidFill>
                  <a:srgbClr val="037EC1"/>
                </a:solidFill>
                <a:latin typeface="Raleway"/>
                <a:ea typeface="Raleway"/>
                <a:cs typeface="Raleway"/>
                <a:sym typeface="Raleway"/>
              </a:rPr>
              <a:t>LocalAds</a:t>
            </a:r>
            <a:endParaRPr b="1" sz="3600">
              <a:solidFill>
                <a:srgbClr val="037EC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163650" y="2976883"/>
            <a:ext cx="5502000" cy="816900"/>
          </a:xfrm>
          <a:prstGeom prst="rect">
            <a:avLst/>
          </a:prstGeom>
          <a:noFill/>
          <a:ln cap="flat" cmpd="sng" w="9525">
            <a:solidFill>
              <a:srgbClr val="4880E3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55555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While other advertising technologies can target a specific location, LocalAds analyzes sequenced physical locations to establish a link between them, learn how your potential customers behave, </a:t>
            </a:r>
            <a:endParaRPr sz="900">
              <a:solidFill>
                <a:srgbClr val="555555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55555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and improve your campaign’s performance while tracking every important conversion.</a:t>
            </a:r>
            <a:endParaRPr sz="1100">
              <a:solidFill>
                <a:srgbClr val="656666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57" name="Google Shape;57;p13"/>
          <p:cNvSpPr/>
          <p:nvPr/>
        </p:nvSpPr>
        <p:spPr>
          <a:xfrm>
            <a:off x="0" y="7107575"/>
            <a:ext cx="5829300" cy="436200"/>
          </a:xfrm>
          <a:prstGeom prst="rect">
            <a:avLst/>
          </a:prstGeom>
          <a:solidFill>
            <a:srgbClr val="037EC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8" name="Google Shape;58;p13"/>
          <p:cNvPicPr preferRelativeResize="0"/>
          <p:nvPr/>
        </p:nvPicPr>
        <p:blipFill rotWithShape="1">
          <a:blip r:embed="rId3">
            <a:alphaModFix/>
          </a:blip>
          <a:srcRect b="0" l="0" r="50811" t="0"/>
          <a:stretch/>
        </p:blipFill>
        <p:spPr>
          <a:xfrm>
            <a:off x="2914650" y="4027888"/>
            <a:ext cx="2867402" cy="278975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3"/>
          <p:cNvSpPr txBox="1"/>
          <p:nvPr/>
        </p:nvSpPr>
        <p:spPr>
          <a:xfrm>
            <a:off x="2025950" y="1504900"/>
            <a:ext cx="3703800" cy="72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 powerful technology that allows advertisers </a:t>
            </a:r>
            <a:endParaRPr b="1" sz="12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to target potential customers based on </a:t>
            </a:r>
            <a:endParaRPr b="1" sz="12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their online and offline behaviors.</a:t>
            </a:r>
            <a:endParaRPr b="1" sz="12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0" name="Google Shape;60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44000" y="6275075"/>
            <a:ext cx="497850" cy="49785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3"/>
          <p:cNvSpPr txBox="1"/>
          <p:nvPr/>
        </p:nvSpPr>
        <p:spPr>
          <a:xfrm>
            <a:off x="11250" y="3896300"/>
            <a:ext cx="2867400" cy="17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555555"/>
                </a:solidFill>
                <a:latin typeface="Open Sans"/>
                <a:ea typeface="Open Sans"/>
                <a:cs typeface="Open Sans"/>
                <a:sym typeface="Open Sans"/>
              </a:rPr>
              <a:t>LOCATION TARGETING</a:t>
            </a:r>
            <a:endParaRPr b="1" sz="1800">
              <a:solidFill>
                <a:srgbClr val="55555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56666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Precise targeting using GPS coordinates. Accurate to exact store, lot and retail block.</a:t>
            </a:r>
            <a:r>
              <a:rPr lang="en" sz="1200">
                <a:solidFill>
                  <a:srgbClr val="656666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This is the technology used by LocalAds.</a:t>
            </a:r>
            <a:endParaRPr sz="1200">
              <a:solidFill>
                <a:srgbClr val="656666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cxnSp>
        <p:nvCxnSpPr>
          <p:cNvPr id="62" name="Google Shape;62;p13"/>
          <p:cNvCxnSpPr/>
          <p:nvPr/>
        </p:nvCxnSpPr>
        <p:spPr>
          <a:xfrm>
            <a:off x="123900" y="4284238"/>
            <a:ext cx="2507400" cy="0"/>
          </a:xfrm>
          <a:prstGeom prst="straightConnector1">
            <a:avLst/>
          </a:prstGeom>
          <a:noFill/>
          <a:ln cap="flat" cmpd="sng" w="19050">
            <a:solidFill>
              <a:srgbClr val="037EC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3" name="Google Shape;63;p13"/>
          <p:cNvSpPr txBox="1"/>
          <p:nvPr/>
        </p:nvSpPr>
        <p:spPr>
          <a:xfrm>
            <a:off x="11250" y="5471701"/>
            <a:ext cx="2867400" cy="13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555555"/>
                </a:solidFill>
                <a:latin typeface="Open Sans"/>
                <a:ea typeface="Open Sans"/>
                <a:cs typeface="Open Sans"/>
                <a:sym typeface="Open Sans"/>
              </a:rPr>
              <a:t>MULTIPLE PLATFORMS</a:t>
            </a:r>
            <a:endParaRPr b="1" sz="1800">
              <a:solidFill>
                <a:srgbClr val="55555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656666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LocalAds display campaigns can be expanded to other platforms such as search, social, and video to reach your target audience anytime, anywhere.</a:t>
            </a:r>
            <a:endParaRPr sz="1200">
              <a:solidFill>
                <a:srgbClr val="656666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656666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cxnSp>
        <p:nvCxnSpPr>
          <p:cNvPr id="64" name="Google Shape;64;p13"/>
          <p:cNvCxnSpPr/>
          <p:nvPr/>
        </p:nvCxnSpPr>
        <p:spPr>
          <a:xfrm>
            <a:off x="118525" y="5859638"/>
            <a:ext cx="2526000" cy="0"/>
          </a:xfrm>
          <a:prstGeom prst="straightConnector1">
            <a:avLst/>
          </a:prstGeom>
          <a:noFill/>
          <a:ln cap="flat" cmpd="sng" w="19050">
            <a:solidFill>
              <a:srgbClr val="037EC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65" name="Google Shape;65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3648" y="988823"/>
            <a:ext cx="1753950" cy="175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33250" y="7144275"/>
            <a:ext cx="362799" cy="362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