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Dosis"/>
      <p:regular r:id="rId18"/>
      <p:bold r:id="rId19"/>
    </p:embeddedFont>
    <p:embeddedFont>
      <p:font typeface="Raleway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Open Sans"/>
      <p:regular r:id="rId28"/>
      <p:bold r:id="rId29"/>
      <p:italic r:id="rId30"/>
      <p:boldItalic r:id="rId31"/>
    </p:embeddedFont>
    <p:embeddedFont>
      <p:font typeface="Questrial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OpenSans-regular.fntdata"/><Relationship Id="rId27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Questrial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Dosis-bold.fntdata"/><Relationship Id="rId18" Type="http://schemas.openxmlformats.org/officeDocument/2006/relationships/font" Target="fonts/Dosi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142203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4142203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c12896bf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c12896bf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d3becc8e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d3becc8e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d3becc8e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d3becc8e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c0c0b7d9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5c0c0b7d9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c0c24768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c0c24768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c0c24768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c0c24768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c0c24768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c0c24768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c0c24768f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c0c24768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c0c24768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c0c24768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c0c24768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c0c24768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c0c24768f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c0c24768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c12896b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c12896b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text center">
  <p:cSld name="CUSTOM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-17675" y="-35375"/>
            <a:ext cx="91617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457200" y="922500"/>
            <a:ext cx="8229600" cy="32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3F9B6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3F9B6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3F9B6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3F9B6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3F9B6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3F9B6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3F9B6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3F9B6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3F9B63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ndasta - Board">
  <p:cSld name="TITLE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" showMasterSp="0">
  <p:cSld name="Cov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/>
          <p:nvPr/>
        </p:nvSpPr>
        <p:spPr>
          <a:xfrm>
            <a:off x="0" y="3954066"/>
            <a:ext cx="9144000" cy="118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8" name="Google Shape;5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1" y="1194025"/>
            <a:ext cx="9142200" cy="277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 txBox="1"/>
          <p:nvPr>
            <p:ph type="title"/>
          </p:nvPr>
        </p:nvSpPr>
        <p:spPr>
          <a:xfrm>
            <a:off x="346166" y="1548555"/>
            <a:ext cx="8451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47040" y="2608531"/>
            <a:ext cx="84498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  <a:defRPr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rtl="0"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rtl="0"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rtl="0"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rtl="0"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3502959" y="4424922"/>
            <a:ext cx="2138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rtl="0">
              <a:spcBef>
                <a:spcPts val="5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2pPr>
            <a:lvl3pPr indent="-228600" lvl="2" marL="1371600" rtl="0"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3pPr>
            <a:lvl4pPr indent="-228600" lvl="3" marL="1828800" rtl="0"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4pPr>
            <a:lvl5pPr indent="-228600" lvl="4" marL="2286000" rtl="0"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3" type="body"/>
          </p:nvPr>
        </p:nvSpPr>
        <p:spPr>
          <a:xfrm>
            <a:off x="3493295" y="3394879"/>
            <a:ext cx="21573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  <a:defRPr b="0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rtl="0"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400"/>
            </a:lvl2pPr>
            <a:lvl3pPr indent="-228600" lvl="2" marL="1371600" rtl="0"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200"/>
            </a:lvl3pPr>
            <a:lvl4pPr indent="-228600" lvl="3" marL="1828800" rtl="0"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4pPr>
            <a:lvl5pPr indent="-228600" lvl="4" marL="2286000" rtl="0"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4" type="body"/>
          </p:nvPr>
        </p:nvSpPr>
        <p:spPr>
          <a:xfrm>
            <a:off x="6589060" y="4420196"/>
            <a:ext cx="2138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rtl="0">
              <a:spcBef>
                <a:spcPts val="5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2pPr>
            <a:lvl3pPr indent="-228600" lvl="2" marL="1371600" rtl="0"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3pPr>
            <a:lvl4pPr indent="-228600" lvl="3" marL="1828800" rtl="0"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4pPr>
            <a:lvl5pPr indent="-228600" lvl="4" marL="2286000" rtl="0"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5" type="body"/>
          </p:nvPr>
        </p:nvSpPr>
        <p:spPr>
          <a:xfrm>
            <a:off x="437029" y="4420196"/>
            <a:ext cx="2138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rtl="0">
              <a:spcBef>
                <a:spcPts val="5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2pPr>
            <a:lvl3pPr indent="-228600" lvl="2" marL="1371600" rtl="0"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3pPr>
            <a:lvl4pPr indent="-228600" lvl="3" marL="1828800" rtl="0"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4pPr>
            <a:lvl5pPr indent="-228600" lvl="4" marL="2286000" rtl="0"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1100"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5" name="Google Shape;65;p15"/>
          <p:cNvSpPr/>
          <p:nvPr/>
        </p:nvSpPr>
        <p:spPr>
          <a:xfrm>
            <a:off x="0" y="3886538"/>
            <a:ext cx="9141600" cy="3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0" y="1240828"/>
            <a:ext cx="9141600" cy="3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4364072" y="3180666"/>
            <a:ext cx="415800" cy="3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8" name="Google Shape;68;p15"/>
          <p:cNvCxnSpPr/>
          <p:nvPr/>
        </p:nvCxnSpPr>
        <p:spPr>
          <a:xfrm>
            <a:off x="3039035" y="4087907"/>
            <a:ext cx="0" cy="941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69" name="Google Shape;69;p15"/>
          <p:cNvCxnSpPr/>
          <p:nvPr/>
        </p:nvCxnSpPr>
        <p:spPr>
          <a:xfrm>
            <a:off x="6135221" y="4087907"/>
            <a:ext cx="0" cy="941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006" y="114299"/>
            <a:ext cx="1455000" cy="10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9897" y="208508"/>
            <a:ext cx="3063000" cy="5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>
  <p:cSld name="Title &amp; Bulle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114301" y="317274"/>
            <a:ext cx="89217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b="0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114302" y="802489"/>
            <a:ext cx="89154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Open Sans"/>
              <a:buNone/>
              <a:defRPr sz="18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2" type="body"/>
          </p:nvPr>
        </p:nvSpPr>
        <p:spPr>
          <a:xfrm>
            <a:off x="114302" y="1214051"/>
            <a:ext cx="8915400" cy="32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1pPr>
            <a:lvl2pPr indent="-298450" lvl="1" marL="914400" rtl="0">
              <a:spcBef>
                <a:spcPts val="900"/>
              </a:spcBef>
              <a:spcAft>
                <a:spcPts val="0"/>
              </a:spcAft>
              <a:buSzPts val="1100"/>
              <a:buChar char="○"/>
              <a:defRPr sz="1200"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900"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900"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3" type="body"/>
          </p:nvPr>
        </p:nvSpPr>
        <p:spPr>
          <a:xfrm>
            <a:off x="114301" y="4514852"/>
            <a:ext cx="89154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600"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None/>
              <a:defRPr sz="800"/>
            </a:lvl2pPr>
            <a:lvl3pPr indent="-228600" lvl="2" marL="1371600" rtl="0"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800"/>
            </a:lvl3pPr>
            <a:lvl4pPr indent="-228600" lvl="3" marL="1828800" rtl="0"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800"/>
            </a:lvl4pPr>
            <a:lvl5pPr indent="-228600" lvl="4" marL="2286000" rtl="0"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800"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 Impact Slide">
  <p:cSld name="Blue Impact Slid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AEE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17"/>
          <p:cNvSpPr txBox="1"/>
          <p:nvPr>
            <p:ph type="title"/>
          </p:nvPr>
        </p:nvSpPr>
        <p:spPr>
          <a:xfrm>
            <a:off x="457200" y="1982194"/>
            <a:ext cx="8229600" cy="11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b="0" sz="4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457200" y="1561743"/>
            <a:ext cx="82296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1D4358"/>
              </a:buClr>
              <a:buSzPts val="1100"/>
              <a:buFont typeface="Open Sans"/>
              <a:buNone/>
              <a:defRPr b="0" sz="2700">
                <a:solidFill>
                  <a:srgbClr val="1D435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b="1" sz="300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b="1" sz="300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b="1" sz="300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b="1" sz="300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1" name="Google Shape;81;p17"/>
          <p:cNvSpPr/>
          <p:nvPr/>
        </p:nvSpPr>
        <p:spPr>
          <a:xfrm>
            <a:off x="8820083" y="4940828"/>
            <a:ext cx="251400" cy="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1" i="0" sz="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6342745" y="4911638"/>
            <a:ext cx="2532900" cy="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© 2015 BIA/Kelsey. All Rights Reserved.    |</a:t>
            </a:r>
            <a:endParaRPr b="0" i="0" sz="5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048" y="4775512"/>
            <a:ext cx="425100" cy="296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/>
          <p:nvPr/>
        </p:nvSpPr>
        <p:spPr>
          <a:xfrm>
            <a:off x="948160" y="4852756"/>
            <a:ext cx="2226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Tweet With Us: #realworldanalytics</a:t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574" y="4891466"/>
            <a:ext cx="225900" cy="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">
  <p:cSld name="Bulle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457214" y="1085850"/>
            <a:ext cx="8371800" cy="3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1800"/>
            </a:lvl1pPr>
            <a:lvl2pPr indent="-2984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1100"/>
            </a:lvl2pPr>
            <a:lvl3pPr indent="-29845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1400"/>
            </a:lvl3pPr>
            <a:lvl4pPr indent="-2984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1100"/>
            </a:lvl4pPr>
            <a:lvl5pPr indent="-2984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▪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type="title"/>
          </p:nvPr>
        </p:nvSpPr>
        <p:spPr>
          <a:xfrm>
            <a:off x="457214" y="57150"/>
            <a:ext cx="8371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Chart">
  <p:cSld name="Title &amp; Char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114301" y="4514852"/>
            <a:ext cx="89154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600"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None/>
              <a:defRPr sz="800"/>
            </a:lvl2pPr>
            <a:lvl3pPr indent="-228600" lvl="2" marL="1371600" rtl="0"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800"/>
            </a:lvl3pPr>
            <a:lvl4pPr indent="-228600" lvl="3" marL="1828800" rtl="0"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800"/>
            </a:lvl4pPr>
            <a:lvl5pPr indent="-228600" lvl="4" marL="2286000" rtl="0">
              <a:spcBef>
                <a:spcPts val="1600"/>
              </a:spcBef>
              <a:spcAft>
                <a:spcPts val="0"/>
              </a:spcAft>
              <a:buSzPts val="1100"/>
              <a:buFont typeface="Open Sans"/>
              <a:buNone/>
              <a:defRPr sz="800"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1" name="Google Shape;91;p19"/>
          <p:cNvSpPr/>
          <p:nvPr>
            <p:ph idx="2" type="chart"/>
          </p:nvPr>
        </p:nvSpPr>
        <p:spPr>
          <a:xfrm>
            <a:off x="114301" y="1200150"/>
            <a:ext cx="8915400" cy="32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Open Sans"/>
              <a:buNone/>
              <a:defRPr b="0" i="0" sz="14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6985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985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6985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6985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6985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6985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6985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6985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type="title"/>
          </p:nvPr>
        </p:nvSpPr>
        <p:spPr>
          <a:xfrm>
            <a:off x="114301" y="317274"/>
            <a:ext cx="89217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b="0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3" name="Google Shape;93;p19"/>
          <p:cNvSpPr txBox="1"/>
          <p:nvPr>
            <p:ph idx="3" type="body"/>
          </p:nvPr>
        </p:nvSpPr>
        <p:spPr>
          <a:xfrm>
            <a:off x="114302" y="802489"/>
            <a:ext cx="8915400" cy="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Open Sans"/>
              <a:buNone/>
              <a:defRPr sz="18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pact Slide 1" showMasterSp="0">
  <p:cSld name="Impact Slide 1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/>
          <p:nvPr/>
        </p:nvSpPr>
        <p:spPr>
          <a:xfrm>
            <a:off x="0" y="1200150"/>
            <a:ext cx="9144000" cy="1462500"/>
          </a:xfrm>
          <a:prstGeom prst="rect">
            <a:avLst/>
          </a:prstGeom>
          <a:solidFill>
            <a:schemeClr val="accent1">
              <a:alpha val="8471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20"/>
          <p:cNvSpPr/>
          <p:nvPr/>
        </p:nvSpPr>
        <p:spPr>
          <a:xfrm>
            <a:off x="8837024" y="4940828"/>
            <a:ext cx="251400" cy="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" sz="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1" i="0" sz="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20"/>
          <p:cNvSpPr txBox="1"/>
          <p:nvPr/>
        </p:nvSpPr>
        <p:spPr>
          <a:xfrm>
            <a:off x="7426234" y="4911636"/>
            <a:ext cx="1466400" cy="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© 2015 BIA/Kelsey. All Rights Reserved.    |</a:t>
            </a:r>
            <a:endParaRPr b="0" i="0" sz="5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114300" y="1260419"/>
            <a:ext cx="8915400" cy="13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228600" lvl="0" marL="45720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  <a:defRPr sz="27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1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99" name="Google Shape;9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48" y="4775512"/>
            <a:ext cx="425100" cy="2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CUSTOM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7925" y="3108225"/>
            <a:ext cx="1868149" cy="285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21"/>
          <p:cNvCxnSpPr/>
          <p:nvPr/>
        </p:nvCxnSpPr>
        <p:spPr>
          <a:xfrm>
            <a:off x="618300" y="2717875"/>
            <a:ext cx="79074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21"/>
          <p:cNvSpPr txBox="1"/>
          <p:nvPr>
            <p:ph type="title"/>
          </p:nvPr>
        </p:nvSpPr>
        <p:spPr>
          <a:xfrm>
            <a:off x="457200" y="1238075"/>
            <a:ext cx="8229600" cy="147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 - Title and Content">
  <p:cSld name="Default - Title and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1">
  <p:cSld name="CUSTOM_2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/>
          <p:nvPr/>
        </p:nvSpPr>
        <p:spPr>
          <a:xfrm>
            <a:off x="-53050" y="-26525"/>
            <a:ext cx="9250200" cy="463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e">
  <p:cSld name="CUSTOM_3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type="title"/>
          </p:nvPr>
        </p:nvSpPr>
        <p:spPr>
          <a:xfrm>
            <a:off x="311700" y="34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800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3600">
                <a:latin typeface="Dosis"/>
                <a:ea typeface="Dosis"/>
                <a:cs typeface="Dosis"/>
                <a:sym typeface="Dosi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3600">
                <a:latin typeface="Dosis"/>
                <a:ea typeface="Dosis"/>
                <a:cs typeface="Dosis"/>
                <a:sym typeface="Dosi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3600">
                <a:latin typeface="Dosis"/>
                <a:ea typeface="Dosis"/>
                <a:cs typeface="Dosis"/>
                <a:sym typeface="Dosi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3600">
                <a:latin typeface="Dosis"/>
                <a:ea typeface="Dosis"/>
                <a:cs typeface="Dosis"/>
                <a:sym typeface="Dosi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3600">
                <a:latin typeface="Dosis"/>
                <a:ea typeface="Dosis"/>
                <a:cs typeface="Dosis"/>
                <a:sym typeface="Dosi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3600">
                <a:latin typeface="Dosis"/>
                <a:ea typeface="Dosis"/>
                <a:cs typeface="Dosis"/>
                <a:sym typeface="Dosi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3600">
                <a:latin typeface="Dosis"/>
                <a:ea typeface="Dosis"/>
                <a:cs typeface="Dosis"/>
                <a:sym typeface="Dosi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3600"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1" type="subTitle"/>
          </p:nvPr>
        </p:nvSpPr>
        <p:spPr>
          <a:xfrm>
            <a:off x="2249850" y="606800"/>
            <a:ext cx="4644300" cy="2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3" name="Google Shape;113;p24"/>
          <p:cNvSpPr/>
          <p:nvPr/>
        </p:nvSpPr>
        <p:spPr>
          <a:xfrm>
            <a:off x="8468475" y="152350"/>
            <a:ext cx="454500" cy="365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4"/>
          <p:cNvSpPr/>
          <p:nvPr/>
        </p:nvSpPr>
        <p:spPr>
          <a:xfrm>
            <a:off x="8468475" y="517700"/>
            <a:ext cx="454500" cy="89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4"/>
          <p:cNvSpPr txBox="1"/>
          <p:nvPr>
            <p:ph idx="12" type="sldNum"/>
          </p:nvPr>
        </p:nvSpPr>
        <p:spPr>
          <a:xfrm>
            <a:off x="8421384" y="1382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300">
                <a:solidFill>
                  <a:srgbClr val="FFFFFF"/>
                </a:solidFill>
              </a:defRPr>
            </a:lvl1pPr>
            <a:lvl2pPr lvl="1" rtl="0" algn="ctr">
              <a:buNone/>
              <a:defRPr sz="1300">
                <a:solidFill>
                  <a:srgbClr val="FFFFFF"/>
                </a:solidFill>
              </a:defRPr>
            </a:lvl2pPr>
            <a:lvl3pPr lvl="2" rtl="0" algn="ctr">
              <a:buNone/>
              <a:defRPr sz="1300">
                <a:solidFill>
                  <a:srgbClr val="FFFFFF"/>
                </a:solidFill>
              </a:defRPr>
            </a:lvl3pPr>
            <a:lvl4pPr lvl="3" rtl="0" algn="ctr">
              <a:buNone/>
              <a:defRPr sz="1300">
                <a:solidFill>
                  <a:srgbClr val="FFFFFF"/>
                </a:solidFill>
              </a:defRPr>
            </a:lvl4pPr>
            <a:lvl5pPr lvl="4" rtl="0" algn="ctr">
              <a:buNone/>
              <a:defRPr sz="1300">
                <a:solidFill>
                  <a:srgbClr val="FFFFFF"/>
                </a:solidFill>
              </a:defRPr>
            </a:lvl5pPr>
            <a:lvl6pPr lvl="5" rtl="0" algn="ctr">
              <a:buNone/>
              <a:defRPr sz="1300">
                <a:solidFill>
                  <a:srgbClr val="FFFFFF"/>
                </a:solidFill>
              </a:defRPr>
            </a:lvl6pPr>
            <a:lvl7pPr lvl="6" rtl="0" algn="ctr">
              <a:buNone/>
              <a:defRPr sz="1300">
                <a:solidFill>
                  <a:srgbClr val="FFFFFF"/>
                </a:solidFill>
              </a:defRPr>
            </a:lvl7pPr>
            <a:lvl8pPr lvl="7" rtl="0" algn="ctr">
              <a:buNone/>
              <a:defRPr sz="1300">
                <a:solidFill>
                  <a:srgbClr val="FFFFFF"/>
                </a:solidFill>
              </a:defRPr>
            </a:lvl8pPr>
            <a:lvl9pPr lvl="8" rtl="0" algn="ctr">
              <a:buNone/>
              <a:defRPr sz="13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24"/>
          <p:cNvSpPr txBox="1"/>
          <p:nvPr/>
        </p:nvSpPr>
        <p:spPr>
          <a:xfrm>
            <a:off x="6819375" y="4714900"/>
            <a:ext cx="22368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freegoogleslidestemplates.com</a:t>
            </a:r>
            <a:endParaRPr sz="10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7" name="Google Shape;117;p24"/>
          <p:cNvGrpSpPr/>
          <p:nvPr/>
        </p:nvGrpSpPr>
        <p:grpSpPr>
          <a:xfrm>
            <a:off x="197970" y="4683259"/>
            <a:ext cx="297191" cy="365407"/>
            <a:chOff x="2149550" y="2870305"/>
            <a:chExt cx="378395" cy="465250"/>
          </a:xfrm>
        </p:grpSpPr>
        <p:sp>
          <p:nvSpPr>
            <p:cNvPr id="118" name="Google Shape;118;p24"/>
            <p:cNvSpPr/>
            <p:nvPr/>
          </p:nvSpPr>
          <p:spPr>
            <a:xfrm>
              <a:off x="2149569" y="2870305"/>
              <a:ext cx="378375" cy="465250"/>
            </a:xfrm>
            <a:custGeom>
              <a:rect b="b" l="l" r="r" t="t"/>
              <a:pathLst>
                <a:path extrusionOk="0" h="10000" w="10000">
                  <a:moveTo>
                    <a:pt x="9786" y="4479"/>
                  </a:moveTo>
                  <a:cubicBezTo>
                    <a:pt x="9957" y="4549"/>
                    <a:pt x="9915" y="4653"/>
                    <a:pt x="10000" y="4792"/>
                  </a:cubicBezTo>
                  <a:lnTo>
                    <a:pt x="10000" y="9236"/>
                  </a:lnTo>
                  <a:cubicBezTo>
                    <a:pt x="10000" y="9653"/>
                    <a:pt x="9573" y="10000"/>
                    <a:pt x="9060" y="10000"/>
                  </a:cubicBezTo>
                  <a:lnTo>
                    <a:pt x="940" y="10000"/>
                  </a:lnTo>
                  <a:cubicBezTo>
                    <a:pt x="342" y="10000"/>
                    <a:pt x="0" y="9653"/>
                    <a:pt x="0" y="9236"/>
                  </a:cubicBezTo>
                  <a:lnTo>
                    <a:pt x="0" y="694"/>
                  </a:lnTo>
                  <a:cubicBezTo>
                    <a:pt x="0" y="278"/>
                    <a:pt x="342" y="0"/>
                    <a:pt x="855" y="0"/>
                  </a:cubicBezTo>
                  <a:lnTo>
                    <a:pt x="7009" y="0"/>
                  </a:lnTo>
                  <a:cubicBezTo>
                    <a:pt x="7179" y="139"/>
                    <a:pt x="7179" y="417"/>
                    <a:pt x="7179" y="625"/>
                  </a:cubicBezTo>
                  <a:lnTo>
                    <a:pt x="7179" y="2222"/>
                  </a:lnTo>
                  <a:cubicBezTo>
                    <a:pt x="7179" y="2431"/>
                    <a:pt x="7436" y="2569"/>
                    <a:pt x="7521" y="2708"/>
                  </a:cubicBezTo>
                  <a:cubicBezTo>
                    <a:pt x="8120" y="3125"/>
                    <a:pt x="8632" y="3542"/>
                    <a:pt x="9145" y="3958"/>
                  </a:cubicBezTo>
                  <a:cubicBezTo>
                    <a:pt x="9231" y="4097"/>
                    <a:pt x="9334" y="4062"/>
                    <a:pt x="9632" y="4312"/>
                  </a:cubicBezTo>
                </a:path>
              </a:pathLst>
            </a:custGeom>
            <a:solidFill>
              <a:srgbClr val="F7B600"/>
            </a:solidFill>
            <a:ln cap="flat" cmpd="sng" w="12700">
              <a:solidFill>
                <a:srgbClr val="FFC9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>
              <a:off x="2414965" y="2870305"/>
              <a:ext cx="112980" cy="125770"/>
            </a:xfrm>
            <a:custGeom>
              <a:rect b="b" l="l" r="r" t="t"/>
              <a:pathLst>
                <a:path extrusionOk="0" h="39" w="35">
                  <a:moveTo>
                    <a:pt x="0" y="34"/>
                  </a:moveTo>
                  <a:cubicBezTo>
                    <a:pt x="0" y="23"/>
                    <a:pt x="0" y="11"/>
                    <a:pt x="0" y="0"/>
                  </a:cubicBezTo>
                  <a:cubicBezTo>
                    <a:pt x="12" y="11"/>
                    <a:pt x="24" y="22"/>
                    <a:pt x="35" y="34"/>
                  </a:cubicBezTo>
                  <a:cubicBezTo>
                    <a:pt x="33" y="36"/>
                    <a:pt x="32" y="36"/>
                    <a:pt x="30" y="36"/>
                  </a:cubicBezTo>
                  <a:cubicBezTo>
                    <a:pt x="20" y="36"/>
                    <a:pt x="10" y="39"/>
                    <a:pt x="0" y="34"/>
                  </a:cubicBezTo>
                  <a:close/>
                </a:path>
              </a:pathLst>
            </a:custGeom>
            <a:solidFill>
              <a:srgbClr val="FEE0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>
              <a:off x="2414965" y="2980088"/>
              <a:ext cx="112975" cy="112975"/>
            </a:xfrm>
            <a:custGeom>
              <a:rect b="b" l="l" r="r" t="t"/>
              <a:pathLst>
                <a:path extrusionOk="0" h="10000" w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cubicBezTo>
                    <a:pt x="9362" y="9057"/>
                    <a:pt x="1457" y="1924"/>
                    <a:pt x="0" y="0"/>
                  </a:cubicBezTo>
                  <a:close/>
                </a:path>
              </a:pathLst>
            </a:custGeom>
            <a:solidFill>
              <a:srgbClr val="D59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2149550" y="3036900"/>
              <a:ext cx="378300" cy="22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b="0" i="0" lang="en" sz="8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FGST</a:t>
              </a:r>
              <a:endParaRPr b="0" i="0" sz="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 1">
  <p:cSld name="One column 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type="ctrTitle"/>
          </p:nvPr>
        </p:nvSpPr>
        <p:spPr>
          <a:xfrm>
            <a:off x="0" y="-334800"/>
            <a:ext cx="4987500" cy="33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~ ADVERTISING</a:t>
            </a:r>
            <a:endParaRPr sz="600"/>
          </a:p>
        </p:txBody>
      </p:sp>
      <p:sp>
        <p:nvSpPr>
          <p:cNvPr id="131" name="Google Shape;131;p26"/>
          <p:cNvSpPr txBox="1"/>
          <p:nvPr/>
        </p:nvSpPr>
        <p:spPr>
          <a:xfrm>
            <a:off x="0" y="2437413"/>
            <a:ext cx="9144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LocalAds</a:t>
            </a:r>
            <a:endParaRPr b="1" sz="7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2" name="Google Shape;132;p26"/>
          <p:cNvSpPr txBox="1"/>
          <p:nvPr/>
        </p:nvSpPr>
        <p:spPr>
          <a:xfrm>
            <a:off x="0" y="3092388"/>
            <a:ext cx="914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Recommended Tactics</a:t>
            </a:r>
            <a:endParaRPr b="1"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3" name="Google Shape;1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3050" y="564850"/>
            <a:ext cx="1657912" cy="165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4250" y="4060750"/>
            <a:ext cx="715500" cy="7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/>
          <p:nvPr/>
        </p:nvSpPr>
        <p:spPr>
          <a:xfrm>
            <a:off x="0" y="0"/>
            <a:ext cx="187200" cy="5143500"/>
          </a:xfrm>
          <a:prstGeom prst="rect">
            <a:avLst/>
          </a:prstGeom>
          <a:solidFill>
            <a:srgbClr val="057E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5"/>
          <p:cNvSpPr/>
          <p:nvPr/>
        </p:nvSpPr>
        <p:spPr>
          <a:xfrm>
            <a:off x="4621705" y="4508"/>
            <a:ext cx="4522200" cy="51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5"/>
          <p:cNvSpPr txBox="1"/>
          <p:nvPr/>
        </p:nvSpPr>
        <p:spPr>
          <a:xfrm>
            <a:off x="518311" y="107111"/>
            <a:ext cx="38802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3C3C3C"/>
                </a:solidFill>
              </a:rPr>
              <a:t>Loan</a:t>
            </a:r>
            <a:r>
              <a:rPr b="1" lang="en" sz="3100">
                <a:solidFill>
                  <a:srgbClr val="3C3C3C"/>
                </a:solidFill>
              </a:rPr>
              <a:t> / Mortgage</a:t>
            </a:r>
            <a:endParaRPr b="1" sz="3100">
              <a:solidFill>
                <a:srgbClr val="3C3C3C"/>
              </a:solidFill>
            </a:endParaRPr>
          </a:p>
        </p:txBody>
      </p:sp>
      <p:sp>
        <p:nvSpPr>
          <p:cNvPr id="222" name="Google Shape;222;p35"/>
          <p:cNvSpPr txBox="1"/>
          <p:nvPr/>
        </p:nvSpPr>
        <p:spPr>
          <a:xfrm>
            <a:off x="518310" y="543908"/>
            <a:ext cx="38802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C3C3C"/>
                </a:solidFill>
              </a:rPr>
              <a:t>Audience</a:t>
            </a:r>
            <a:r>
              <a:rPr b="1" lang="en" sz="1900">
                <a:solidFill>
                  <a:srgbClr val="3C3C3C"/>
                </a:solidFill>
              </a:rPr>
              <a:t> &amp; Location </a:t>
            </a:r>
            <a:r>
              <a:rPr b="1" lang="en" sz="1900">
                <a:solidFill>
                  <a:srgbClr val="3C3C3C"/>
                </a:solidFill>
              </a:rPr>
              <a:t>Targeting</a:t>
            </a:r>
            <a:endParaRPr b="1" sz="1900">
              <a:solidFill>
                <a:srgbClr val="3C3C3C"/>
              </a:solidFill>
            </a:endParaRPr>
          </a:p>
        </p:txBody>
      </p:sp>
      <p:pic>
        <p:nvPicPr>
          <p:cNvPr id="223" name="Google Shape;223;p35"/>
          <p:cNvPicPr preferRelativeResize="0"/>
          <p:nvPr/>
        </p:nvPicPr>
        <p:blipFill rotWithShape="1">
          <a:blip r:embed="rId3">
            <a:alphaModFix/>
          </a:blip>
          <a:srcRect b="0" l="15462" r="25924" t="0"/>
          <a:stretch/>
        </p:blipFill>
        <p:spPr>
          <a:xfrm>
            <a:off x="4621700" y="0"/>
            <a:ext cx="45222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5"/>
          <p:cNvSpPr txBox="1"/>
          <p:nvPr/>
        </p:nvSpPr>
        <p:spPr>
          <a:xfrm>
            <a:off x="518300" y="990075"/>
            <a:ext cx="3686400" cy="3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IDENTIFY by using LOCATION to target behavior categories for frequent bankers and in market intenders.</a:t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CONNECT with customers via MOBILE DISPLAY ads to present services.</a:t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INFLUENCE to apply with an OFFER and remarket across DISPLAY / VIDEO and SEARCH.</a:t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CONVERT into customers by measuring conversions from ONLINE applications while also tracking CALLS and VISITS.</a:t>
            </a:r>
            <a:endParaRPr>
              <a:solidFill>
                <a:srgbClr val="3C3C3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/>
          <p:nvPr/>
        </p:nvSpPr>
        <p:spPr>
          <a:xfrm>
            <a:off x="0" y="0"/>
            <a:ext cx="187200" cy="5143500"/>
          </a:xfrm>
          <a:prstGeom prst="rect">
            <a:avLst/>
          </a:prstGeom>
          <a:solidFill>
            <a:srgbClr val="057E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6"/>
          <p:cNvSpPr/>
          <p:nvPr/>
        </p:nvSpPr>
        <p:spPr>
          <a:xfrm>
            <a:off x="4621705" y="4508"/>
            <a:ext cx="4522200" cy="51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6"/>
          <p:cNvSpPr txBox="1"/>
          <p:nvPr/>
        </p:nvSpPr>
        <p:spPr>
          <a:xfrm>
            <a:off x="518311" y="107111"/>
            <a:ext cx="38802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3C3C3C"/>
                </a:solidFill>
              </a:rPr>
              <a:t>HVAC</a:t>
            </a:r>
            <a:r>
              <a:rPr b="1" lang="en" sz="3100">
                <a:solidFill>
                  <a:srgbClr val="3C3C3C"/>
                </a:solidFill>
              </a:rPr>
              <a:t> / Plumbers</a:t>
            </a:r>
            <a:endParaRPr b="1" sz="3100">
              <a:solidFill>
                <a:srgbClr val="3C3C3C"/>
              </a:solidFill>
            </a:endParaRPr>
          </a:p>
        </p:txBody>
      </p:sp>
      <p:sp>
        <p:nvSpPr>
          <p:cNvPr id="232" name="Google Shape;232;p36"/>
          <p:cNvSpPr txBox="1"/>
          <p:nvPr/>
        </p:nvSpPr>
        <p:spPr>
          <a:xfrm>
            <a:off x="518310" y="543908"/>
            <a:ext cx="38802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C3C3C"/>
                </a:solidFill>
              </a:rPr>
              <a:t>Audience &amp; Location Targeting</a:t>
            </a:r>
            <a:endParaRPr b="1" sz="1900">
              <a:solidFill>
                <a:srgbClr val="3C3C3C"/>
              </a:solidFill>
            </a:endParaRPr>
          </a:p>
        </p:txBody>
      </p:sp>
      <p:pic>
        <p:nvPicPr>
          <p:cNvPr id="233" name="Google Shape;233;p36"/>
          <p:cNvPicPr preferRelativeResize="0"/>
          <p:nvPr/>
        </p:nvPicPr>
        <p:blipFill rotWithShape="1">
          <a:blip r:embed="rId3">
            <a:alphaModFix/>
          </a:blip>
          <a:srcRect b="0" l="20690" r="20696" t="0"/>
          <a:stretch/>
        </p:blipFill>
        <p:spPr>
          <a:xfrm>
            <a:off x="4621700" y="0"/>
            <a:ext cx="45222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6"/>
          <p:cNvSpPr txBox="1"/>
          <p:nvPr/>
        </p:nvSpPr>
        <p:spPr>
          <a:xfrm>
            <a:off x="518300" y="990075"/>
            <a:ext cx="3686400" cy="3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IDENTIFY potential clients by using ONLINE DATA to target in market and psychographics for service needs.</a:t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CONNECT with customers via MOBILE DISPLAY ads to present heating and cooling services.</a:t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INFLUENCE to make an appointment with an OFFER and remarket across DISPLAY / VIDEO and SEARCH.</a:t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CONVERT into clients by measuring conversions from CALLS and ONLINE forms.</a:t>
            </a:r>
            <a:endParaRPr>
              <a:solidFill>
                <a:srgbClr val="3C3C3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/>
          <p:nvPr/>
        </p:nvSpPr>
        <p:spPr>
          <a:xfrm>
            <a:off x="0" y="0"/>
            <a:ext cx="187200" cy="5143500"/>
          </a:xfrm>
          <a:prstGeom prst="rect">
            <a:avLst/>
          </a:prstGeom>
          <a:solidFill>
            <a:srgbClr val="057E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7"/>
          <p:cNvSpPr/>
          <p:nvPr/>
        </p:nvSpPr>
        <p:spPr>
          <a:xfrm>
            <a:off x="4621705" y="4508"/>
            <a:ext cx="4522200" cy="51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7"/>
          <p:cNvSpPr txBox="1"/>
          <p:nvPr/>
        </p:nvSpPr>
        <p:spPr>
          <a:xfrm>
            <a:off x="518311" y="107111"/>
            <a:ext cx="38802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3C3C3C"/>
                </a:solidFill>
              </a:rPr>
              <a:t>Home Buyers</a:t>
            </a:r>
            <a:endParaRPr b="1" sz="3100">
              <a:solidFill>
                <a:srgbClr val="3C3C3C"/>
              </a:solidFill>
            </a:endParaRPr>
          </a:p>
        </p:txBody>
      </p:sp>
      <p:sp>
        <p:nvSpPr>
          <p:cNvPr id="242" name="Google Shape;242;p37"/>
          <p:cNvSpPr txBox="1"/>
          <p:nvPr/>
        </p:nvSpPr>
        <p:spPr>
          <a:xfrm>
            <a:off x="518310" y="543908"/>
            <a:ext cx="38802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C3C3C"/>
                </a:solidFill>
              </a:rPr>
              <a:t>Audience &amp; Location Targeting</a:t>
            </a:r>
            <a:endParaRPr b="1" sz="1900">
              <a:solidFill>
                <a:srgbClr val="3C3C3C"/>
              </a:solidFill>
            </a:endParaRPr>
          </a:p>
        </p:txBody>
      </p:sp>
      <p:pic>
        <p:nvPicPr>
          <p:cNvPr id="243" name="Google Shape;243;p37"/>
          <p:cNvPicPr preferRelativeResize="0"/>
          <p:nvPr/>
        </p:nvPicPr>
        <p:blipFill rotWithShape="1">
          <a:blip r:embed="rId3">
            <a:alphaModFix/>
          </a:blip>
          <a:srcRect b="0" l="9695" r="31684" t="0"/>
          <a:stretch/>
        </p:blipFill>
        <p:spPr>
          <a:xfrm>
            <a:off x="4621700" y="0"/>
            <a:ext cx="45221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7"/>
          <p:cNvSpPr txBox="1"/>
          <p:nvPr/>
        </p:nvSpPr>
        <p:spPr>
          <a:xfrm>
            <a:off x="518300" y="990075"/>
            <a:ext cx="3686400" cy="3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IDENTIFY potential customers by using ONLINE DATA and LOCATION to target in market for new or custom homes.</a:t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CONNECT with customers via MOBILE DISPLAY ads to present house plans and showings.</a:t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INFLUENCE to schedule an appointment with an OFFER and remarket across DISPLAY.</a:t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CONVERT into customers by measuring conversions from VISITS and CALLS and ONLINE appointments.</a:t>
            </a:r>
            <a:endParaRPr>
              <a:solidFill>
                <a:srgbClr val="3C3C3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/>
          <p:nvPr>
            <p:ph type="ctrTitle"/>
          </p:nvPr>
        </p:nvSpPr>
        <p:spPr>
          <a:xfrm>
            <a:off x="0" y="-334800"/>
            <a:ext cx="4987500" cy="33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~ ADVERTISING</a:t>
            </a:r>
            <a:endParaRPr sz="600"/>
          </a:p>
        </p:txBody>
      </p:sp>
      <p:sp>
        <p:nvSpPr>
          <p:cNvPr id="250" name="Google Shape;250;p38"/>
          <p:cNvSpPr txBox="1"/>
          <p:nvPr/>
        </p:nvSpPr>
        <p:spPr>
          <a:xfrm>
            <a:off x="0" y="2214000"/>
            <a:ext cx="914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Questions?</a:t>
            </a:r>
            <a:endParaRPr b="1" sz="4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51" name="Google Shape;25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4250" y="4213150"/>
            <a:ext cx="715500" cy="7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/>
          <p:nvPr/>
        </p:nvSpPr>
        <p:spPr>
          <a:xfrm>
            <a:off x="0" y="0"/>
            <a:ext cx="187200" cy="5143500"/>
          </a:xfrm>
          <a:prstGeom prst="rect">
            <a:avLst/>
          </a:prstGeom>
          <a:solidFill>
            <a:srgbClr val="057E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7"/>
          <p:cNvSpPr txBox="1"/>
          <p:nvPr/>
        </p:nvSpPr>
        <p:spPr>
          <a:xfrm>
            <a:off x="518300" y="990075"/>
            <a:ext cx="3686400" cy="3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IDENTIFY auto buyers by using a sequence of LOCATION based behaviors to target those in market for a new auto.</a:t>
            </a:r>
            <a:endParaRPr>
              <a:solidFill>
                <a:srgbClr val="3C3C3C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CONNECT with intenders via MOBILE DISPLAY ads at the moments they are most likely to purchase.</a:t>
            </a:r>
            <a:endParaRPr>
              <a:solidFill>
                <a:srgbClr val="3C3C3C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INFLUENCE the buyer with an OFFER redeemed by a visit by remarketing across DISPLAY and/or VIDEO.</a:t>
            </a:r>
            <a:endParaRPr>
              <a:solidFill>
                <a:srgbClr val="3C3C3C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CONVERT intenders into customers by measuring conversions from VISITS to the dealership.</a:t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</p:txBody>
      </p:sp>
      <p:sp>
        <p:nvSpPr>
          <p:cNvPr id="141" name="Google Shape;141;p27"/>
          <p:cNvSpPr/>
          <p:nvPr/>
        </p:nvSpPr>
        <p:spPr>
          <a:xfrm>
            <a:off x="4621705" y="8183"/>
            <a:ext cx="4522200" cy="51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7"/>
          <p:cNvSpPr txBox="1"/>
          <p:nvPr/>
        </p:nvSpPr>
        <p:spPr>
          <a:xfrm>
            <a:off x="518311" y="110786"/>
            <a:ext cx="38802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3C3C3C"/>
                </a:solidFill>
              </a:rPr>
              <a:t>Automotive Sales</a:t>
            </a:r>
            <a:endParaRPr b="1" sz="3100">
              <a:solidFill>
                <a:srgbClr val="3C3C3C"/>
              </a:solidFill>
            </a:endParaRPr>
          </a:p>
        </p:txBody>
      </p:sp>
      <p:sp>
        <p:nvSpPr>
          <p:cNvPr id="143" name="Google Shape;143;p27"/>
          <p:cNvSpPr txBox="1"/>
          <p:nvPr/>
        </p:nvSpPr>
        <p:spPr>
          <a:xfrm>
            <a:off x="518310" y="547583"/>
            <a:ext cx="38802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C3C3C"/>
                </a:solidFill>
              </a:rPr>
              <a:t>Audience &amp; Location Targeting</a:t>
            </a:r>
            <a:endParaRPr b="1" sz="1900">
              <a:solidFill>
                <a:srgbClr val="3C3C3C"/>
              </a:solidFill>
            </a:endParaRPr>
          </a:p>
        </p:txBody>
      </p:sp>
      <p:pic>
        <p:nvPicPr>
          <p:cNvPr id="144" name="Google Shape;144;p27"/>
          <p:cNvPicPr preferRelativeResize="0"/>
          <p:nvPr/>
        </p:nvPicPr>
        <p:blipFill rotWithShape="1">
          <a:blip r:embed="rId3">
            <a:alphaModFix/>
          </a:blip>
          <a:srcRect b="0" l="0" r="41331" t="0"/>
          <a:stretch/>
        </p:blipFill>
        <p:spPr>
          <a:xfrm>
            <a:off x="4621700" y="0"/>
            <a:ext cx="4522199" cy="51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/>
          <p:nvPr/>
        </p:nvSpPr>
        <p:spPr>
          <a:xfrm>
            <a:off x="0" y="0"/>
            <a:ext cx="187200" cy="5143500"/>
          </a:xfrm>
          <a:prstGeom prst="rect">
            <a:avLst/>
          </a:prstGeom>
          <a:solidFill>
            <a:srgbClr val="057E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8"/>
          <p:cNvSpPr/>
          <p:nvPr/>
        </p:nvSpPr>
        <p:spPr>
          <a:xfrm>
            <a:off x="4621705" y="8183"/>
            <a:ext cx="4522200" cy="51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8"/>
          <p:cNvSpPr txBox="1"/>
          <p:nvPr/>
        </p:nvSpPr>
        <p:spPr>
          <a:xfrm>
            <a:off x="518311" y="107111"/>
            <a:ext cx="38802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3C3C3C"/>
                </a:solidFill>
              </a:rPr>
              <a:t>Automotive Service</a:t>
            </a:r>
            <a:endParaRPr b="1" sz="3100">
              <a:solidFill>
                <a:srgbClr val="3C3C3C"/>
              </a:solidFill>
            </a:endParaRPr>
          </a:p>
        </p:txBody>
      </p:sp>
      <p:sp>
        <p:nvSpPr>
          <p:cNvPr id="152" name="Google Shape;152;p28"/>
          <p:cNvSpPr txBox="1"/>
          <p:nvPr/>
        </p:nvSpPr>
        <p:spPr>
          <a:xfrm>
            <a:off x="518310" y="543908"/>
            <a:ext cx="38802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C3C3C"/>
                </a:solidFill>
              </a:rPr>
              <a:t>Audience &amp; Location Targeting</a:t>
            </a:r>
            <a:endParaRPr b="1" sz="1900">
              <a:solidFill>
                <a:srgbClr val="3C3C3C"/>
              </a:solidFill>
            </a:endParaRPr>
          </a:p>
        </p:txBody>
      </p:sp>
      <p:pic>
        <p:nvPicPr>
          <p:cNvPr id="153" name="Google Shape;153;p28"/>
          <p:cNvPicPr preferRelativeResize="0"/>
          <p:nvPr/>
        </p:nvPicPr>
        <p:blipFill rotWithShape="1">
          <a:blip r:embed="rId3">
            <a:alphaModFix/>
          </a:blip>
          <a:srcRect b="0" l="22147" r="27573" t="0"/>
          <a:stretch/>
        </p:blipFill>
        <p:spPr>
          <a:xfrm>
            <a:off x="4621700" y="8175"/>
            <a:ext cx="4522199" cy="51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8"/>
          <p:cNvSpPr txBox="1"/>
          <p:nvPr/>
        </p:nvSpPr>
        <p:spPr>
          <a:xfrm>
            <a:off x="518300" y="990075"/>
            <a:ext cx="3686400" cy="3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IDENTIFY auto service needs by historical LOCATION data to predict the next time a service will be needed.</a:t>
            </a:r>
            <a:endParaRPr>
              <a:solidFill>
                <a:srgbClr val="3C3C3C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CONNECT with car owners via MOBILE DISPLAY ads when a service date range is approaching.</a:t>
            </a:r>
            <a:endParaRPr>
              <a:solidFill>
                <a:srgbClr val="3C3C3C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INFLUENCE car owners with an OFFER redeemed by a visit by remarketing across DISPLAY and/or VIDEO.</a:t>
            </a:r>
            <a:endParaRPr>
              <a:solidFill>
                <a:srgbClr val="3C3C3C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CONVERT into customers by measuring conversions from service by VISITS, CALLS, and ONLINE.</a:t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/>
          <p:nvPr/>
        </p:nvSpPr>
        <p:spPr>
          <a:xfrm>
            <a:off x="0" y="0"/>
            <a:ext cx="187200" cy="5143500"/>
          </a:xfrm>
          <a:prstGeom prst="rect">
            <a:avLst/>
          </a:prstGeom>
          <a:solidFill>
            <a:srgbClr val="057E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9"/>
          <p:cNvSpPr/>
          <p:nvPr/>
        </p:nvSpPr>
        <p:spPr>
          <a:xfrm>
            <a:off x="4621705" y="8183"/>
            <a:ext cx="4522200" cy="51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518311" y="107111"/>
            <a:ext cx="38802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3C3C3C"/>
                </a:solidFill>
              </a:rPr>
              <a:t>Gym &amp; Fitness</a:t>
            </a:r>
            <a:endParaRPr b="1" sz="3100">
              <a:solidFill>
                <a:srgbClr val="3C3C3C"/>
              </a:solidFill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518310" y="543908"/>
            <a:ext cx="38802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C3C3C"/>
                </a:solidFill>
              </a:rPr>
              <a:t>Audience &amp; Location Targeting</a:t>
            </a:r>
            <a:endParaRPr b="1" sz="1900">
              <a:solidFill>
                <a:srgbClr val="3C3C3C"/>
              </a:solidFill>
            </a:endParaRPr>
          </a:p>
        </p:txBody>
      </p:sp>
      <p:pic>
        <p:nvPicPr>
          <p:cNvPr id="163" name="Google Shape;163;p29"/>
          <p:cNvPicPr preferRelativeResize="0"/>
          <p:nvPr/>
        </p:nvPicPr>
        <p:blipFill rotWithShape="1">
          <a:blip r:embed="rId3">
            <a:alphaModFix/>
          </a:blip>
          <a:srcRect b="0" l="0" r="58786" t="0"/>
          <a:stretch/>
        </p:blipFill>
        <p:spPr>
          <a:xfrm>
            <a:off x="4621700" y="3675"/>
            <a:ext cx="4522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9"/>
          <p:cNvSpPr txBox="1"/>
          <p:nvPr/>
        </p:nvSpPr>
        <p:spPr>
          <a:xfrm>
            <a:off x="518300" y="990075"/>
            <a:ext cx="3686400" cy="3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IDENTIFY fitness enthusiasts by using a sequence of LOCATION based behaviors and competitors.</a:t>
            </a:r>
            <a:endParaRPr>
              <a:solidFill>
                <a:srgbClr val="3C3C3C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CONNECT with gym goers via MOBILE DISPLAY ads who are commuters or exhibit daily activities.</a:t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INFLUENCE with a new customer OFFER redeemed by a visit by remarketing across DISPLAY and/or VIDEO.</a:t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CONVERT into customers by measuring conversions from VISITS to the gym.</a:t>
            </a:r>
            <a:endParaRPr>
              <a:solidFill>
                <a:srgbClr val="3C3C3C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/>
          <p:nvPr/>
        </p:nvSpPr>
        <p:spPr>
          <a:xfrm>
            <a:off x="0" y="0"/>
            <a:ext cx="187200" cy="5143500"/>
          </a:xfrm>
          <a:prstGeom prst="rect">
            <a:avLst/>
          </a:prstGeom>
          <a:solidFill>
            <a:srgbClr val="057E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0"/>
          <p:cNvSpPr/>
          <p:nvPr/>
        </p:nvSpPr>
        <p:spPr>
          <a:xfrm>
            <a:off x="4621705" y="8183"/>
            <a:ext cx="4522200" cy="51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0"/>
          <p:cNvSpPr txBox="1"/>
          <p:nvPr/>
        </p:nvSpPr>
        <p:spPr>
          <a:xfrm>
            <a:off x="518311" y="107111"/>
            <a:ext cx="38802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3C3C3C"/>
                </a:solidFill>
              </a:rPr>
              <a:t>Restaurants</a:t>
            </a:r>
            <a:endParaRPr b="1" sz="3100">
              <a:solidFill>
                <a:srgbClr val="3C3C3C"/>
              </a:solidFill>
            </a:endParaRPr>
          </a:p>
        </p:txBody>
      </p:sp>
      <p:sp>
        <p:nvSpPr>
          <p:cNvPr id="172" name="Google Shape;172;p30"/>
          <p:cNvSpPr txBox="1"/>
          <p:nvPr/>
        </p:nvSpPr>
        <p:spPr>
          <a:xfrm>
            <a:off x="518310" y="543908"/>
            <a:ext cx="38802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C3C3C"/>
                </a:solidFill>
              </a:rPr>
              <a:t>Audience &amp; Location Targeting</a:t>
            </a:r>
            <a:endParaRPr b="1" sz="1900">
              <a:solidFill>
                <a:srgbClr val="3C3C3C"/>
              </a:solidFill>
            </a:endParaRPr>
          </a:p>
        </p:txBody>
      </p:sp>
      <p:pic>
        <p:nvPicPr>
          <p:cNvPr id="173" name="Google Shape;173;p30"/>
          <p:cNvPicPr preferRelativeResize="0"/>
          <p:nvPr/>
        </p:nvPicPr>
        <p:blipFill rotWithShape="1">
          <a:blip r:embed="rId3">
            <a:alphaModFix/>
          </a:blip>
          <a:srcRect b="0" l="9322" r="41221" t="0"/>
          <a:stretch/>
        </p:blipFill>
        <p:spPr>
          <a:xfrm>
            <a:off x="4621700" y="3675"/>
            <a:ext cx="4522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0"/>
          <p:cNvSpPr txBox="1"/>
          <p:nvPr/>
        </p:nvSpPr>
        <p:spPr>
          <a:xfrm>
            <a:off x="518300" y="990075"/>
            <a:ext cx="3686400" cy="3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IDENTIFY casual or fine diners by categorizing LOCATION data to match interests by physical visits.</a:t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CONNECT with diners via MOBILE DISPLAY ads to influence the next choice for a dining experience.</a:t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INFLUENCE to dine with an OFFER (or menu item) and remarket across DISPLAY and/or VIDEO.</a:t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CONVERT into customers by measuring conversions from VISITS while also tracking CALLS and ONLINE orders.</a:t>
            </a:r>
            <a:endParaRPr>
              <a:solidFill>
                <a:srgbClr val="3C3C3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/>
          <p:nvPr/>
        </p:nvSpPr>
        <p:spPr>
          <a:xfrm>
            <a:off x="0" y="0"/>
            <a:ext cx="187200" cy="5143500"/>
          </a:xfrm>
          <a:prstGeom prst="rect">
            <a:avLst/>
          </a:prstGeom>
          <a:solidFill>
            <a:srgbClr val="057E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1"/>
          <p:cNvSpPr/>
          <p:nvPr/>
        </p:nvSpPr>
        <p:spPr>
          <a:xfrm>
            <a:off x="4621705" y="8183"/>
            <a:ext cx="4522200" cy="51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1"/>
          <p:cNvSpPr txBox="1"/>
          <p:nvPr/>
        </p:nvSpPr>
        <p:spPr>
          <a:xfrm>
            <a:off x="518311" y="107111"/>
            <a:ext cx="38802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3C3C3C"/>
                </a:solidFill>
              </a:rPr>
              <a:t>Furniture / Mattress</a:t>
            </a:r>
            <a:endParaRPr b="1" sz="3100">
              <a:solidFill>
                <a:srgbClr val="3C3C3C"/>
              </a:solidFill>
            </a:endParaRPr>
          </a:p>
        </p:txBody>
      </p:sp>
      <p:sp>
        <p:nvSpPr>
          <p:cNvPr id="182" name="Google Shape;182;p31"/>
          <p:cNvSpPr txBox="1"/>
          <p:nvPr/>
        </p:nvSpPr>
        <p:spPr>
          <a:xfrm>
            <a:off x="518310" y="543908"/>
            <a:ext cx="38802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C3C3C"/>
                </a:solidFill>
              </a:rPr>
              <a:t>Audience &amp; Location Targeting</a:t>
            </a:r>
            <a:endParaRPr b="1" sz="1900">
              <a:solidFill>
                <a:srgbClr val="3C3C3C"/>
              </a:solidFill>
            </a:endParaRPr>
          </a:p>
        </p:txBody>
      </p:sp>
      <p:pic>
        <p:nvPicPr>
          <p:cNvPr id="183" name="Google Shape;183;p31"/>
          <p:cNvPicPr preferRelativeResize="0"/>
          <p:nvPr/>
        </p:nvPicPr>
        <p:blipFill rotWithShape="1">
          <a:blip r:embed="rId3">
            <a:alphaModFix/>
          </a:blip>
          <a:srcRect b="0" l="0" r="12080" t="0"/>
          <a:stretch/>
        </p:blipFill>
        <p:spPr>
          <a:xfrm>
            <a:off x="4621700" y="0"/>
            <a:ext cx="45222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1"/>
          <p:cNvSpPr txBox="1"/>
          <p:nvPr/>
        </p:nvSpPr>
        <p:spPr>
          <a:xfrm>
            <a:off x="518300" y="990075"/>
            <a:ext cx="3686400" cy="3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IDENTIFY market for furniture using LOCATION data to target new movers or active furniture shoppers.</a:t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CONNECT with shoppers via MOBILE DISPLAY ads to influence a store visit.</a:t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INFLUENCE to shop with a limited time OFFER and remarket across DISPLAY.</a:t>
            </a:r>
            <a:endParaRPr>
              <a:solidFill>
                <a:srgbClr val="3C3C3C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CONVERT into customers by measuring conversions from VISITS while also tracking CALLS and ONLINE orders.</a:t>
            </a:r>
            <a:endParaRPr>
              <a:solidFill>
                <a:srgbClr val="3C3C3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/>
          <p:nvPr/>
        </p:nvSpPr>
        <p:spPr>
          <a:xfrm>
            <a:off x="0" y="0"/>
            <a:ext cx="187200" cy="5143500"/>
          </a:xfrm>
          <a:prstGeom prst="rect">
            <a:avLst/>
          </a:prstGeom>
          <a:solidFill>
            <a:srgbClr val="057E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2"/>
          <p:cNvSpPr/>
          <p:nvPr/>
        </p:nvSpPr>
        <p:spPr>
          <a:xfrm>
            <a:off x="4621705" y="8183"/>
            <a:ext cx="4522200" cy="51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2"/>
          <p:cNvSpPr txBox="1"/>
          <p:nvPr/>
        </p:nvSpPr>
        <p:spPr>
          <a:xfrm>
            <a:off x="518311" y="107111"/>
            <a:ext cx="38802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3C3C3C"/>
                </a:solidFill>
              </a:rPr>
              <a:t>Cannabis / CBD Oil</a:t>
            </a:r>
            <a:endParaRPr b="1" sz="3100">
              <a:solidFill>
                <a:srgbClr val="3C3C3C"/>
              </a:solidFill>
            </a:endParaRPr>
          </a:p>
        </p:txBody>
      </p:sp>
      <p:sp>
        <p:nvSpPr>
          <p:cNvPr id="192" name="Google Shape;192;p32"/>
          <p:cNvSpPr txBox="1"/>
          <p:nvPr/>
        </p:nvSpPr>
        <p:spPr>
          <a:xfrm>
            <a:off x="518310" y="543908"/>
            <a:ext cx="38802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C3C3C"/>
                </a:solidFill>
              </a:rPr>
              <a:t>Audience Targeting</a:t>
            </a:r>
            <a:endParaRPr b="1" sz="1900">
              <a:solidFill>
                <a:srgbClr val="3C3C3C"/>
              </a:solidFill>
            </a:endParaRPr>
          </a:p>
        </p:txBody>
      </p:sp>
      <p:pic>
        <p:nvPicPr>
          <p:cNvPr id="193" name="Google Shape;193;p32"/>
          <p:cNvPicPr preferRelativeResize="0"/>
          <p:nvPr/>
        </p:nvPicPr>
        <p:blipFill rotWithShape="1">
          <a:blip r:embed="rId3">
            <a:alphaModFix/>
          </a:blip>
          <a:srcRect b="0" l="19276" r="19276" t="0"/>
          <a:stretch/>
        </p:blipFill>
        <p:spPr>
          <a:xfrm>
            <a:off x="4621700" y="8175"/>
            <a:ext cx="4522200" cy="51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2"/>
          <p:cNvSpPr txBox="1"/>
          <p:nvPr/>
        </p:nvSpPr>
        <p:spPr>
          <a:xfrm>
            <a:off x="518300" y="990075"/>
            <a:ext cx="3686400" cy="3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IDENTIFY potential customers (US) using LOCATION to target behavior categories for pharmacies and health stores.</a:t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CONNECT with shoppers via MOBILE DISPLAY ads to influence a store visit and repeat visits.</a:t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INFLUENCE to shop with a limited time OFFER and remarket across DISPLAY.</a:t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CONVERT into customers by measuring conversions from VISITS while also tracking CALLS and ONLINE orders.</a:t>
            </a:r>
            <a:endParaRPr>
              <a:solidFill>
                <a:srgbClr val="3C3C3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3"/>
          <p:cNvPicPr preferRelativeResize="0"/>
          <p:nvPr/>
        </p:nvPicPr>
        <p:blipFill rotWithShape="1">
          <a:blip r:embed="rId3">
            <a:alphaModFix/>
          </a:blip>
          <a:srcRect b="0" l="12692" r="12692" t="0"/>
          <a:stretch/>
        </p:blipFill>
        <p:spPr>
          <a:xfrm>
            <a:off x="4621700" y="0"/>
            <a:ext cx="4522200" cy="51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3"/>
          <p:cNvSpPr/>
          <p:nvPr/>
        </p:nvSpPr>
        <p:spPr>
          <a:xfrm>
            <a:off x="0" y="0"/>
            <a:ext cx="187200" cy="5143500"/>
          </a:xfrm>
          <a:prstGeom prst="rect">
            <a:avLst/>
          </a:prstGeom>
          <a:solidFill>
            <a:srgbClr val="057E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3"/>
          <p:cNvSpPr/>
          <p:nvPr/>
        </p:nvSpPr>
        <p:spPr>
          <a:xfrm>
            <a:off x="4621705" y="8183"/>
            <a:ext cx="4522200" cy="51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3"/>
          <p:cNvSpPr txBox="1"/>
          <p:nvPr/>
        </p:nvSpPr>
        <p:spPr>
          <a:xfrm>
            <a:off x="518311" y="107111"/>
            <a:ext cx="38802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3C3C3C"/>
                </a:solidFill>
              </a:rPr>
              <a:t>Urgent Care</a:t>
            </a:r>
            <a:endParaRPr b="1" sz="3100">
              <a:solidFill>
                <a:srgbClr val="3C3C3C"/>
              </a:solidFill>
            </a:endParaRPr>
          </a:p>
        </p:txBody>
      </p:sp>
      <p:sp>
        <p:nvSpPr>
          <p:cNvPr id="203" name="Google Shape;203;p33"/>
          <p:cNvSpPr txBox="1"/>
          <p:nvPr/>
        </p:nvSpPr>
        <p:spPr>
          <a:xfrm>
            <a:off x="518310" y="543908"/>
            <a:ext cx="38802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C3C3C"/>
                </a:solidFill>
              </a:rPr>
              <a:t>Audience &amp; Location Targeting</a:t>
            </a:r>
            <a:endParaRPr b="1" sz="1900">
              <a:solidFill>
                <a:srgbClr val="3C3C3C"/>
              </a:solidFill>
            </a:endParaRPr>
          </a:p>
        </p:txBody>
      </p:sp>
      <p:sp>
        <p:nvSpPr>
          <p:cNvPr id="204" name="Google Shape;204;p33"/>
          <p:cNvSpPr txBox="1"/>
          <p:nvPr/>
        </p:nvSpPr>
        <p:spPr>
          <a:xfrm>
            <a:off x="518300" y="990075"/>
            <a:ext cx="3686400" cy="3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IDENTIFY potential need for urgent care using LOCATION to target behavior categories for urgent care and pharmacies.</a:t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CONNECT with patients via MOBILE DISPLAY ads to present relief for symptom or injury.</a:t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INFLUENCE to visit with a value proposition OFFER and remarket across DISPLAY.</a:t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CONVERT into patients by measuring conversions from VISITS while also tracking CALLS and ONLINE appointments.</a:t>
            </a:r>
            <a:endParaRPr>
              <a:solidFill>
                <a:srgbClr val="3C3C3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/>
          <p:nvPr/>
        </p:nvSpPr>
        <p:spPr>
          <a:xfrm>
            <a:off x="0" y="0"/>
            <a:ext cx="187200" cy="5143500"/>
          </a:xfrm>
          <a:prstGeom prst="rect">
            <a:avLst/>
          </a:prstGeom>
          <a:solidFill>
            <a:srgbClr val="057E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4"/>
          <p:cNvSpPr/>
          <p:nvPr/>
        </p:nvSpPr>
        <p:spPr>
          <a:xfrm>
            <a:off x="4621705" y="4508"/>
            <a:ext cx="4522200" cy="51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4"/>
          <p:cNvSpPr txBox="1"/>
          <p:nvPr/>
        </p:nvSpPr>
        <p:spPr>
          <a:xfrm>
            <a:off x="518311" y="107111"/>
            <a:ext cx="38802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3C3C3C"/>
                </a:solidFill>
              </a:rPr>
              <a:t>Bank / Credit Union</a:t>
            </a:r>
            <a:endParaRPr b="1" sz="3100">
              <a:solidFill>
                <a:srgbClr val="3C3C3C"/>
              </a:solidFill>
            </a:endParaRPr>
          </a:p>
        </p:txBody>
      </p:sp>
      <p:sp>
        <p:nvSpPr>
          <p:cNvPr id="212" name="Google Shape;212;p34"/>
          <p:cNvSpPr txBox="1"/>
          <p:nvPr/>
        </p:nvSpPr>
        <p:spPr>
          <a:xfrm>
            <a:off x="518310" y="543908"/>
            <a:ext cx="38802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C3C3C"/>
                </a:solidFill>
              </a:rPr>
              <a:t>Audience &amp; Location Targeting</a:t>
            </a:r>
            <a:endParaRPr b="1" sz="1900">
              <a:solidFill>
                <a:srgbClr val="3C3C3C"/>
              </a:solidFill>
            </a:endParaRPr>
          </a:p>
        </p:txBody>
      </p:sp>
      <p:pic>
        <p:nvPicPr>
          <p:cNvPr id="213" name="Google Shape;213;p34"/>
          <p:cNvPicPr preferRelativeResize="0"/>
          <p:nvPr/>
        </p:nvPicPr>
        <p:blipFill rotWithShape="1">
          <a:blip r:embed="rId3">
            <a:alphaModFix/>
          </a:blip>
          <a:srcRect b="0" l="37612" r="15563" t="0"/>
          <a:stretch/>
        </p:blipFill>
        <p:spPr>
          <a:xfrm>
            <a:off x="4621700" y="4500"/>
            <a:ext cx="4522201" cy="51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4"/>
          <p:cNvSpPr txBox="1"/>
          <p:nvPr/>
        </p:nvSpPr>
        <p:spPr>
          <a:xfrm>
            <a:off x="518300" y="990075"/>
            <a:ext cx="3686400" cy="3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28575" lIns="57150" spcFirstLastPara="1" rIns="57150" wrap="square" tIns="285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IDENTIFY potential customer by using LOCATION to target behavior categories for frequent bankers or recently moved.</a:t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CONNECT with customers via MOBILE DISPLAY ads to present services.</a:t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INFLUENCE to open an account with an OFFER and remarket across DISPLAY / VIDEO and SEARCH.</a:t>
            </a:r>
            <a:endParaRPr>
              <a:solidFill>
                <a:srgbClr val="3C3C3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3C3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Char char="●"/>
            </a:pPr>
            <a:r>
              <a:rPr lang="en">
                <a:solidFill>
                  <a:srgbClr val="3C3C3C"/>
                </a:solidFill>
              </a:rPr>
              <a:t>CONVERT into customers by measuring conversions from VISITS while also tracking CALLS and ONLINE applications.</a:t>
            </a:r>
            <a:endParaRPr>
              <a:solidFill>
                <a:srgbClr val="3C3C3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