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Dosis"/>
      <p:regular r:id="rId12"/>
      <p:bold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  <p:embeddedFont>
      <p:font typeface="Questri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KaF+a50SYwolLk+/Z4Z7QcXP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22" Type="http://schemas.openxmlformats.org/officeDocument/2006/relationships/font" Target="fonts/Questrial-regular.fntdata"/><Relationship Id="rId21" Type="http://schemas.openxmlformats.org/officeDocument/2006/relationships/font" Target="fonts/OpenSans-boldItalic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Dosis-bold.fntdata"/><Relationship Id="rId12" Type="http://schemas.openxmlformats.org/officeDocument/2006/relationships/font" Target="fonts/Dosis-regular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Introduce yourself</a:t>
            </a:r>
            <a:endParaRPr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LocalAds is powered by sophisticated advertising technology that predicts both offline and online user behaviors to serve ads more efficiently.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makes this happen by examining your audience’s location data and the devices they’re interacting with.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While other advertising technologies can target a specific location, LocalAds analyzes sequenced physical locations to establish a link between them, learn how your potential customers behave, and improve your campaign’s performance while tracking every important conversion.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All LocalAds campaigns are display campaigns, but you can purchase additional spend to expand your campaign to other platforms.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Based on your campaign goals and ad spend, our team can combine LocalAds display with other platforms such as search, social, and video.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technology we use makes the information easily flow from one platform to another.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With Local Ads, we often use the I.C.I.C. approach: </a:t>
            </a:r>
            <a:br>
              <a:rPr lang="en"/>
            </a:br>
            <a:br>
              <a:rPr lang="en"/>
            </a:br>
            <a:r>
              <a:rPr lang="en"/>
              <a:t>Identify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Connect</a:t>
            </a:r>
            <a:br>
              <a:rPr lang="en"/>
            </a:br>
            <a:r>
              <a:rPr lang="en"/>
              <a:t>Influence</a:t>
            </a:r>
            <a:br>
              <a:rPr lang="en"/>
            </a:br>
            <a:r>
              <a:rPr lang="en"/>
              <a:t>Convert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an example of how LocalAds can be used by restaurants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Just another example, here are a few tactics for targeting home buyers with LocalAds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Ask your prospect if they have any questions about LocalAds</a:t>
            </a:r>
            <a:endParaRPr i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center">
  <p:cSld name="CUSTOM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/>
          <p:nvPr/>
        </p:nvSpPr>
        <p:spPr>
          <a:xfrm>
            <a:off x="-17675" y="-35375"/>
            <a:ext cx="91617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/>
          <p:nvPr>
            <p:ph type="title"/>
          </p:nvPr>
        </p:nvSpPr>
        <p:spPr>
          <a:xfrm>
            <a:off x="457200" y="922500"/>
            <a:ext cx="8229600" cy="3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3F9B63"/>
                </a:solidFill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ndasta - Board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 showMasterSp="0">
  <p:cSld name="Cov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/>
          <p:nvPr/>
        </p:nvSpPr>
        <p:spPr>
          <a:xfrm>
            <a:off x="0" y="3954066"/>
            <a:ext cx="9144000" cy="11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" y="1194025"/>
            <a:ext cx="9142200" cy="27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/>
          <p:nvPr>
            <p:ph type="title"/>
          </p:nvPr>
        </p:nvSpPr>
        <p:spPr>
          <a:xfrm>
            <a:off x="346166" y="1548555"/>
            <a:ext cx="8451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47040" y="2608531"/>
            <a:ext cx="8449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3502959" y="4424922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3" type="body"/>
          </p:nvPr>
        </p:nvSpPr>
        <p:spPr>
          <a:xfrm>
            <a:off x="3493295" y="3394879"/>
            <a:ext cx="2157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b="0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4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22"/>
          <p:cNvSpPr txBox="1"/>
          <p:nvPr>
            <p:ph idx="4" type="body"/>
          </p:nvPr>
        </p:nvSpPr>
        <p:spPr>
          <a:xfrm>
            <a:off x="6589060" y="4420196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5" type="body"/>
          </p:nvPr>
        </p:nvSpPr>
        <p:spPr>
          <a:xfrm>
            <a:off x="437029" y="4420196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22"/>
          <p:cNvSpPr/>
          <p:nvPr/>
        </p:nvSpPr>
        <p:spPr>
          <a:xfrm>
            <a:off x="0" y="3886538"/>
            <a:ext cx="9141600" cy="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22"/>
          <p:cNvSpPr/>
          <p:nvPr/>
        </p:nvSpPr>
        <p:spPr>
          <a:xfrm>
            <a:off x="0" y="1240828"/>
            <a:ext cx="9141600" cy="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4364072" y="3180666"/>
            <a:ext cx="415800" cy="3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" name="Google Shape;68;p22"/>
          <p:cNvCxnSpPr/>
          <p:nvPr/>
        </p:nvCxnSpPr>
        <p:spPr>
          <a:xfrm>
            <a:off x="3039035" y="4087907"/>
            <a:ext cx="0" cy="94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9" name="Google Shape;69;p22"/>
          <p:cNvCxnSpPr/>
          <p:nvPr/>
        </p:nvCxnSpPr>
        <p:spPr>
          <a:xfrm>
            <a:off x="6135221" y="4087907"/>
            <a:ext cx="0" cy="94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70" name="Google Shape;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06" y="114299"/>
            <a:ext cx="1455000" cy="10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9897" y="208508"/>
            <a:ext cx="3063000" cy="5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14301" y="317274"/>
            <a:ext cx="8921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114302" y="802489"/>
            <a:ext cx="8915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114302" y="1214051"/>
            <a:ext cx="89154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Char char="○"/>
              <a:defRPr sz="12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9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9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3" type="body"/>
          </p:nvPr>
        </p:nvSpPr>
        <p:spPr>
          <a:xfrm>
            <a:off x="114301" y="4514852"/>
            <a:ext cx="89154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600"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Impact Slide">
  <p:cSld name="Blue Impact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E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24"/>
          <p:cNvSpPr txBox="1"/>
          <p:nvPr>
            <p:ph type="title"/>
          </p:nvPr>
        </p:nvSpPr>
        <p:spPr>
          <a:xfrm>
            <a:off x="457200" y="1982194"/>
            <a:ext cx="82296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457200" y="1561743"/>
            <a:ext cx="82296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358"/>
              </a:buClr>
              <a:buSzPts val="1100"/>
              <a:buFont typeface="Open Sans"/>
              <a:buNone/>
              <a:defRPr b="0" sz="2700">
                <a:solidFill>
                  <a:srgbClr val="1D43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24"/>
          <p:cNvSpPr/>
          <p:nvPr/>
        </p:nvSpPr>
        <p:spPr>
          <a:xfrm>
            <a:off x="8820083" y="4940828"/>
            <a:ext cx="2514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24"/>
          <p:cNvSpPr txBox="1"/>
          <p:nvPr/>
        </p:nvSpPr>
        <p:spPr>
          <a:xfrm>
            <a:off x="6342745" y="4911638"/>
            <a:ext cx="25329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2015 BIA/Kelsey. All Rights Reserved.    |</a:t>
            </a:r>
            <a:endParaRPr b="0" i="0" sz="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048" y="4775512"/>
            <a:ext cx="425100" cy="2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/>
          <p:nvPr/>
        </p:nvSpPr>
        <p:spPr>
          <a:xfrm>
            <a:off x="948160" y="4852756"/>
            <a:ext cx="22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Tweet With Us: #realworldanalytics</a:t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74" y="4891466"/>
            <a:ext cx="225900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457214" y="1085850"/>
            <a:ext cx="83718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800"/>
            </a:lvl1pPr>
            <a:lvl2pPr indent="-29845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2pPr>
            <a:lvl3pPr indent="-29845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400"/>
            </a:lvl3pPr>
            <a:lvl4pPr indent="-29845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4pPr>
            <a:lvl5pPr indent="-29845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type="title"/>
          </p:nvPr>
        </p:nvSpPr>
        <p:spPr>
          <a:xfrm>
            <a:off x="457214" y="57150"/>
            <a:ext cx="837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hart">
  <p:cSld name="Title &amp; 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114301" y="4514852"/>
            <a:ext cx="89154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600"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Google Shape;91;p26"/>
          <p:cNvSpPr/>
          <p:nvPr>
            <p:ph idx="2" type="chart"/>
          </p:nvPr>
        </p:nvSpPr>
        <p:spPr>
          <a:xfrm>
            <a:off x="114301" y="1200150"/>
            <a:ext cx="89154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b="0" i="0" sz="1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type="title"/>
          </p:nvPr>
        </p:nvSpPr>
        <p:spPr>
          <a:xfrm>
            <a:off x="114301" y="317274"/>
            <a:ext cx="8921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3" name="Google Shape;93;p26"/>
          <p:cNvSpPr txBox="1"/>
          <p:nvPr>
            <p:ph idx="3" type="body"/>
          </p:nvPr>
        </p:nvSpPr>
        <p:spPr>
          <a:xfrm>
            <a:off x="114302" y="802489"/>
            <a:ext cx="8915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pact Slide 1" showMasterSp="0">
  <p:cSld name="Impact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/>
          <p:nvPr/>
        </p:nvSpPr>
        <p:spPr>
          <a:xfrm>
            <a:off x="0" y="1200150"/>
            <a:ext cx="9144000" cy="1462500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8837024" y="4940828"/>
            <a:ext cx="2514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27"/>
          <p:cNvSpPr txBox="1"/>
          <p:nvPr/>
        </p:nvSpPr>
        <p:spPr>
          <a:xfrm>
            <a:off x="7426234" y="4911636"/>
            <a:ext cx="14664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2015 BIA/Kelsey. All Rights Reserved.    |</a:t>
            </a:r>
            <a:endParaRPr b="0" i="0" sz="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14300" y="1260419"/>
            <a:ext cx="89154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2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9" name="Google Shape;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48" y="4775512"/>
            <a:ext cx="4251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CUSTOM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7925" y="3108225"/>
            <a:ext cx="1868149" cy="28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8"/>
          <p:cNvCxnSpPr/>
          <p:nvPr/>
        </p:nvCxnSpPr>
        <p:spPr>
          <a:xfrm>
            <a:off x="618300" y="2717875"/>
            <a:ext cx="7907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28"/>
          <p:cNvSpPr txBox="1"/>
          <p:nvPr>
            <p:ph type="title"/>
          </p:nvPr>
        </p:nvSpPr>
        <p:spPr>
          <a:xfrm>
            <a:off x="457200" y="1238075"/>
            <a:ext cx="82296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- Title and Content">
  <p:cSld name="Default - 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CUSTOM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/>
          <p:nvPr/>
        </p:nvSpPr>
        <p:spPr>
          <a:xfrm>
            <a:off x="-53050" y="-26525"/>
            <a:ext cx="9250200" cy="46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e">
  <p:cSld name="CUSTOM_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8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2" name="Google Shape;112;p31"/>
          <p:cNvSpPr txBox="1"/>
          <p:nvPr>
            <p:ph idx="1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31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1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8421384" y="1382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31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b="0" i="0" sz="10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p31"/>
          <p:cNvGrpSpPr/>
          <p:nvPr/>
        </p:nvGrpSpPr>
        <p:grpSpPr>
          <a:xfrm>
            <a:off x="197970" y="4683259"/>
            <a:ext cx="297191" cy="365407"/>
            <a:chOff x="2149550" y="2870305"/>
            <a:chExt cx="378395" cy="465250"/>
          </a:xfrm>
        </p:grpSpPr>
        <p:sp>
          <p:nvSpPr>
            <p:cNvPr id="118" name="Google Shape;118;p31"/>
            <p:cNvSpPr/>
            <p:nvPr/>
          </p:nvSpPr>
          <p:spPr>
            <a:xfrm>
              <a:off x="2149569" y="2870305"/>
              <a:ext cx="378375" cy="465250"/>
            </a:xfrm>
            <a:custGeom>
              <a:rect b="b" l="l" r="r" t="t"/>
              <a:pathLst>
                <a:path extrusionOk="0" h="10000" w="10000">
                  <a:moveTo>
                    <a:pt x="9786" y="4479"/>
                  </a:moveTo>
                  <a:cubicBezTo>
                    <a:pt x="9957" y="4549"/>
                    <a:pt x="9915" y="4653"/>
                    <a:pt x="10000" y="4792"/>
                  </a:cubicBezTo>
                  <a:lnTo>
                    <a:pt x="10000" y="9236"/>
                  </a:lnTo>
                  <a:cubicBezTo>
                    <a:pt x="10000" y="9653"/>
                    <a:pt x="9573" y="10000"/>
                    <a:pt x="9060" y="10000"/>
                  </a:cubicBezTo>
                  <a:lnTo>
                    <a:pt x="940" y="10000"/>
                  </a:lnTo>
                  <a:cubicBezTo>
                    <a:pt x="342" y="10000"/>
                    <a:pt x="0" y="9653"/>
                    <a:pt x="0" y="9236"/>
                  </a:cubicBezTo>
                  <a:lnTo>
                    <a:pt x="0" y="694"/>
                  </a:lnTo>
                  <a:cubicBezTo>
                    <a:pt x="0" y="278"/>
                    <a:pt x="342" y="0"/>
                    <a:pt x="855" y="0"/>
                  </a:cubicBezTo>
                  <a:lnTo>
                    <a:pt x="7009" y="0"/>
                  </a:lnTo>
                  <a:cubicBezTo>
                    <a:pt x="7179" y="139"/>
                    <a:pt x="7179" y="417"/>
                    <a:pt x="7179" y="625"/>
                  </a:cubicBezTo>
                  <a:lnTo>
                    <a:pt x="7179" y="2222"/>
                  </a:lnTo>
                  <a:cubicBezTo>
                    <a:pt x="7179" y="2431"/>
                    <a:pt x="7436" y="2569"/>
                    <a:pt x="7521" y="2708"/>
                  </a:cubicBezTo>
                  <a:cubicBezTo>
                    <a:pt x="8120" y="3125"/>
                    <a:pt x="8632" y="3542"/>
                    <a:pt x="9145" y="3958"/>
                  </a:cubicBezTo>
                  <a:cubicBezTo>
                    <a:pt x="9231" y="4097"/>
                    <a:pt x="9334" y="4062"/>
                    <a:pt x="9632" y="4312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>
              <a:off x="2414965" y="2870305"/>
              <a:ext cx="112980" cy="125770"/>
            </a:xfrm>
            <a:custGeom>
              <a:rect b="b" l="l" r="r" t="t"/>
              <a:pathLst>
                <a:path extrusionOk="0" h="39" w="35">
                  <a:moveTo>
                    <a:pt x="0" y="34"/>
                  </a:moveTo>
                  <a:cubicBezTo>
                    <a:pt x="0" y="23"/>
                    <a:pt x="0" y="11"/>
                    <a:pt x="0" y="0"/>
                  </a:cubicBezTo>
                  <a:cubicBezTo>
                    <a:pt x="12" y="11"/>
                    <a:pt x="24" y="22"/>
                    <a:pt x="35" y="34"/>
                  </a:cubicBezTo>
                  <a:cubicBezTo>
                    <a:pt x="33" y="36"/>
                    <a:pt x="32" y="36"/>
                    <a:pt x="30" y="36"/>
                  </a:cubicBezTo>
                  <a:cubicBezTo>
                    <a:pt x="20" y="36"/>
                    <a:pt x="10" y="39"/>
                    <a:pt x="0" y="34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>
              <a:off x="2414965" y="2980088"/>
              <a:ext cx="112975" cy="112975"/>
            </a:xfrm>
            <a:custGeom>
              <a:rect b="b" l="l" r="r" t="t"/>
              <a:pathLst>
                <a:path extrusionOk="0" h="10000" w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cubicBezTo>
                    <a:pt x="9362" y="9057"/>
                    <a:pt x="1457" y="1924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1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/>
          <p:nvPr>
            <p:ph type="ctrTitle"/>
          </p:nvPr>
        </p:nvSpPr>
        <p:spPr>
          <a:xfrm>
            <a:off x="0" y="-334800"/>
            <a:ext cx="49875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~ ADVERTISING</a:t>
            </a:r>
            <a:endParaRPr sz="600"/>
          </a:p>
        </p:txBody>
      </p:sp>
      <p:sp>
        <p:nvSpPr>
          <p:cNvPr id="131" name="Google Shape;131;p1"/>
          <p:cNvSpPr txBox="1"/>
          <p:nvPr/>
        </p:nvSpPr>
        <p:spPr>
          <a:xfrm>
            <a:off x="0" y="2858525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7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LocalAds</a:t>
            </a:r>
            <a:endParaRPr b="1" i="0" sz="7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050" y="985962"/>
            <a:ext cx="1657912" cy="165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4250" y="4265200"/>
            <a:ext cx="715500" cy="7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/>
        </p:nvSpPr>
        <p:spPr>
          <a:xfrm>
            <a:off x="2231113" y="338963"/>
            <a:ext cx="56334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What Is LocalAds?</a:t>
            </a:r>
            <a:endParaRPr i="0" sz="29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488" y="287951"/>
            <a:ext cx="861326" cy="86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5382725" y="826725"/>
            <a:ext cx="34062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Improve your advertising campaign results with LocalAds!</a:t>
            </a:r>
            <a:endParaRPr b="1" i="0" sz="1500" u="none" cap="none" strike="noStrik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Premium advertising technology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Highly-sophisticated targeting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Location-based ads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Multiple platforms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Live reports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Great ROI </a:t>
            </a:r>
            <a:endParaRPr b="0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125" y="1350625"/>
            <a:ext cx="4320126" cy="3163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392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2231125" y="338975"/>
            <a:ext cx="59355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Multiple Platforms</a:t>
            </a:r>
            <a:endParaRPr i="0" sz="29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748392" y="1859734"/>
            <a:ext cx="5647200" cy="13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748386" y="3244630"/>
            <a:ext cx="5647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3892" l="0" r="0" t="0"/>
          <a:stretch/>
        </p:blipFill>
        <p:spPr>
          <a:xfrm>
            <a:off x="1541800" y="1366250"/>
            <a:ext cx="6060400" cy="34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1617" y="2937617"/>
            <a:ext cx="1826570" cy="71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3713626" y="2301140"/>
            <a:ext cx="1318500" cy="1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3710750" y="2226125"/>
            <a:ext cx="2014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LOCATION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9488" y="287951"/>
            <a:ext cx="861326" cy="86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/>
        </p:nvSpPr>
        <p:spPr>
          <a:xfrm>
            <a:off x="2001475" y="338975"/>
            <a:ext cx="60927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The I.C.I.C. strategy</a:t>
            </a:r>
            <a:endParaRPr i="0" sz="29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25" y="287951"/>
            <a:ext cx="861326" cy="86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529950" y="3328325"/>
            <a:ext cx="2292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IDENTIFY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2358750" y="3328325"/>
            <a:ext cx="2292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339950" y="3328325"/>
            <a:ext cx="2292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INFLUENCE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6321150" y="3328325"/>
            <a:ext cx="2292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CONVERT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961950" y="3827150"/>
            <a:ext cx="1428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 use sequenced location data to identify and build your target audience.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2790750" y="3827150"/>
            <a:ext cx="1428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 use mobile display ads to target your potential customers.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4771950" y="3865625"/>
            <a:ext cx="1428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 serve ads with a special offer and a</a:t>
            </a:r>
            <a:b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call to action.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6787175" y="3827150"/>
            <a:ext cx="14289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We measure visits, calls, and online appointments to generate new customers. 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9425" y="2281950"/>
            <a:ext cx="884400" cy="88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4200" y="2281950"/>
            <a:ext cx="884399" cy="88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3000" y="2281950"/>
            <a:ext cx="884400" cy="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7">
            <a:alphaModFix/>
          </a:blip>
          <a:srcRect b="6448" l="29032" r="51627" t="73054"/>
          <a:stretch/>
        </p:blipFill>
        <p:spPr>
          <a:xfrm>
            <a:off x="5017887" y="2227587"/>
            <a:ext cx="937046" cy="99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" sz="31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Restaurants</a:t>
            </a:r>
            <a:endParaRPr b="1" i="0" sz="31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Audience &amp; Location Targeting</a:t>
            </a:r>
            <a:endParaRPr b="1" i="0" sz="19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9322" r="41221" t="0"/>
          <a:stretch/>
        </p:blipFill>
        <p:spPr>
          <a:xfrm>
            <a:off x="4621700" y="3675"/>
            <a:ext cx="452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IDENTIFY casual or fine diners by categorizing LOCATION data to match interests by physical visits.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CONNECT with diners via MOBILE DISPLAY ads to influence the next choice for a dining experience.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INFLUENCE to dine with an OFFER (or menu item) and remarket across DISPLAY and/or VIDEO.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CONVERT into customers by measuring conversions from VISITS while also tracking CALLS and ONLINE orders.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4621705" y="4508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" sz="31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Home Buyers</a:t>
            </a:r>
            <a:endParaRPr b="1" i="0" sz="31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Audience &amp; Location Targeting</a:t>
            </a:r>
            <a:endParaRPr b="1" i="0" sz="19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9695" r="31683" t="0"/>
          <a:stretch/>
        </p:blipFill>
        <p:spPr>
          <a:xfrm>
            <a:off x="4621700" y="0"/>
            <a:ext cx="45221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IDENTIFY potential customers by using ONLINE DATA and LOCATION to target in market for new or custom homes.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CONNECT with customers via MOBILE DISPLAY ads to present house plans and showings.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INFLUENCE to schedule an appointment with an OFFER and remarket across DISPLAY.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CONVERT into customers by measuring conversions from VISITS and CALLS and ONLINE appointments.</a:t>
            </a:r>
            <a:endParaRPr b="0" i="0" sz="14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ctrTitle"/>
          </p:nvPr>
        </p:nvSpPr>
        <p:spPr>
          <a:xfrm>
            <a:off x="0" y="-334800"/>
            <a:ext cx="49875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~ ADVERTISING</a:t>
            </a:r>
            <a:endParaRPr sz="600"/>
          </a:p>
        </p:txBody>
      </p:sp>
      <p:sp>
        <p:nvSpPr>
          <p:cNvPr id="197" name="Google Shape;197;p7"/>
          <p:cNvSpPr txBox="1"/>
          <p:nvPr/>
        </p:nvSpPr>
        <p:spPr>
          <a:xfrm>
            <a:off x="0" y="2214000"/>
            <a:ext cx="914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" sz="4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i="0" sz="4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250" y="4213150"/>
            <a:ext cx="715500" cy="7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