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2" r:id="rId16"/>
    <p:sldId id="273" r:id="rId17"/>
    <p:sldId id="274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54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01216"/>
            <a:ext cx="5669280" cy="2925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01216"/>
            <a:ext cx="182880" cy="2915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156697"/>
            <a:ext cx="5458968" cy="786513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943350"/>
            <a:ext cx="5458968" cy="46634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292894"/>
            <a:ext cx="5504688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4767263"/>
            <a:ext cx="4736592" cy="273844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4767263"/>
            <a:ext cx="685800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1660922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660922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1660922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660922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3168730"/>
            <a:ext cx="3566160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9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6312"/>
            <a:ext cx="3566160" cy="77656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742951"/>
            <a:ext cx="3566160" cy="38516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543050"/>
            <a:ext cx="3566160" cy="27432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01216"/>
            <a:ext cx="4114800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6312"/>
            <a:ext cx="3566160" cy="77656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543050"/>
            <a:ext cx="3566160" cy="27432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4593011"/>
            <a:ext cx="1752600" cy="273844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4767263"/>
            <a:ext cx="386378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742950"/>
            <a:ext cx="4096512" cy="42088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6" y="201216"/>
            <a:ext cx="1639457" cy="2729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200400"/>
            <a:ext cx="6477000" cy="42505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01216"/>
            <a:ext cx="6858000" cy="2729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3630706"/>
            <a:ext cx="6475412" cy="9782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2" y="201216"/>
            <a:ext cx="720761" cy="27294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200400"/>
            <a:ext cx="6477000" cy="42505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01216"/>
            <a:ext cx="3006726" cy="27294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3630706"/>
            <a:ext cx="6475412" cy="97820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01216"/>
            <a:ext cx="47019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1598952"/>
            <a:ext cx="23042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1598952"/>
            <a:ext cx="2304288" cy="1331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9" y="201216"/>
            <a:ext cx="718073" cy="425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776569"/>
            <a:ext cx="1322295" cy="3818054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76568"/>
            <a:ext cx="6019800" cy="38323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4767263"/>
            <a:ext cx="1752600" cy="273844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01216"/>
            <a:ext cx="5669280" cy="192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128962"/>
            <a:ext cx="5457919" cy="814388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3943349"/>
            <a:ext cx="5457918" cy="463924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1" y="292474"/>
            <a:ext cx="5499847" cy="273844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4767263"/>
            <a:ext cx="4734112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4767263"/>
            <a:ext cx="685800" cy="273844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1" y="2158253"/>
            <a:ext cx="5646867" cy="96012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01216"/>
            <a:ext cx="182880" cy="2915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01216"/>
            <a:ext cx="1645920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4" y="685800"/>
            <a:ext cx="6508377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4" y="1657351"/>
            <a:ext cx="6508377" cy="293727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4767263"/>
            <a:ext cx="1752600" cy="273844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4767263"/>
            <a:ext cx="4926852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270762"/>
            <a:ext cx="506506" cy="273844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482539"/>
            <a:ext cx="1645920" cy="346934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3" y="201216"/>
            <a:ext cx="1099073" cy="476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2571750"/>
            <a:ext cx="4966446" cy="1048871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3618310"/>
            <a:ext cx="4966446" cy="9906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4767263"/>
            <a:ext cx="1622612" cy="273844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4767263"/>
            <a:ext cx="5311588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3580279"/>
            <a:ext cx="2971800" cy="13834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2571751"/>
            <a:ext cx="4966446" cy="1048871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3618310"/>
            <a:ext cx="4966446" cy="9906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4578724"/>
            <a:ext cx="506506" cy="273844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01216"/>
            <a:ext cx="2971800" cy="33289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1660922"/>
            <a:ext cx="3566160" cy="29337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7388352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0599"/>
            <a:ext cx="3566160" cy="47982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7059"/>
            <a:ext cx="3566160" cy="2577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1540599"/>
            <a:ext cx="3566160" cy="47982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017059"/>
            <a:ext cx="3566160" cy="2577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9" y="201216"/>
            <a:ext cx="718073" cy="1234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391401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922"/>
            <a:ext cx="7396163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168730"/>
            <a:ext cx="7396163" cy="14401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6508377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57351"/>
            <a:ext cx="6508377" cy="293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4767263"/>
            <a:ext cx="175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4767263"/>
            <a:ext cx="6007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270762"/>
            <a:ext cx="5065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smtClean="0"/>
              <a:t>page </a:t>
            </a:r>
            <a:r>
              <a:rPr lang="en-US" dirty="0"/>
              <a:t>speed ranking </a:t>
            </a:r>
            <a:r>
              <a:rPr lang="en-US" dirty="0" smtClean="0"/>
              <a:t>factor </a:t>
            </a:r>
            <a:endParaRPr lang="en-US" dirty="0"/>
          </a:p>
        </p:txBody>
      </p:sp>
      <p:pic>
        <p:nvPicPr>
          <p:cNvPr id="8" name="Content Placeholder 7" descr="google-amp-speed-race-fast-ss-1920-800x4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2" b="98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915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2030323"/>
            <a:ext cx="6508377" cy="29372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Introduction</a:t>
            </a:r>
            <a:r>
              <a:rPr lang="en-US" dirty="0"/>
              <a:t> </a:t>
            </a:r>
          </a:p>
          <a:p>
            <a:r>
              <a:rPr lang="en-US" dirty="0"/>
              <a:t>We depend on our mobile phones for just about everything —  finding information when we need it, booking  flights and even enjoying our favorite TV shows. </a:t>
            </a:r>
          </a:p>
          <a:p>
            <a:r>
              <a:rPr lang="en-US" dirty="0"/>
              <a:t>We don’t just expect to have all the world’s information at our fingertips — </a:t>
            </a:r>
            <a:r>
              <a:rPr lang="en-US" b="1" dirty="0">
                <a:solidFill>
                  <a:srgbClr val="FF0000"/>
                </a:solidFill>
              </a:rPr>
              <a:t>we expect to get it the instant we’re looking for it</a:t>
            </a:r>
            <a:r>
              <a:rPr lang="en-US" dirty="0"/>
              <a:t>. Unfortunately, websites and even mobile sites don’t always live up to this expectation, despite major advancements in network speed and device processing power. </a:t>
            </a:r>
          </a:p>
          <a:p>
            <a:r>
              <a:rPr lang="en-US" b="1" dirty="0">
                <a:solidFill>
                  <a:srgbClr val="FF0000"/>
                </a:solidFill>
              </a:rPr>
              <a:t>Slow loading sites frustrate people with bad user experiences </a:t>
            </a:r>
            <a:r>
              <a:rPr lang="en-US" dirty="0"/>
              <a:t>and negatively impact </a:t>
            </a:r>
            <a:r>
              <a:rPr lang="en-US" dirty="0" smtClean="0"/>
              <a:t>businesses.</a:t>
            </a:r>
            <a:endParaRPr lang="en-US" dirty="0"/>
          </a:p>
        </p:txBody>
      </p:sp>
      <p:pic>
        <p:nvPicPr>
          <p:cNvPr id="3" name="Picture 2" descr="mobile spe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71217" cy="172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778314"/>
            <a:ext cx="6508377" cy="293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Google studied over 10,000 mobile web domains. Using data generated from </a:t>
            </a:r>
            <a:r>
              <a:rPr lang="en-US" dirty="0" err="1"/>
              <a:t>Webpagetest.org</a:t>
            </a:r>
            <a:r>
              <a:rPr lang="en-US" dirty="0"/>
              <a:t>, Google Analytics and DoubleClick, </a:t>
            </a:r>
            <a:r>
              <a:rPr lang="en-US" dirty="0" smtClean="0"/>
              <a:t>they looked </a:t>
            </a:r>
            <a:r>
              <a:rPr lang="en-US" dirty="0"/>
              <a:t>for what makes mobile sites slow and determined the impact speed has on user engagement and revenue.</a:t>
            </a:r>
          </a:p>
        </p:txBody>
      </p:sp>
      <p:pic>
        <p:nvPicPr>
          <p:cNvPr id="4" name="Picture 3" descr="google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72711"/>
            <a:ext cx="2915296" cy="12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5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3366" y="756329"/>
            <a:ext cx="6508377" cy="29372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Over half of all mobile site visits are abandoned if the page doesn’t load within 3 </a:t>
            </a:r>
            <a:r>
              <a:rPr lang="en-US" dirty="0" smtClean="0"/>
              <a:t>seconds. </a:t>
            </a:r>
            <a:r>
              <a:rPr lang="en-US" sz="1100" dirty="0" smtClean="0"/>
              <a:t>1. </a:t>
            </a:r>
            <a:endParaRPr lang="en-US" sz="1100" dirty="0"/>
          </a:p>
          <a:p>
            <a:r>
              <a:rPr lang="en-US" dirty="0"/>
              <a:t>3 out of 4 mobile sites take longer than 10 seconds to load and the average time to load is 19 </a:t>
            </a:r>
            <a:r>
              <a:rPr lang="en-US" dirty="0" smtClean="0"/>
              <a:t>seconds.</a:t>
            </a:r>
            <a:r>
              <a:rPr lang="en-US" sz="1100" dirty="0" smtClean="0"/>
              <a:t> 2.</a:t>
            </a:r>
            <a:endParaRPr lang="en-US" sz="1100" dirty="0"/>
          </a:p>
          <a:p>
            <a:r>
              <a:rPr lang="en-US" dirty="0"/>
              <a:t>While there are several factors impacting revenue, our model projects that publishers whose mobile sites load within 5 seconds earn up to 2X greater mobile ad revenue than those whose sites load within 19 </a:t>
            </a:r>
            <a:r>
              <a:rPr lang="en-US" dirty="0" smtClean="0"/>
              <a:t>seconds. </a:t>
            </a:r>
            <a:r>
              <a:rPr lang="en-US" sz="1100" dirty="0" smtClean="0"/>
              <a:t>3.</a:t>
            </a:r>
            <a:endParaRPr lang="en-US" sz="1100" dirty="0"/>
          </a:p>
        </p:txBody>
      </p:sp>
      <p:pic>
        <p:nvPicPr>
          <p:cNvPr id="4" name="Picture 3" descr="google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7" y="143706"/>
            <a:ext cx="2503091" cy="1042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" y="3929831"/>
            <a:ext cx="68194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1.Google Data, Aggregated, </a:t>
            </a:r>
            <a:r>
              <a:rPr lang="en-US" sz="600" dirty="0" err="1"/>
              <a:t>anonymized</a:t>
            </a:r>
            <a:r>
              <a:rPr lang="en-US" sz="600" dirty="0"/>
              <a:t> Google Analytics data from a sample of </a:t>
            </a:r>
            <a:r>
              <a:rPr lang="en-US" sz="600" dirty="0" smtClean="0"/>
              <a:t>Mobile Web </a:t>
            </a:r>
            <a:r>
              <a:rPr lang="en-US" sz="600" dirty="0"/>
              <a:t>sites opted into sharing benchmark data, n=3.7K, Global, March 2016</a:t>
            </a:r>
            <a:r>
              <a:rPr lang="en-US" sz="600" dirty="0" smtClean="0"/>
              <a:t>.</a:t>
            </a:r>
          </a:p>
          <a:p>
            <a:endParaRPr lang="en-US" sz="600" dirty="0" smtClean="0"/>
          </a:p>
          <a:p>
            <a:r>
              <a:rPr lang="en-US" sz="600" dirty="0" smtClean="0"/>
              <a:t>2</a:t>
            </a:r>
            <a:r>
              <a:rPr lang="en-US" sz="600" dirty="0"/>
              <a:t>. </a:t>
            </a:r>
            <a:r>
              <a:rPr lang="en-US" sz="600" dirty="0" err="1"/>
              <a:t>Webpagetest.org</a:t>
            </a:r>
            <a:r>
              <a:rPr lang="en-US" sz="600" dirty="0"/>
              <a:t>, Sampled 11.8K global </a:t>
            </a:r>
            <a:r>
              <a:rPr lang="en-US" sz="600" dirty="0" smtClean="0"/>
              <a:t>mobile Web </a:t>
            </a:r>
            <a:r>
              <a:rPr lang="en-US" sz="600" dirty="0"/>
              <a:t>homepage domains loaded using a fast 3G connection timing  first view only (no cached resources), February </a:t>
            </a:r>
            <a:r>
              <a:rPr lang="en-US" sz="600" dirty="0" smtClean="0"/>
              <a:t>2016</a:t>
            </a:r>
          </a:p>
          <a:p>
            <a:endParaRPr lang="en-US" sz="600" dirty="0" smtClean="0"/>
          </a:p>
          <a:p>
            <a:r>
              <a:rPr lang="en-US" sz="600" dirty="0" smtClean="0"/>
              <a:t>3</a:t>
            </a:r>
            <a:r>
              <a:rPr lang="en-US" sz="600" dirty="0"/>
              <a:t>. Google Data, Aggregated, </a:t>
            </a:r>
            <a:r>
              <a:rPr lang="en-US" sz="600" dirty="0" err="1"/>
              <a:t>anonymized</a:t>
            </a:r>
            <a:r>
              <a:rPr lang="en-US" sz="600" dirty="0"/>
              <a:t> Google Analytics and DoubleClick </a:t>
            </a:r>
            <a:r>
              <a:rPr lang="en-US" sz="600" dirty="0" err="1"/>
              <a:t>AdExchange</a:t>
            </a:r>
            <a:r>
              <a:rPr lang="en-US" sz="600" dirty="0"/>
              <a:t> data from a sample of M</a:t>
            </a:r>
            <a:r>
              <a:rPr lang="en-US" sz="600" dirty="0" smtClean="0"/>
              <a:t>obile Web </a:t>
            </a:r>
            <a:r>
              <a:rPr lang="en-US" sz="600" dirty="0"/>
              <a:t>sites opted into sharing benchmark data, n=4.5K, Global, June 2015 - May </a:t>
            </a:r>
            <a:r>
              <a:rPr lang="en-US" sz="600" dirty="0" smtClean="0"/>
              <a:t>2016 </a:t>
            </a:r>
            <a:endParaRPr lang="en-US" sz="60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0984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wo fas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60"/>
            <a:ext cx="9144000" cy="40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7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072" y="1461954"/>
            <a:ext cx="5284224" cy="29372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600" b="1" dirty="0"/>
              <a:t>Mobile speed is good for everyone, </a:t>
            </a:r>
            <a:r>
              <a:rPr lang="en-US" sz="5600" b="1" dirty="0" smtClean="0"/>
              <a:t>everywhere!</a:t>
            </a:r>
            <a:endParaRPr lang="en-US" sz="5600" b="1" dirty="0"/>
          </a:p>
          <a:p>
            <a:r>
              <a:rPr lang="en-US" sz="4500" dirty="0"/>
              <a:t>When sites are fast, users engage more with content and ads. The net result: publishers can monetize their content and advertisers can achieve their brand goals.</a:t>
            </a:r>
          </a:p>
          <a:p>
            <a:endParaRPr lang="en-US" sz="5600" dirty="0"/>
          </a:p>
        </p:txBody>
      </p:sp>
      <p:pic>
        <p:nvPicPr>
          <p:cNvPr id="3" name="Picture 2" descr="g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90" y="0"/>
            <a:ext cx="3556410" cy="5143500"/>
          </a:xfrm>
          <a:prstGeom prst="rect">
            <a:avLst/>
          </a:prstGeom>
        </p:spPr>
      </p:pic>
      <p:pic>
        <p:nvPicPr>
          <p:cNvPr id="6" name="Picture 5" descr="gpp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55" y="0"/>
            <a:ext cx="6732645" cy="1668004"/>
          </a:xfrm>
          <a:prstGeom prst="rect">
            <a:avLst/>
          </a:prstGeom>
        </p:spPr>
      </p:pic>
      <p:pic>
        <p:nvPicPr>
          <p:cNvPr id="7" name="Picture 6" descr="google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2" y="234430"/>
            <a:ext cx="2050194" cy="85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s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501" y="1467557"/>
            <a:ext cx="5434998" cy="3470449"/>
          </a:xfrm>
          <a:prstGeom prst="rect">
            <a:avLst/>
          </a:prstGeom>
        </p:spPr>
      </p:pic>
      <p:pic>
        <p:nvPicPr>
          <p:cNvPr id="2" name="Picture 1" descr="farts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54"/>
            <a:ext cx="9144000" cy="14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6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9" y="221768"/>
            <a:ext cx="4545543" cy="1045036"/>
          </a:xfrm>
          <a:prstGeom prst="rect">
            <a:avLst/>
          </a:prstGeom>
        </p:spPr>
      </p:pic>
      <p:pic>
        <p:nvPicPr>
          <p:cNvPr id="5" name="Picture 4" descr="sppeep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32" y="0"/>
            <a:ext cx="4527468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742" y="1454171"/>
            <a:ext cx="432020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Businesses that advertise </a:t>
            </a:r>
            <a:r>
              <a:rPr lang="en-US" dirty="0"/>
              <a:t>ultimately care about revenue.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While </a:t>
            </a:r>
            <a:r>
              <a:rPr lang="en-US" dirty="0"/>
              <a:t>there are several factors impacting revenue, </a:t>
            </a:r>
            <a:r>
              <a:rPr lang="en-US" dirty="0" smtClean="0"/>
              <a:t>Google’s </a:t>
            </a:r>
            <a:r>
              <a:rPr lang="en-US" dirty="0"/>
              <a:t>model projects that </a:t>
            </a:r>
            <a:r>
              <a:rPr lang="en-US" dirty="0" smtClean="0"/>
              <a:t>advertiser’s </a:t>
            </a:r>
            <a:r>
              <a:rPr lang="en-US" dirty="0"/>
              <a:t>whose mobile sites load within 5 seconds earn up to 2X greater mobile ad revenue than those whose sites load within 19 seconds.</a:t>
            </a:r>
          </a:p>
        </p:txBody>
      </p:sp>
    </p:spTree>
    <p:extLst>
      <p:ext uri="{BB962C8B-B14F-4D97-AF65-F5344CB8AC3E}">
        <p14:creationId xmlns:p14="http://schemas.microsoft.com/office/powerpoint/2010/main" val="235126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snn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374" y="145821"/>
            <a:ext cx="1901294" cy="1608160"/>
          </a:xfrm>
          <a:prstGeom prst="rect">
            <a:avLst/>
          </a:prstGeom>
        </p:spPr>
      </p:pic>
      <p:pic>
        <p:nvPicPr>
          <p:cNvPr id="7" name="Picture 6" descr="cbcbb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9144000" cy="2344253"/>
          </a:xfrm>
          <a:prstGeom prst="rect">
            <a:avLst/>
          </a:prstGeom>
        </p:spPr>
      </p:pic>
      <p:pic>
        <p:nvPicPr>
          <p:cNvPr id="9" name="Picture 8" descr="bsbs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25" y="2852740"/>
            <a:ext cx="9275025" cy="2701534"/>
          </a:xfrm>
          <a:prstGeom prst="rect">
            <a:avLst/>
          </a:prstGeom>
        </p:spPr>
      </p:pic>
      <p:pic>
        <p:nvPicPr>
          <p:cNvPr id="10" name="Picture 9" descr="Rocket New 25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384"/>
            <a:ext cx="5214734" cy="118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0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smtClean="0"/>
              <a:t>page </a:t>
            </a:r>
            <a:r>
              <a:rPr lang="en-US" dirty="0"/>
              <a:t>speed ranking </a:t>
            </a:r>
            <a:r>
              <a:rPr lang="en-US" dirty="0" smtClean="0"/>
              <a:t>factor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Gary </a:t>
            </a:r>
            <a:r>
              <a:rPr lang="en-US" dirty="0" err="1"/>
              <a:t>Illyes</a:t>
            </a:r>
            <a:r>
              <a:rPr lang="en-US" dirty="0"/>
              <a:t> from Google said </a:t>
            </a:r>
            <a:r>
              <a:rPr lang="en-US" dirty="0" smtClean="0"/>
              <a:t>that </a:t>
            </a:r>
            <a:r>
              <a:rPr lang="en-US" dirty="0"/>
              <a:t>Google will be updating the page speed ranking factor to specifically look at the page speed of </a:t>
            </a:r>
            <a:r>
              <a:rPr lang="en-US" dirty="0" smtClean="0"/>
              <a:t>mobile </a:t>
            </a:r>
            <a:r>
              <a:rPr lang="en-US" dirty="0"/>
              <a:t>pages when it comes to the mobile-friendly algorithm.</a:t>
            </a:r>
          </a:p>
        </p:txBody>
      </p:sp>
    </p:spTree>
    <p:extLst>
      <p:ext uri="{BB962C8B-B14F-4D97-AF65-F5344CB8AC3E}">
        <p14:creationId xmlns:p14="http://schemas.microsoft.com/office/powerpoint/2010/main" val="326466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smtClean="0"/>
              <a:t>page </a:t>
            </a:r>
            <a:r>
              <a:rPr lang="en-US" dirty="0"/>
              <a:t>speed ranking </a:t>
            </a:r>
            <a:r>
              <a:rPr lang="en-US" dirty="0" smtClean="0"/>
              <a:t>factor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When Google updates their mobile-friendly algorithm, they </a:t>
            </a:r>
            <a:r>
              <a:rPr lang="en-US" dirty="0" smtClean="0"/>
              <a:t>will add </a:t>
            </a:r>
            <a:r>
              <a:rPr lang="en-US" dirty="0"/>
              <a:t>mobile-specific page speed as a factor and not rely on the desktop </a:t>
            </a:r>
            <a:r>
              <a:rPr lang="en-US" dirty="0" smtClean="0"/>
              <a:t>version anymore.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3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778314"/>
            <a:ext cx="6508377" cy="293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Google studied over 10,000 mobile web domains. Using data generated from </a:t>
            </a:r>
            <a:r>
              <a:rPr lang="en-US" dirty="0" err="1"/>
              <a:t>Webpagetest.org</a:t>
            </a:r>
            <a:r>
              <a:rPr lang="en-US" dirty="0"/>
              <a:t>, Google Analytics and DoubleClick, </a:t>
            </a:r>
            <a:r>
              <a:rPr lang="en-US" dirty="0" smtClean="0"/>
              <a:t>they looked </a:t>
            </a:r>
            <a:r>
              <a:rPr lang="en-US" dirty="0"/>
              <a:t>for what makes mobile sites slow and determined the impact speed has on user engagement and revenue.</a:t>
            </a:r>
          </a:p>
        </p:txBody>
      </p:sp>
      <p:pic>
        <p:nvPicPr>
          <p:cNvPr id="4" name="Picture 3" descr="google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72711"/>
            <a:ext cx="2915296" cy="1214707"/>
          </a:xfrm>
          <a:prstGeom prst="rect">
            <a:avLst/>
          </a:prstGeom>
        </p:spPr>
      </p:pic>
      <p:pic>
        <p:nvPicPr>
          <p:cNvPr id="3" name="Picture 2" descr="Google page spe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50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1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changing with the mobile-first index?</a:t>
            </a:r>
          </a:p>
        </p:txBody>
      </p:sp>
      <p:pic>
        <p:nvPicPr>
          <p:cNvPr id="3" name="Content Placeholder 2" descr="google-mobile-iphone-keyboard-ss-1920-800x4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2" b="98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249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changing with the mobile-first index?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 more and more searches happen on mobile, </a:t>
            </a:r>
            <a:r>
              <a:rPr lang="en-US" b="1" dirty="0">
                <a:solidFill>
                  <a:srgbClr val="FF0000"/>
                </a:solidFill>
              </a:rPr>
              <a:t>Google wants its index and results to represent the majority of their users — who are mobile searchers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Google has started to use the mobile version of the web as their primary search engine index. </a:t>
            </a:r>
            <a:r>
              <a:rPr lang="en-US" dirty="0"/>
              <a:t>A search engine index is a collection of pages/documents that the search engine has discovered, primarily through crawling the web through links. </a:t>
            </a:r>
            <a:endParaRPr lang="en-US" dirty="0" smtClean="0"/>
          </a:p>
          <a:p>
            <a:r>
              <a:rPr lang="en-US" dirty="0" smtClean="0"/>
              <a:t>Google </a:t>
            </a:r>
            <a:r>
              <a:rPr lang="en-US" dirty="0"/>
              <a:t>has crawled the web from a desktop browser point of view, </a:t>
            </a:r>
            <a:r>
              <a:rPr lang="en-US" b="1" dirty="0">
                <a:solidFill>
                  <a:srgbClr val="FF0000"/>
                </a:solidFill>
              </a:rPr>
              <a:t>and now Google is changing that to crawl the web from a mobile browser view.</a:t>
            </a:r>
          </a:p>
        </p:txBody>
      </p:sp>
    </p:spTree>
    <p:extLst>
      <p:ext uri="{BB962C8B-B14F-4D97-AF65-F5344CB8AC3E}">
        <p14:creationId xmlns:p14="http://schemas.microsoft.com/office/powerpoint/2010/main" val="396279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mobile-friendly ranking boost?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899279"/>
            <a:ext cx="6508377" cy="29372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Google has previously said that content that’s not deemed mobile-friendly will not rank as well. </a:t>
            </a:r>
            <a:r>
              <a:rPr lang="en-US" b="1" dirty="0">
                <a:solidFill>
                  <a:srgbClr val="FF0000"/>
                </a:solidFill>
              </a:rPr>
              <a:t>That remains the case with this new index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In the current index, which most people will continue to get results from, desktop content is indexed and used for showing listings to both desktop and mobile users. </a:t>
            </a:r>
            <a:r>
              <a:rPr lang="en-US" b="1" dirty="0">
                <a:solidFill>
                  <a:srgbClr val="FF0000"/>
                </a:solidFill>
              </a:rPr>
              <a:t>A special mobile-friendly ranking system is then used to boost content for Google’s mobile listings. Content that’s not mobile-friendly doesn’t perform as well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In the new mobile-first index, which some people will get results from as Google rolls it out, mobile content is indexed and used for showing listings to both desktop and mobile users. </a:t>
            </a:r>
            <a:r>
              <a:rPr lang="en-US" b="1" dirty="0">
                <a:solidFill>
                  <a:srgbClr val="FF0000"/>
                </a:solidFill>
              </a:rPr>
              <a:t>Then the mobile-friendly ranking boost is applied, as with the current system, to mobile-friendly pages.</a:t>
            </a:r>
          </a:p>
        </p:txBody>
      </p:sp>
    </p:spTree>
    <p:extLst>
      <p:ext uri="{BB962C8B-B14F-4D97-AF65-F5344CB8AC3E}">
        <p14:creationId xmlns:p14="http://schemas.microsoft.com/office/powerpoint/2010/main" val="1224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968050"/>
            <a:ext cx="6508377" cy="857250"/>
          </a:xfrm>
        </p:spPr>
        <p:txBody>
          <a:bodyPr/>
          <a:lstStyle/>
          <a:p>
            <a:r>
              <a:rPr lang="en-US" dirty="0"/>
              <a:t>Ranking signals will come from your mobile, not desktop version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2030323"/>
            <a:ext cx="6508377" cy="29372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Google has ranked </a:t>
            </a:r>
            <a:r>
              <a:rPr lang="en-US" dirty="0" smtClean="0"/>
              <a:t>responsive websites </a:t>
            </a:r>
            <a:r>
              <a:rPr lang="en-US" dirty="0"/>
              <a:t>based on many signals from </a:t>
            </a:r>
            <a:r>
              <a:rPr lang="en-US" dirty="0" smtClean="0"/>
              <a:t> </a:t>
            </a:r>
            <a:r>
              <a:rPr lang="en-US" dirty="0"/>
              <a:t>desktop </a:t>
            </a:r>
            <a:r>
              <a:rPr lang="en-US" dirty="0" smtClean="0"/>
              <a:t>sites, </a:t>
            </a:r>
            <a:r>
              <a:rPr lang="en-US" dirty="0"/>
              <a:t>as we covered before. </a:t>
            </a:r>
            <a:r>
              <a:rPr lang="en-US" b="1" dirty="0">
                <a:solidFill>
                  <a:srgbClr val="FF0000"/>
                </a:solidFill>
              </a:rPr>
              <a:t>That is going to flip, and Google will rank 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mobile and desktop sites based on signals they get from crawling your site from a mobile view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So the page speed of your responsive websites </a:t>
            </a:r>
            <a:r>
              <a:rPr lang="en-US" b="1" dirty="0" smtClean="0">
                <a:solidFill>
                  <a:srgbClr val="FF0000"/>
                </a:solidFill>
              </a:rPr>
              <a:t>will </a:t>
            </a:r>
            <a:r>
              <a:rPr lang="en-US" b="1" dirty="0">
                <a:solidFill>
                  <a:srgbClr val="FF0000"/>
                </a:solidFill>
              </a:rPr>
              <a:t>determine the rankings of your responsive websites </a:t>
            </a:r>
            <a:r>
              <a:rPr lang="en-US" b="1" dirty="0" smtClean="0">
                <a:solidFill>
                  <a:srgbClr val="FF0000"/>
                </a:solidFill>
              </a:rPr>
              <a:t>in </a:t>
            </a:r>
            <a:r>
              <a:rPr lang="en-US" b="1" dirty="0">
                <a:solidFill>
                  <a:srgbClr val="FF0000"/>
                </a:solidFill>
              </a:rPr>
              <a:t>Google</a:t>
            </a:r>
            <a:r>
              <a:rPr lang="en-US" dirty="0"/>
              <a:t>. Google will also likely look at your title, H1s, structured data and other tags and content generated from your responsive </a:t>
            </a:r>
            <a:r>
              <a:rPr lang="en-US" dirty="0" smtClean="0"/>
              <a:t>website.</a:t>
            </a:r>
            <a:endParaRPr lang="en-US" dirty="0"/>
          </a:p>
          <a:p>
            <a:r>
              <a:rPr lang="en-US" dirty="0"/>
              <a:t>Doesn’t this just flip the issue the other way to where Google is ranking its desktop results based on how it sees </a:t>
            </a:r>
            <a:r>
              <a:rPr lang="en-US" dirty="0" smtClean="0"/>
              <a:t>the desktop website? </a:t>
            </a:r>
            <a:r>
              <a:rPr lang="en-US" b="1" dirty="0">
                <a:solidFill>
                  <a:srgbClr val="FF0000"/>
                </a:solidFill>
              </a:rPr>
              <a:t>Yes, but Google knows that, and the trend is that mobile keeps growing and more and more searchers will use mobile over desktop to search.</a:t>
            </a:r>
          </a:p>
        </p:txBody>
      </p:sp>
    </p:spTree>
    <p:extLst>
      <p:ext uri="{BB962C8B-B14F-4D97-AF65-F5344CB8AC3E}">
        <p14:creationId xmlns:p14="http://schemas.microsoft.com/office/powerpoint/2010/main" val="30214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968050"/>
            <a:ext cx="6508377" cy="857250"/>
          </a:xfrm>
        </p:spPr>
        <p:txBody>
          <a:bodyPr/>
          <a:lstStyle/>
          <a:p>
            <a:r>
              <a:rPr lang="en-US" dirty="0"/>
              <a:t>Will Google have different indexes for mobile and desktop?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2030323"/>
            <a:ext cx="6508377" cy="293727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Eventually, Google plans to have only one index, one which is based on mobile content</a:t>
            </a:r>
            <a:r>
              <a:rPr lang="en-US" dirty="0"/>
              <a:t>, to serve listings for both mobile and desktop users. During this rollout period, there will be two: desktop-first and mobile-first. A smaller group of users will get results out of the mobile-first index. It’s not something that anyone will be able to control. People will likely have no idea which index they’re actually using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As Google grows confidence in the mobile-first index, eventually that will be the only index used.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Google </a:t>
            </a:r>
            <a:r>
              <a:rPr lang="en-US" dirty="0"/>
              <a:t>said in their blog post, “Our search index will continue to be a single index of websites and apps, our algorithms will eventually </a:t>
            </a:r>
            <a:r>
              <a:rPr lang="en-US" b="1" dirty="0">
                <a:solidFill>
                  <a:srgbClr val="FF0000"/>
                </a:solidFill>
              </a:rPr>
              <a:t>primarily use the mobile version of a site’s content to rank pages from that site.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Paul </a:t>
            </a:r>
            <a:r>
              <a:rPr lang="en-US" dirty="0" err="1">
                <a:solidFill>
                  <a:schemeClr val="tx1"/>
                </a:solidFill>
              </a:rPr>
              <a:t>Haahr</a:t>
            </a:r>
            <a:r>
              <a:rPr lang="en-US" dirty="0">
                <a:solidFill>
                  <a:schemeClr val="tx1"/>
                </a:solidFill>
              </a:rPr>
              <a:t> from Google reiterated it by saying, </a:t>
            </a:r>
            <a:r>
              <a:rPr lang="en-US" b="1" dirty="0">
                <a:solidFill>
                  <a:srgbClr val="FF0000"/>
                </a:solidFill>
              </a:rPr>
              <a:t>“Index of mobile pages for mobile users and index of desktop pages for desktop users won’t happen.”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2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333</TotalTime>
  <Words>1141</Words>
  <Application>Microsoft Macintosh PowerPoint</Application>
  <PresentationFormat>On-screen Show (16:9)</PresentationFormat>
  <Paragraphs>48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Plaza</vt:lpstr>
      <vt:lpstr>Google page speed ranking factor </vt:lpstr>
      <vt:lpstr>Google page speed ranking factor </vt:lpstr>
      <vt:lpstr>Google page speed ranking factor </vt:lpstr>
      <vt:lpstr>PowerPoint Presentation</vt:lpstr>
      <vt:lpstr>What is changing with the mobile-first index?</vt:lpstr>
      <vt:lpstr>What is changing with the mobile-first index?</vt:lpstr>
      <vt:lpstr>Is this a mobile-friendly ranking boost?</vt:lpstr>
      <vt:lpstr>Ranking signals will come from your mobile, not desktop version</vt:lpstr>
      <vt:lpstr>Will Google have different indexes for mobile and desktop?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RocketDriver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page speed ranking factor </dc:title>
  <dc:creator/>
  <cp:lastModifiedBy/>
  <cp:revision>27</cp:revision>
  <dcterms:created xsi:type="dcterms:W3CDTF">2017-03-09T15:25:42Z</dcterms:created>
  <dcterms:modified xsi:type="dcterms:W3CDTF">2017-03-09T21:45:33Z</dcterms:modified>
</cp:coreProperties>
</file>