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Lst>
  <p:notesMasterIdLst>
    <p:notesMasterId r:id="rId7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5143500" type="screen16x9"/>
  <p:notesSz cx="6858000" cy="9144000"/>
  <p:embeddedFontLst>
    <p:embeddedFont>
      <p:font typeface="Calibri" panose="020F0502020204030204" pitchFamily="34" charset="0"/>
      <p:regular r:id="rId77"/>
      <p:bold r:id="rId78"/>
      <p:italic r:id="rId79"/>
      <p:boldItalic r:id="rId80"/>
    </p:embeddedFont>
    <p:embeddedFont>
      <p:font typeface="Dosis" pitchFamily="2" charset="77"/>
      <p:regular r:id="rId81"/>
      <p:bold r:id="rId82"/>
    </p:embeddedFont>
    <p:embeddedFont>
      <p:font typeface="Montserrat" pitchFamily="2" charset="77"/>
      <p:regular r:id="rId83"/>
      <p:bold r:id="rId84"/>
      <p:italic r:id="rId85"/>
      <p:boldItalic r:id="rId86"/>
    </p:embeddedFont>
    <p:embeddedFont>
      <p:font typeface="Open Sans" panose="020B0606030504020204" pitchFamily="34" charset="0"/>
      <p:regular r:id="rId87"/>
      <p:bold r:id="rId88"/>
      <p:italic r:id="rId89"/>
      <p:boldItalic r:id="rId90"/>
    </p:embeddedFont>
    <p:embeddedFont>
      <p:font typeface="Questrial" pitchFamily="2" charset="77"/>
      <p:regular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1914">
          <p15:clr>
            <a:srgbClr val="9AA0A6"/>
          </p15:clr>
        </p15:guide>
        <p15:guide id="3" pos="3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73301F-A6CC-4B4F-8B04-20A3860288BB}">
  <a:tblStyle styleId="{F273301F-A6CC-4B4F-8B04-20A3860288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170"/>
  </p:normalViewPr>
  <p:slideViewPr>
    <p:cSldViewPr snapToGrid="0">
      <p:cViewPr varScale="1">
        <p:scale>
          <a:sx n="126" d="100"/>
          <a:sy n="126" d="100"/>
        </p:scale>
        <p:origin x="576" y="184"/>
      </p:cViewPr>
      <p:guideLst>
        <p:guide orient="horz" pos="1620"/>
        <p:guide pos="1914"/>
        <p:guide pos="3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3.fntdata"/><Relationship Id="rId5" Type="http://schemas.openxmlformats.org/officeDocument/2006/relationships/slide" Target="slides/slide3.xml"/><Relationship Id="rId90" Type="http://schemas.openxmlformats.org/officeDocument/2006/relationships/font" Target="fonts/font14.fntdata"/><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1.fntdata"/><Relationship Id="rId61" Type="http://schemas.openxmlformats.org/officeDocument/2006/relationships/slide" Target="slides/slide59.xml"/><Relationship Id="rId82"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dweek.com/digital/81-shoppers-conduct-online-research-making-purchase-infographic/"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vendasta.com/marketplace/marketgoo"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kwfinder.com/" TargetMode="External"/><Relationship Id="rId4" Type="http://schemas.openxmlformats.org/officeDocument/2006/relationships/hyperlink" Target="https://ahrefs.com/"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663b0094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663b0094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663b0094a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663b0094a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663b0094a_0_7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663b0094a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663b0094a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663b0094a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This section asks: “is this business found on as many listing sources as it can be?”</a:t>
            </a:r>
            <a:endParaRPr dirty="0">
              <a:solidFill>
                <a:schemeClr val="dk1"/>
              </a:solidFill>
            </a:endParaRPr>
          </a:p>
          <a:p>
            <a:pPr marL="457200" marR="0" lvl="0" indent="-298450" algn="l" rtl="0">
              <a:lnSpc>
                <a:spcPct val="100000"/>
              </a:lnSpc>
              <a:spcBef>
                <a:spcPts val="0"/>
              </a:spcBef>
              <a:spcAft>
                <a:spcPts val="0"/>
              </a:spcAft>
              <a:buClr>
                <a:schemeClr val="dk1"/>
              </a:buClr>
              <a:buSzPts val="1100"/>
              <a:buFont typeface="Arial"/>
              <a:buChar char="●"/>
            </a:pPr>
            <a:r>
              <a:rPr lang="en" dirty="0">
                <a:solidFill>
                  <a:schemeClr val="dk1"/>
                </a:solidFill>
              </a:rPr>
              <a:t>A </a:t>
            </a:r>
            <a:r>
              <a:rPr lang="en" b="1" dirty="0">
                <a:solidFill>
                  <a:schemeClr val="dk1"/>
                </a:solidFill>
              </a:rPr>
              <a:t>Reputation Management </a:t>
            </a:r>
            <a:r>
              <a:rPr lang="en" dirty="0">
                <a:solidFill>
                  <a:schemeClr val="dk1"/>
                </a:solidFill>
              </a:rPr>
              <a:t>account is created for every </a:t>
            </a:r>
            <a:r>
              <a:rPr lang="en" sz="1100" dirty="0">
                <a:solidFill>
                  <a:srgbClr val="666666"/>
                </a:solidFill>
                <a:latin typeface="Open Sans"/>
                <a:ea typeface="Open Sans"/>
                <a:cs typeface="Open Sans"/>
                <a:sym typeface="Open Sans"/>
              </a:rPr>
              <a:t>Online Presence Report </a:t>
            </a:r>
            <a:r>
              <a:rPr lang="en" dirty="0">
                <a:solidFill>
                  <a:schemeClr val="dk1"/>
                </a:solidFill>
              </a:rPr>
              <a:t>that is developed. Investigating the Reputation Management account provides more information around the listing score.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663b0094a_0_4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663b0094a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To view more information about incorrect listings, you can access the business’s account in Reputation Management.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Keep in mind that some of the inconsistencies could be due to small variations in how the information is displayed.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a business has an A, they could still benefit from help with maintaining their listings and making sure they stay consistent. You can build in some fear of loss into your conversation and ask: “How do you know that your listings are always going to be right?” Automated solutions out there can revert to the old data. Competitors could create rogue listings. Reputation Management will listen to those sites and let your prospect know if their listings ever become incorrect.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663b0094a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663b0094a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663b0094a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663b0094a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663b0094a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663b0094a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663b0094a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663b0094a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Reviews are hugely important, so talk to your prospect about them! 90% of consumers make their decisions based on what online reviews say.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663b0094a_0_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663b0094a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663b0094a_0_10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663b0094a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628016389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62801638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663b0094a_0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663b0094a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663b0094a_0_1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663b0094a_0_1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663b0094a_0_8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663b0094a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663b0094a_0_9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663b0094a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The “Tweets” value in the Twitter section refers to the total number of tweets the profile has published in all time.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663b0094a_0_9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5663b0094a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663b0094a_0_6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5663b0094a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663b0094a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663b0094a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5663b0094a_0_9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5663b0094a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5834fec59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5834fec59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834fec59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5834fec59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67bf9fb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67bf9fb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The </a:t>
            </a:r>
            <a:r>
              <a:rPr lang="en" dirty="0" err="1"/>
              <a:t>Sna</a:t>
            </a:r>
            <a:r>
              <a:rPr lang="en" sz="1100" dirty="0" err="1">
                <a:solidFill>
                  <a:srgbClr val="666666"/>
                </a:solidFill>
                <a:latin typeface="Open Sans"/>
                <a:ea typeface="Open Sans"/>
                <a:cs typeface="Open Sans"/>
                <a:sym typeface="Open Sans"/>
              </a:rPr>
              <a:t>Online</a:t>
            </a:r>
            <a:r>
              <a:rPr lang="en" sz="1100" dirty="0">
                <a:solidFill>
                  <a:srgbClr val="666666"/>
                </a:solidFill>
                <a:latin typeface="Open Sans"/>
                <a:ea typeface="Open Sans"/>
                <a:cs typeface="Open Sans"/>
                <a:sym typeface="Open Sans"/>
              </a:rPr>
              <a:t> Presence Report </a:t>
            </a:r>
            <a:r>
              <a:rPr lang="en" dirty="0"/>
              <a:t>links to our CRM and sends you a notification the moment your prospect opens the report. This empowers you to identify hot leads and accelerate the sales cycle.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5663b0094a_0_10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5663b0094a_0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5663b0094a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5663b0094a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663b0094a_0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5663b0094a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b="1"/>
              <a:t>Homepage Content</a:t>
            </a:r>
            <a:r>
              <a:rPr lang="en"/>
              <a:t>: Contact information should be available on the homepage.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663b0094a_0_6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663b0094a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663b0094a_0_1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663b0094a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5663b0094a_0_1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5663b0094a_0_1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CPC = Cost-Per-Click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PPC = Pay-Per-Click</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663b0094a_0_1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5663b0094a_0_1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5663b0094a_0_10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5663b0094a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The figures shown assume a maximum cost per click (CPC) of $5.00 with an unlimited budget.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Actual results may vary due to specific advertising budgets, goals, and methods used.</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5663b0094a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5663b0094a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663b0094a_0_8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663b0094a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663b0094a_0_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663b0094a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663b0094a_0_10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5663b0094a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Note: Only Google AdWords are considered in this section.</a:t>
            </a:r>
            <a:endParaRPr/>
          </a:p>
          <a:p>
            <a:pPr marL="457200" lvl="0" indent="-298450" algn="l" rtl="0">
              <a:spcBef>
                <a:spcPts val="0"/>
              </a:spcBef>
              <a:spcAft>
                <a:spcPts val="0"/>
              </a:spcAft>
              <a:buSzPts val="1100"/>
              <a:buChar char="●"/>
            </a:pPr>
            <a:r>
              <a:rPr lang="en"/>
              <a:t>The industry leader with the lowest cost per click is the 100th percentile.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663b0094a_0_1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663b0094a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5663b0094a_0_1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5663b0094a_0_1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5663b0094a_0_1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5663b0094a_0_1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1. Start by making your prospect think about the buyer’s journey and the importance of being found on search engines like Google and Yahoo!. Try asking your prospect to consider the steps they would take in their buying journey. Chances are, they would search on their phone's browser to research local places.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2. With the buyer's journey visualized, you’ll want your prospect to begin thinking about their place within that journey. Where can their business fit into that buying decision to catch more of that traffic?</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5663b0094a_0_1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5663b0094a_0_1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3. Use the data in the Google Ads section of the report to show your prospect how many people are searching for related keywords in their area. This number is an estimate of how many people are starting to conduct that search in the first step of their buyer's journey, and represents how many people could see your prospect’s business right when they want to buy.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4. Use the data in the Campaign Performance section of the report to create urgency for your prospect to buy digital ads. If their competitors appear when consumers are ready to buy, they'll steal your prospect’s business!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5. Consumers don't always immediately buy right after visiting a website. They may be doing some research before they buy, which is why it's a great idea to include retargeting in their advertising strategy.</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5663b0094a_0_1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5663b0094a_0_1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5663b0094a_0_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5663b0094a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663b0094a_0_1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5663b0094a_0_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solidFill>
                  <a:schemeClr val="dk1"/>
                </a:solidFill>
              </a:rPr>
              <a:t>Study source: </a:t>
            </a:r>
            <a:r>
              <a:rPr lang="en" u="sng">
                <a:solidFill>
                  <a:schemeClr val="hlink"/>
                </a:solidFill>
                <a:hlinkClick r:id="rId3"/>
              </a:rPr>
              <a:t>https://www.adweek.com/digital/81-shoppers-conduct-online-research-making-purchase-infographic/</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5663b0094a_0_1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5663b0094a_0_1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5663b0094a_0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5663b0094a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When you create an </a:t>
            </a:r>
            <a:r>
              <a:rPr lang="en" sz="1100" dirty="0">
                <a:solidFill>
                  <a:srgbClr val="666666"/>
                </a:solidFill>
                <a:latin typeface="Open Sans"/>
                <a:ea typeface="Open Sans"/>
                <a:cs typeface="Open Sans"/>
                <a:sym typeface="Open Sans"/>
              </a:rPr>
              <a:t>Online Presence Report</a:t>
            </a:r>
            <a:r>
              <a:rPr lang="en" dirty="0">
                <a:solidFill>
                  <a:schemeClr val="dk1"/>
                </a:solidFill>
              </a:rPr>
              <a:t> the platform will generate a keyword for that business using the prospect’s Google My Business account and their primary business category. We then perform a search for that keyword with “near me” added to simulate what a prospect customer would do when trying to find a local business.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While this keyword is automatically generate when the Snapshot is created, it can be changed within the </a:t>
            </a:r>
            <a:r>
              <a:rPr lang="en" sz="1100" dirty="0">
                <a:solidFill>
                  <a:srgbClr val="666666"/>
                </a:solidFill>
                <a:latin typeface="Open Sans"/>
                <a:ea typeface="Open Sans"/>
                <a:cs typeface="Open Sans"/>
                <a:sym typeface="Open Sans"/>
              </a:rPr>
              <a:t>Online Presence Report </a:t>
            </a:r>
            <a:r>
              <a:rPr lang="en" dirty="0">
                <a:solidFill>
                  <a:schemeClr val="dk1"/>
                </a:solidFill>
              </a:rPr>
              <a:t>settings found in Sales &amp; Success Center. This keyword can be changed as many times as needed for 7 days after the report was created while the data is still fresh. After those 7 days, the Snapshot Report will need to be refreshed to update the keyword. It’ll take a few minutes for the search to be conducted and data updated, but allows you to customize the keyword that is used.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This data is then displayed in two different formats. The first is within a local map that’s broken into 9 hotspots. The second format is the top search results that appeared for that keyword. </a:t>
            </a:r>
            <a:endParaRPr dirty="0">
              <a:solidFill>
                <a:schemeClr val="dk1"/>
              </a:solidFill>
            </a:endParaRPr>
          </a:p>
          <a:p>
            <a:pPr marL="45720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663b0094a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663b0094a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The </a:t>
            </a:r>
            <a:r>
              <a:rPr lang="en" sz="1100" dirty="0">
                <a:solidFill>
                  <a:srgbClr val="666666"/>
                </a:solidFill>
                <a:latin typeface="Open Sans"/>
                <a:ea typeface="Open Sans"/>
                <a:cs typeface="Open Sans"/>
                <a:sym typeface="Open Sans"/>
              </a:rPr>
              <a:t>Online Presence Report </a:t>
            </a:r>
            <a:r>
              <a:rPr lang="en" dirty="0">
                <a:solidFill>
                  <a:schemeClr val="dk1"/>
                </a:solidFill>
              </a:rPr>
              <a:t>uses this Business Information as a reference when verifying online listings. Confirm that this information is displayed just as your prospect would like it to be - any listing that does not match this information exactly will be flagged as incorrect.</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For example, a prospect’s (Omega Dental) address is displayed as “106 W Gray St”. If the address is listed online as “106 West Gray St” or “106 W Gray Street,” that listing will be flagged as incorrect. </a:t>
            </a:r>
            <a:endParaRPr dirty="0">
              <a:solidFill>
                <a:schemeClr val="dk1"/>
              </a:solidFill>
            </a:endParaRPr>
          </a:p>
          <a:p>
            <a:pPr marL="457200" lvl="0" indent="-298450" algn="l" rtl="0">
              <a:spcBef>
                <a:spcPts val="0"/>
              </a:spcBef>
              <a:spcAft>
                <a:spcPts val="0"/>
              </a:spcAft>
              <a:buClr>
                <a:schemeClr val="dk1"/>
              </a:buClr>
              <a:buSzPts val="1100"/>
              <a:buChar char="●"/>
            </a:pPr>
            <a:r>
              <a:rPr lang="en" b="1" dirty="0">
                <a:solidFill>
                  <a:schemeClr val="dk1"/>
                </a:solidFill>
              </a:rPr>
              <a:t>Business Category</a:t>
            </a:r>
            <a:r>
              <a:rPr lang="en" dirty="0">
                <a:solidFill>
                  <a:schemeClr val="dk1"/>
                </a:solidFill>
              </a:rPr>
              <a:t>: Businesses are classified by </a:t>
            </a:r>
            <a:r>
              <a:rPr lang="en" b="1" dirty="0">
                <a:solidFill>
                  <a:schemeClr val="dk1"/>
                </a:solidFill>
              </a:rPr>
              <a:t>Industry &gt; Business Category</a:t>
            </a:r>
            <a:r>
              <a:rPr lang="en" dirty="0">
                <a:solidFill>
                  <a:schemeClr val="dk1"/>
                </a:solidFill>
              </a:rPr>
              <a:t>. The </a:t>
            </a:r>
            <a:r>
              <a:rPr lang="en" sz="1100" dirty="0">
                <a:solidFill>
                  <a:srgbClr val="666666"/>
                </a:solidFill>
                <a:latin typeface="Open Sans"/>
                <a:ea typeface="Open Sans"/>
                <a:cs typeface="Open Sans"/>
                <a:sym typeface="Open Sans"/>
              </a:rPr>
              <a:t>Online Presence Report </a:t>
            </a:r>
            <a:r>
              <a:rPr lang="en" dirty="0">
                <a:solidFill>
                  <a:schemeClr val="dk1"/>
                </a:solidFill>
              </a:rPr>
              <a:t>compares your prospect to others within their </a:t>
            </a:r>
            <a:r>
              <a:rPr lang="en" b="1" dirty="0">
                <a:solidFill>
                  <a:schemeClr val="dk1"/>
                </a:solidFill>
              </a:rPr>
              <a:t>Industry</a:t>
            </a:r>
            <a:r>
              <a:rPr lang="en" dirty="0">
                <a:solidFill>
                  <a:schemeClr val="dk1"/>
                </a:solidFill>
              </a:rPr>
              <a:t>. </a:t>
            </a:r>
            <a:endParaRPr dirty="0">
              <a:solidFill>
                <a:schemeClr val="dk1"/>
              </a:solidFill>
            </a:endParaRPr>
          </a:p>
          <a:p>
            <a:pPr marL="457200" lvl="0" indent="-298450" algn="l" rtl="0">
              <a:spcBef>
                <a:spcPts val="0"/>
              </a:spcBef>
              <a:spcAft>
                <a:spcPts val="0"/>
              </a:spcAft>
              <a:buSzPts val="1100"/>
              <a:buChar char="●"/>
            </a:pPr>
            <a:r>
              <a:rPr lang="en" dirty="0"/>
              <a:t>The </a:t>
            </a:r>
            <a:r>
              <a:rPr lang="en" sz="1100" dirty="0">
                <a:solidFill>
                  <a:srgbClr val="666666"/>
                </a:solidFill>
                <a:latin typeface="Open Sans"/>
                <a:ea typeface="Open Sans"/>
                <a:cs typeface="Open Sans"/>
                <a:sym typeface="Open Sans"/>
              </a:rPr>
              <a:t>Online Presence Report </a:t>
            </a:r>
            <a:r>
              <a:rPr lang="en" dirty="0"/>
              <a:t>pulls images of your prospect’s business from public web sources. Some businesses may be surprised when they see these images since they may not realize that these photos are online. </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f62c13b4d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f62c13b4d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Within the local area map, you’ll find the search results displayed across 9 separate hotspots. This search is performed within a ½ mile radius around the prospect’s business.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Each hotspot displays the prospect’s search ranking for that area, and can be clicked on to display the local competitors for they compete against in that area.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can also switch the view to a citywide level by selecting the tab above the map. This will only display a single hotspot as it showcase the search ranking across the entire city. </a:t>
            </a: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f62c13b4d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f62c13b4d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The second half of Local Search Results showcases the actual search results we were able to pull from each hotspot. This displays the top 3 results for each quadrant, and also shows where the prospects business falls within those results. If they’re not within the top 3, they’ll show up below those results along with their actual rank.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section is also dynamic, and will change depending on which hotspot is selected. This will show which competitors are ranking within each quadrant, and allows the prospect who they’re directly up against within their local area. This can be an effective tool in showing your prospects who they’re directly competing with when it comes to local search, and they may even find businesses they never considered.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You’ll also see if the prospect has claimed their Google My Business account within their business details. They’ll either find a green claimed tag or a red unclaimed tag, indicating if they’ve completed this critical component to a strong online strategy. This can be a great way to open up the discussion around their Google My Business account.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a great starting point in any conversation, as this helps simulate the first stage of the customer journey. This is a critical step for any business to consider when building out their online strategy, so even if you don’t offer SEO services this can be an important step you want to highlight to show your expertise in helping local businesses. </a:t>
            </a: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f62c13b4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f62c13b4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When you create an </a:t>
            </a:r>
            <a:r>
              <a:rPr lang="en" sz="1100" dirty="0">
                <a:solidFill>
                  <a:srgbClr val="666666"/>
                </a:solidFill>
                <a:latin typeface="Open Sans"/>
                <a:ea typeface="Open Sans"/>
                <a:cs typeface="Open Sans"/>
                <a:sym typeface="Open Sans"/>
              </a:rPr>
              <a:t>Online Presence Report</a:t>
            </a:r>
            <a:r>
              <a:rPr lang="en" dirty="0">
                <a:solidFill>
                  <a:schemeClr val="dk1"/>
                </a:solidFill>
              </a:rPr>
              <a:t>, the platform will automatically scan their business website for the top keywords in our database as determined by Google. Based on these keywords, the report generates a list of top competitors (also determined by Google).</a:t>
            </a:r>
            <a:endParaRPr dirty="0">
              <a:solidFill>
                <a:schemeClr val="dk1"/>
              </a:solidFill>
            </a:endParaRPr>
          </a:p>
          <a:p>
            <a:pPr marL="457200" lvl="0" indent="-298450" algn="l" rtl="0">
              <a:spcBef>
                <a:spcPts val="0"/>
              </a:spcBef>
              <a:spcAft>
                <a:spcPts val="0"/>
              </a:spcAft>
              <a:buClr>
                <a:schemeClr val="dk1"/>
              </a:buClr>
              <a:buSzPts val="1100"/>
              <a:buChar char="●"/>
            </a:pPr>
            <a:r>
              <a:rPr lang="en" b="1" dirty="0">
                <a:solidFill>
                  <a:schemeClr val="dk1"/>
                </a:solidFill>
              </a:rPr>
              <a:t>Keyword Overlap:</a:t>
            </a:r>
            <a:r>
              <a:rPr lang="en" dirty="0">
                <a:solidFill>
                  <a:schemeClr val="dk1"/>
                </a:solidFill>
              </a:rPr>
              <a:t> The more keywords that your prospect shares with competitors, the more likely they’ll be fighting to rank on the same search queries.</a:t>
            </a:r>
            <a:endParaRPr dirty="0">
              <a:solidFill>
                <a:schemeClr val="dk1"/>
              </a:solidFill>
            </a:endParaRPr>
          </a:p>
          <a:p>
            <a:pPr marL="457200" lvl="0" indent="-298450" algn="l" rtl="0">
              <a:spcBef>
                <a:spcPts val="0"/>
              </a:spcBef>
              <a:spcAft>
                <a:spcPts val="0"/>
              </a:spcAft>
              <a:buClr>
                <a:schemeClr val="dk1"/>
              </a:buClr>
              <a:buSzPts val="1100"/>
              <a:buChar char="●"/>
            </a:pPr>
            <a:r>
              <a:rPr lang="en" b="1" dirty="0">
                <a:solidFill>
                  <a:schemeClr val="dk1"/>
                </a:solidFill>
              </a:rPr>
              <a:t>Number of Keywords: </a:t>
            </a:r>
            <a:r>
              <a:rPr lang="en" dirty="0">
                <a:solidFill>
                  <a:schemeClr val="dk1"/>
                </a:solidFill>
              </a:rPr>
              <a:t>This is the number of different routes that a potential customer can take using search queries to get to the products and services that are on your prospect’s website. Your prospect should aim to have as many different search routes as possible to maximize their exposure and opportunities to gain clicks. If competitors with a high level of keyword overlap are ranking on more keywords than your prospect and seeing a higher volume of clicks, it’s possible that your prospect is not ranking on search queries that are relevant to their business and they’re losing out on potential traffic as a result.</a:t>
            </a:r>
            <a:endParaRPr dirty="0">
              <a:solidFill>
                <a:schemeClr val="dk1"/>
              </a:solidFill>
            </a:endParaRPr>
          </a:p>
          <a:p>
            <a:pPr marL="457200" lvl="0" indent="-298450" algn="l" rtl="0">
              <a:spcBef>
                <a:spcPts val="0"/>
              </a:spcBef>
              <a:spcAft>
                <a:spcPts val="0"/>
              </a:spcAft>
              <a:buClr>
                <a:schemeClr val="dk1"/>
              </a:buClr>
              <a:buSzPts val="1100"/>
              <a:buChar char="●"/>
            </a:pPr>
            <a:r>
              <a:rPr lang="en" b="1" dirty="0">
                <a:solidFill>
                  <a:schemeClr val="dk1"/>
                </a:solidFill>
              </a:rPr>
              <a:t>Monthly Clicks: </a:t>
            </a:r>
            <a:r>
              <a:rPr lang="en" dirty="0">
                <a:solidFill>
                  <a:schemeClr val="dk1"/>
                </a:solidFill>
              </a:rPr>
              <a:t>When people search for products and services on Google, they're usually looking to buy. So when people are searching for the products and services that your prospect offers, they’ll want to see as many clicks as possible. If the number of monthly clicks is low compared to the number of searches, you and your prospect need to figure out why. People could be visiting your prospect’s website via other channels (social media, advertising, print, etc.), but if they’re visiting competitor websites, it’s worth investigating further. It could be that they’re not ranked high enough on relevant keywords. In this case, an SEO campaign that boosts their ranking is definitely in order. Or, perhaps their business is perceived as untrustworthy due to a lack of online reviews. In that case, a review request campaign would be a more suitable solution. It's hard to pinpoint the exact motivations for every action within a consumer’s search journey, but this data can help you make some educated guesses. For example, does the report reveal a competitor with lots of keyword overlap and high clicks that eclipse the number of low clicks for your prospect? They might be losing business to their competition.</a:t>
            </a:r>
            <a:endParaRPr dirty="0">
              <a:solidFill>
                <a:schemeClr val="dk1"/>
              </a:solidFill>
            </a:endParaRPr>
          </a:p>
          <a:p>
            <a:pPr marL="457200" lvl="0" indent="-298450" algn="l" rtl="0">
              <a:spcBef>
                <a:spcPts val="0"/>
              </a:spcBef>
              <a:spcAft>
                <a:spcPts val="0"/>
              </a:spcAft>
              <a:buClr>
                <a:schemeClr val="dk1"/>
              </a:buClr>
              <a:buSzPts val="1100"/>
              <a:buChar char="●"/>
            </a:pPr>
            <a:r>
              <a:rPr lang="en" b="1" dirty="0">
                <a:solidFill>
                  <a:schemeClr val="dk1"/>
                </a:solidFill>
              </a:rPr>
              <a:t>Monthly Value of Clicks: </a:t>
            </a:r>
            <a:r>
              <a:rPr lang="en" dirty="0">
                <a:solidFill>
                  <a:schemeClr val="dk1"/>
                </a:solidFill>
              </a:rPr>
              <a:t>If a business wants to see results and they aren’t currently running any PPC campaigns, this section gives them an idea of how much a click would cost them on their relevant keywords. Remember that SEO campaigns take time. If your prospect needs immediate traffic (such as for a promotion or holiday season), focusing on a PPC campaign might be the best way to start.</a:t>
            </a:r>
            <a:endParaRPr dirty="0">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663b0094a_0_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5663b0094a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5663b0094a_0_1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5663b0094a_0_1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5663b0094a_0_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5663b0094a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b="1">
                <a:solidFill>
                  <a:schemeClr val="dk1"/>
                </a:solidFill>
              </a:rPr>
              <a:t>Competitiveness: </a:t>
            </a:r>
            <a:r>
              <a:rPr lang="en">
                <a:solidFill>
                  <a:schemeClr val="dk1"/>
                </a:solidFill>
              </a:rPr>
              <a:t>The more competitive the keyword, the more businesses you’ll see targeting those exact keywords in SEO campaigns and the more effort will be needed to improve SEO. This is because those keywords are commonly used by consumers who are searching for your prospect’s business services and search engines deem them to be extremely relevant to their business category.</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Rank: </a:t>
            </a:r>
            <a:r>
              <a:rPr lang="en">
                <a:solidFill>
                  <a:schemeClr val="dk1"/>
                </a:solidFill>
              </a:rPr>
              <a:t>These are the approximate rankings for some of the keywords related to your prospect’s business category. You can leverage this information to ask if your prospect is happy with their current rankings on the keywords provided. If they’re happy, great! If not, you can start an SEO campaign for them right away. This is an excellent opportunity to spark a conversation around the specific keywords they may want to target with organic or PPC campaigns. Your prospect needs to understand that if their rank on high value, relevant keywords is low, competitors could be taking the lion’s share of clicks. Conduct an SEO audit and use keyword analysis tools like Ahrefs and Keyword Finder to find where those other opportunities might be.</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Local Searches:</a:t>
            </a:r>
            <a:r>
              <a:rPr lang="en">
                <a:solidFill>
                  <a:schemeClr val="dk1"/>
                </a:solidFill>
              </a:rPr>
              <a:t> This is relevant if your prospect is competing in a local landscape. When the number of local searches is high, it means that more people in your prospect’s country are finding and clicking through to their site when searching with the keywords surfaced in the report. It’s an indication that they should be targeting those keywords–especially if their rank on those popular keywords is low.</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Global Searches: </a:t>
            </a:r>
            <a:r>
              <a:rPr lang="en">
                <a:solidFill>
                  <a:schemeClr val="dk1"/>
                </a:solidFill>
              </a:rPr>
              <a:t>This is relevant if your prospect is managing a multinational enterprise. If the number of global searches is high, it means that many people all over the world are clicking on their site when using the search terms surfaced in the report. Once again, it’s an indication that they should be targeting those keywords, especially if their rank on those popular keywords is low.</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5663b0094a_0_1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5663b0094a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An excellent way to get started with your SEO audit is to use </a:t>
            </a:r>
            <a:r>
              <a:rPr lang="en" u="sng">
                <a:solidFill>
                  <a:schemeClr val="accent5"/>
                </a:solidFill>
                <a:hlinkClick r:id="rId3">
                  <a:extLst>
                    <a:ext uri="{A12FA001-AC4F-418D-AE19-62706E023703}">
                      <ahyp:hlinkClr xmlns:ahyp="http://schemas.microsoft.com/office/drawing/2018/hyperlinkcolor" val="tx"/>
                    </a:ext>
                  </a:extLst>
                </a:hlinkClick>
              </a:rPr>
              <a:t>MarketGoo</a:t>
            </a:r>
            <a:r>
              <a:rPr lang="en">
                <a:solidFill>
                  <a:schemeClr val="dk1"/>
                </a:solidFill>
              </a:rPr>
              <a:t>, which leverages artificial intelligence to scan a website and generate a step-by-step SEO plan to help your prospect increase their website traffic and rankings.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Other Helpful Local SEO Tools Include:</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accent5"/>
                </a:solidFill>
                <a:hlinkClick r:id="rId4">
                  <a:extLst>
                    <a:ext uri="{A12FA001-AC4F-418D-AE19-62706E023703}">
                      <ahyp:hlinkClr xmlns:ahyp="http://schemas.microsoft.com/office/drawing/2018/hyperlinkcolor" val="tx"/>
                    </a:ext>
                  </a:extLst>
                </a:hlinkClick>
              </a:rPr>
              <a:t>Ahrefs</a:t>
            </a:r>
            <a:r>
              <a:rPr lang="en">
                <a:solidFill>
                  <a:schemeClr val="dk1"/>
                </a:solidFill>
              </a:rPr>
              <a:t>: A toolset for SEO &amp; marketing that covers backlink checking, competitor analysis, keyword research and more.</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accent5"/>
                </a:solidFill>
                <a:hlinkClick r:id="rId5">
                  <a:extLst>
                    <a:ext uri="{A12FA001-AC4F-418D-AE19-62706E023703}">
                      <ahyp:hlinkClr xmlns:ahyp="http://schemas.microsoft.com/office/drawing/2018/hyperlinkcolor" val="tx"/>
                    </a:ext>
                  </a:extLst>
                </a:hlinkClick>
              </a:rPr>
              <a:t>Keyword Finder</a:t>
            </a:r>
            <a:r>
              <a:rPr lang="en">
                <a:solidFill>
                  <a:schemeClr val="dk1"/>
                </a:solidFill>
              </a:rPr>
              <a:t>: A keyword research and analysis tool that will help you identify keywords to target.</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5663b0094a_0_1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5663b0094a_0_1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1. Start by making your prospect think about the buyer’s journey and the importance of being found on search engines like Google and Yahoo! Try asking your prospect to consider the steps they would take in their buying journey. Chances are, they would search on their phone's browser to research local places.</a:t>
            </a:r>
            <a:endParaRPr>
              <a:solidFill>
                <a:schemeClr val="dk1"/>
              </a:solidFill>
            </a:endParaRPr>
          </a:p>
          <a:p>
            <a:pPr marL="0" lvl="0" indent="0" algn="l" rtl="0">
              <a:spcBef>
                <a:spcPts val="0"/>
              </a:spcBef>
              <a:spcAft>
                <a:spcPts val="0"/>
              </a:spcAft>
              <a:buNone/>
            </a:pPr>
            <a:r>
              <a:rPr lang="en">
                <a:solidFill>
                  <a:schemeClr val="dk1"/>
                </a:solidFill>
              </a:rPr>
              <a:t>"What steps would you take if you wanted to find a good, local, and inexpensive restaurant for dinner tonight?"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2. With the buyer's journey visualized, you’ll want your prospect to begin thinking about their place within that journey. Where can their business fit into that buying decision to catch more of that traffic? And what parts of that journey can they affect?</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5663b0094a_0_1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5663b0094a_0_1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3. Review the information in the </a:t>
            </a:r>
            <a:r>
              <a:rPr lang="en" sz="1100" dirty="0">
                <a:solidFill>
                  <a:srgbClr val="666666"/>
                </a:solidFill>
                <a:latin typeface="Open Sans"/>
                <a:ea typeface="Open Sans"/>
                <a:cs typeface="Open Sans"/>
                <a:sym typeface="Open Sans"/>
              </a:rPr>
              <a:t>Online Presence Report </a:t>
            </a:r>
            <a:r>
              <a:rPr lang="en" dirty="0">
                <a:solidFill>
                  <a:schemeClr val="dk1"/>
                </a:solidFill>
              </a:rPr>
              <a:t>to help your prospect understand their current SEO. Use the data in the "Organic Keyword Performance" section of the report to create urgency for your prospect to get started with a PPC campaign. If their competitors are ranking higher on searches when consumers are ready to buy, they'll steal that business!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4. When searching for your prospect’s products and services, is their website showing up on the first page of search results? If not, they’re losing money every day that their site is not optimized for search.</a:t>
            </a:r>
            <a:endParaRPr dirty="0">
              <a:solidFill>
                <a:schemeClr val="dk1"/>
              </a:solidFill>
            </a:endParaRPr>
          </a:p>
          <a:p>
            <a:pPr marL="0" lvl="0" indent="0" algn="l" rtl="0">
              <a:spcBef>
                <a:spcPts val="0"/>
              </a:spcBef>
              <a:spcAft>
                <a:spcPts val="0"/>
              </a:spcAft>
              <a:buNone/>
            </a:pPr>
            <a:r>
              <a:rPr lang="en" dirty="0">
                <a:solidFill>
                  <a:schemeClr val="dk1"/>
                </a:solidFill>
              </a:rPr>
              <a:t>Pro tip: As the salesperson, you should do this BEFORE you meet with the prospect/client, so you’re not surprised by the results. You want to illustrate that they could be ranking higher on relevant keywords. And if needed, you can perform a more comprehensive SEO audit. Regardless, the SEO section of the Snapshot Report is useful for starting the conversation and identifying potential lead opportunities.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5. If your prospect wants to know how they rank for keywords other than the ones we report, you will need a specialized tool. Knowing which keywords to run a campaign with is typically the last hurdle in the sales process.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5663b0094a_0_1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5663b0094a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crafting an SEO pitch for a specific business, you’ll also need to consider these key details: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Who is your prospect trying to sell to? Different audiences have different search habits. Do they go on social media? Do they go on search? It’s important to craft a strategy that is targeted towards your target audience.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Who are their competitors? Who can we immediately identify as the top competitors to beat? What keywords are they ranking highly on or targeting in their campaigns?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is their market size? A divorce lawyer in New York needs to capture the attention of a much larger audience compared to a small town gift shop owner. Evaluate your prospect’s market to set realistic benchmarks and goals for the campaign.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many products and services do they offer? This will help you gauge the volume of keywords that the business should focus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is their budget? Set a budget based on what your prospect wants to spend and what they can afford.</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663b0094a_0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663b0094a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score of 100% indicates that the business is a top performer in each of the marketing categories.</a:t>
            </a:r>
            <a:endParaRPr/>
          </a:p>
          <a:p>
            <a:pPr marL="457200" lvl="0" indent="-298450" algn="l" rtl="0">
              <a:spcBef>
                <a:spcPts val="0"/>
              </a:spcBef>
              <a:spcAft>
                <a:spcPts val="0"/>
              </a:spcAft>
              <a:buSzPts val="1100"/>
              <a:buChar char="●"/>
            </a:pPr>
            <a:r>
              <a:rPr lang="en"/>
              <a:t>If you disable a category, the report automatically re-calculates the score.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5663b0094a_0_1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5663b0094a_0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Elements to boost website ranking and visibility include mobile-friendly and Google-fast websites, providing web content that is relevant to customers, ensuring your prospect’s Google My Business page is claimed and verified, and creating and promoting a keyword-focused blog on your prospect’s site. </a:t>
            </a:r>
            <a:endParaRPr/>
          </a:p>
          <a:p>
            <a:pPr marL="457200" lvl="0" indent="-298450" algn="l" rtl="0">
              <a:spcBef>
                <a:spcPts val="0"/>
              </a:spcBef>
              <a:spcAft>
                <a:spcPts val="0"/>
              </a:spcAft>
              <a:buSzPts val="1100"/>
              <a:buChar char="●"/>
            </a:pPr>
            <a:r>
              <a:rPr lang="en"/>
              <a:t>The more places your prospect is listed online, the more visible they become. The more positive reviews they receive for their business, the more trusted they become. The more targeted ad campaigns they run, the more paid traffic they can generate. The more social content they share, the more engagement they will experience. All these factors go a long way to influence how search engines perceive your prospect’s online relevance, and ignoring certain elements can have a detrimental impact on their overall SEO.</a:t>
            </a: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f9e070dda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f9e070dda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f9e070dda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f9e070dda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Ecommerce can be a great way for local businesses to increase their revenue and customer base by ensuring their websites are ecommerce enabled. With 57% of consumers now expecting to be able to buy online from local businesses, ecommerce has become a vital component to any digital marketing strategy. If your prospect’s aren’t able to deliver on that expectation, their customers will seek out competitors who do offer an ecommerce solution to their needs.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Online Storefront:</a:t>
            </a:r>
            <a:r>
              <a:rPr lang="en">
                <a:solidFill>
                  <a:schemeClr val="dk1"/>
                </a:solidFill>
              </a:rPr>
              <a:t> This checks to see if the prospect has the ability to sell their products/services through their website using a recognized commerce platform such as Shopify or WooCommerce.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Online Payments:</a:t>
            </a:r>
            <a:r>
              <a:rPr lang="en">
                <a:solidFill>
                  <a:schemeClr val="dk1"/>
                </a:solidFill>
              </a:rPr>
              <a:t> This checks if the prospect is able to accept transactions through their site using recognized payment software such as Apple Pay or PayPal.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Lead Engagement:</a:t>
            </a:r>
            <a:r>
              <a:rPr lang="en">
                <a:solidFill>
                  <a:schemeClr val="dk1"/>
                </a:solidFill>
              </a:rPr>
              <a:t> This scans the prospect’s website for software that allows them to engage with current or recent website visitors, helping to move those potential customers down the sales funnel. This includes solutions such as live chat or advertising campaigns. </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f9e070dda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f9e070dda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fae88e44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fae88e44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fae88e442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fae88e442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f9e070dda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f9e070dda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5663b0094a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5663b0094a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5663b0094a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5663b0094a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663b0094a_0_1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663b0094a_0_1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663b0094a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663b0094a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5834fec59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5834fec59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5834fec59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5834fec5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5663b0094a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5663b0094a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5834fec59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5834fec59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663b0094a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663b0094a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663b0094a_0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663b0094a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ext center">
  <p:cSld name="CUSTOM_1">
    <p:spTree>
      <p:nvGrpSpPr>
        <p:cNvPr id="1" name="Shape 50"/>
        <p:cNvGrpSpPr/>
        <p:nvPr/>
      </p:nvGrpSpPr>
      <p:grpSpPr>
        <a:xfrm>
          <a:off x="0" y="0"/>
          <a:ext cx="0" cy="0"/>
          <a:chOff x="0" y="0"/>
          <a:chExt cx="0" cy="0"/>
        </a:xfrm>
      </p:grpSpPr>
      <p:sp>
        <p:nvSpPr>
          <p:cNvPr id="51" name="Google Shape;51;p13"/>
          <p:cNvSpPr/>
          <p:nvPr/>
        </p:nvSpPr>
        <p:spPr>
          <a:xfrm>
            <a:off x="-17675" y="-35375"/>
            <a:ext cx="9161700" cy="45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457200" y="922500"/>
            <a:ext cx="8229600" cy="3298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solidFill>
                  <a:srgbClr val="3F9B63"/>
                </a:solidFill>
              </a:defRPr>
            </a:lvl1pPr>
            <a:lvl2pPr lvl="1" algn="ctr" rtl="0">
              <a:spcBef>
                <a:spcPts val="0"/>
              </a:spcBef>
              <a:spcAft>
                <a:spcPts val="0"/>
              </a:spcAft>
              <a:buNone/>
              <a:defRPr sz="4800">
                <a:solidFill>
                  <a:srgbClr val="3F9B63"/>
                </a:solidFill>
              </a:defRPr>
            </a:lvl2pPr>
            <a:lvl3pPr lvl="2" algn="ctr" rtl="0">
              <a:spcBef>
                <a:spcPts val="0"/>
              </a:spcBef>
              <a:spcAft>
                <a:spcPts val="0"/>
              </a:spcAft>
              <a:buNone/>
              <a:defRPr sz="4800">
                <a:solidFill>
                  <a:srgbClr val="3F9B63"/>
                </a:solidFill>
              </a:defRPr>
            </a:lvl3pPr>
            <a:lvl4pPr lvl="3" algn="ctr" rtl="0">
              <a:spcBef>
                <a:spcPts val="0"/>
              </a:spcBef>
              <a:spcAft>
                <a:spcPts val="0"/>
              </a:spcAft>
              <a:buNone/>
              <a:defRPr sz="4800">
                <a:solidFill>
                  <a:srgbClr val="3F9B63"/>
                </a:solidFill>
              </a:defRPr>
            </a:lvl4pPr>
            <a:lvl5pPr lvl="4" algn="ctr" rtl="0">
              <a:spcBef>
                <a:spcPts val="0"/>
              </a:spcBef>
              <a:spcAft>
                <a:spcPts val="0"/>
              </a:spcAft>
              <a:buNone/>
              <a:defRPr sz="4800">
                <a:solidFill>
                  <a:srgbClr val="3F9B63"/>
                </a:solidFill>
              </a:defRPr>
            </a:lvl5pPr>
            <a:lvl6pPr lvl="5" algn="ctr" rtl="0">
              <a:spcBef>
                <a:spcPts val="0"/>
              </a:spcBef>
              <a:spcAft>
                <a:spcPts val="0"/>
              </a:spcAft>
              <a:buNone/>
              <a:defRPr sz="4800">
                <a:solidFill>
                  <a:srgbClr val="3F9B63"/>
                </a:solidFill>
              </a:defRPr>
            </a:lvl6pPr>
            <a:lvl7pPr lvl="6" algn="ctr" rtl="0">
              <a:spcBef>
                <a:spcPts val="0"/>
              </a:spcBef>
              <a:spcAft>
                <a:spcPts val="0"/>
              </a:spcAft>
              <a:buNone/>
              <a:defRPr sz="4800">
                <a:solidFill>
                  <a:srgbClr val="3F9B63"/>
                </a:solidFill>
              </a:defRPr>
            </a:lvl7pPr>
            <a:lvl8pPr lvl="7" algn="ctr" rtl="0">
              <a:spcBef>
                <a:spcPts val="0"/>
              </a:spcBef>
              <a:spcAft>
                <a:spcPts val="0"/>
              </a:spcAft>
              <a:buNone/>
              <a:defRPr sz="4800">
                <a:solidFill>
                  <a:srgbClr val="3F9B63"/>
                </a:solidFill>
              </a:defRPr>
            </a:lvl8pPr>
            <a:lvl9pPr lvl="8" algn="ctr" rtl="0">
              <a:spcBef>
                <a:spcPts val="0"/>
              </a:spcBef>
              <a:spcAft>
                <a:spcPts val="0"/>
              </a:spcAft>
              <a:buNone/>
              <a:defRPr sz="4800">
                <a:solidFill>
                  <a:srgbClr val="3F9B63"/>
                </a:solidFill>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ndasta - Board">
  <p:cSld name="TITLE_1">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rgbClr val="FFFFFF"/>
        </a:solidFill>
        <a:effectLst/>
      </p:bgPr>
    </p:bg>
    <p:spTree>
      <p:nvGrpSpPr>
        <p:cNvPr id="1" name="Shape 56"/>
        <p:cNvGrpSpPr/>
        <p:nvPr/>
      </p:nvGrpSpPr>
      <p:grpSpPr>
        <a:xfrm>
          <a:off x="0" y="0"/>
          <a:ext cx="0" cy="0"/>
          <a:chOff x="0" y="0"/>
          <a:chExt cx="0" cy="0"/>
        </a:xfrm>
      </p:grpSpPr>
      <p:sp>
        <p:nvSpPr>
          <p:cNvPr id="57" name="Google Shape;57;p15"/>
          <p:cNvSpPr/>
          <p:nvPr/>
        </p:nvSpPr>
        <p:spPr>
          <a:xfrm>
            <a:off x="0" y="3954066"/>
            <a:ext cx="9144000" cy="1189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pic>
        <p:nvPicPr>
          <p:cNvPr id="58" name="Google Shape;58;p15"/>
          <p:cNvPicPr preferRelativeResize="0"/>
          <p:nvPr/>
        </p:nvPicPr>
        <p:blipFill rotWithShape="1">
          <a:blip r:embed="rId2">
            <a:alphaModFix/>
          </a:blip>
          <a:srcRect/>
          <a:stretch/>
        </p:blipFill>
        <p:spPr>
          <a:xfrm>
            <a:off x="911" y="1194025"/>
            <a:ext cx="9142200" cy="2770800"/>
          </a:xfrm>
          <a:prstGeom prst="rect">
            <a:avLst/>
          </a:prstGeom>
          <a:noFill/>
          <a:ln>
            <a:noFill/>
          </a:ln>
        </p:spPr>
      </p:pic>
      <p:sp>
        <p:nvSpPr>
          <p:cNvPr id="59" name="Google Shape;59;p15"/>
          <p:cNvSpPr txBox="1">
            <a:spLocks noGrp="1"/>
          </p:cNvSpPr>
          <p:nvPr>
            <p:ph type="title"/>
          </p:nvPr>
        </p:nvSpPr>
        <p:spPr>
          <a:xfrm>
            <a:off x="346166" y="1548555"/>
            <a:ext cx="8451600" cy="994200"/>
          </a:xfrm>
          <a:prstGeom prst="rect">
            <a:avLst/>
          </a:prstGeom>
          <a:noFill/>
          <a:ln>
            <a:noFill/>
          </a:ln>
        </p:spPr>
        <p:txBody>
          <a:bodyPr spcFirstLastPara="1" wrap="square" lIns="68575" tIns="68575" rIns="68575" bIns="68575" anchor="b" anchorCtr="0">
            <a:noAutofit/>
          </a:bodyPr>
          <a:lstStyle>
            <a:lvl1pPr lvl="0" algn="ctr" rtl="0">
              <a:spcBef>
                <a:spcPts val="0"/>
              </a:spcBef>
              <a:spcAft>
                <a:spcPts val="0"/>
              </a:spcAft>
              <a:buSzPts val="1100"/>
              <a:buNone/>
              <a:defRPr sz="30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0" name="Google Shape;60;p15"/>
          <p:cNvSpPr txBox="1">
            <a:spLocks noGrp="1"/>
          </p:cNvSpPr>
          <p:nvPr>
            <p:ph type="body" idx="1"/>
          </p:nvPr>
        </p:nvSpPr>
        <p:spPr>
          <a:xfrm>
            <a:off x="347040" y="2608531"/>
            <a:ext cx="8449800" cy="364200"/>
          </a:xfrm>
          <a:prstGeom prst="rect">
            <a:avLst/>
          </a:prstGeom>
          <a:noFill/>
          <a:ln>
            <a:noFill/>
          </a:ln>
        </p:spPr>
        <p:txBody>
          <a:bodyPr spcFirstLastPara="1" wrap="square" lIns="68575" tIns="68575" rIns="68575" bIns="68575" anchor="t" anchorCtr="0">
            <a:noAutofit/>
          </a:bodyPr>
          <a:lstStyle>
            <a:lvl1pPr marL="457200" lvl="0" indent="-228600" algn="ctr" rtl="0">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marL="914400" lvl="1" indent="-228600" rtl="0">
              <a:spcBef>
                <a:spcPts val="1600"/>
              </a:spcBef>
              <a:spcAft>
                <a:spcPts val="0"/>
              </a:spcAft>
              <a:buSzPts val="1100"/>
              <a:buFont typeface="Open Sans"/>
              <a:buNone/>
              <a:defRPr sz="1100">
                <a:latin typeface="Open Sans"/>
                <a:ea typeface="Open Sans"/>
                <a:cs typeface="Open Sans"/>
                <a:sym typeface="Open Sans"/>
              </a:defRPr>
            </a:lvl2pPr>
            <a:lvl3pPr marL="1371600" lvl="2" indent="-228600" rtl="0">
              <a:spcBef>
                <a:spcPts val="1600"/>
              </a:spcBef>
              <a:spcAft>
                <a:spcPts val="0"/>
              </a:spcAft>
              <a:buSzPts val="1100"/>
              <a:buFont typeface="Open Sans"/>
              <a:buNone/>
              <a:defRPr sz="1100">
                <a:latin typeface="Open Sans"/>
                <a:ea typeface="Open Sans"/>
                <a:cs typeface="Open Sans"/>
                <a:sym typeface="Open Sans"/>
              </a:defRPr>
            </a:lvl3pPr>
            <a:lvl4pPr marL="1828800" lvl="3" indent="-228600" rtl="0">
              <a:spcBef>
                <a:spcPts val="1600"/>
              </a:spcBef>
              <a:spcAft>
                <a:spcPts val="0"/>
              </a:spcAft>
              <a:buSzPts val="1100"/>
              <a:buFont typeface="Open Sans"/>
              <a:buNone/>
              <a:defRPr sz="1100">
                <a:latin typeface="Open Sans"/>
                <a:ea typeface="Open Sans"/>
                <a:cs typeface="Open Sans"/>
                <a:sym typeface="Open Sans"/>
              </a:defRPr>
            </a:lvl4pPr>
            <a:lvl5pPr marL="2286000" lvl="4" indent="-228600" rtl="0">
              <a:spcBef>
                <a:spcPts val="1600"/>
              </a:spcBef>
              <a:spcAft>
                <a:spcPts val="0"/>
              </a:spcAft>
              <a:buSzPts val="1100"/>
              <a:buFont typeface="Open Sans"/>
              <a:buNone/>
              <a:defRPr sz="1100">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1" name="Google Shape;61;p15"/>
          <p:cNvSpPr txBox="1">
            <a:spLocks noGrp="1"/>
          </p:cNvSpPr>
          <p:nvPr>
            <p:ph type="body" idx="2"/>
          </p:nvPr>
        </p:nvSpPr>
        <p:spPr>
          <a:xfrm>
            <a:off x="3502959" y="4424922"/>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2" name="Google Shape;62;p15"/>
          <p:cNvSpPr txBox="1">
            <a:spLocks noGrp="1"/>
          </p:cNvSpPr>
          <p:nvPr>
            <p:ph type="body" idx="3"/>
          </p:nvPr>
        </p:nvSpPr>
        <p:spPr>
          <a:xfrm>
            <a:off x="3493295" y="3394879"/>
            <a:ext cx="2157300" cy="278100"/>
          </a:xfrm>
          <a:prstGeom prst="rect">
            <a:avLst/>
          </a:prstGeom>
          <a:noFill/>
          <a:ln>
            <a:noFill/>
          </a:ln>
        </p:spPr>
        <p:txBody>
          <a:bodyPr spcFirstLastPara="1" wrap="square" lIns="68575" tIns="68575" rIns="68575" bIns="68575" anchor="t" anchorCtr="0">
            <a:noAutofit/>
          </a:bodyPr>
          <a:lstStyle>
            <a:lvl1pPr marL="457200" lvl="0" indent="-228600" algn="ctr" rtl="0">
              <a:spcBef>
                <a:spcPts val="0"/>
              </a:spcBef>
              <a:spcAft>
                <a:spcPts val="0"/>
              </a:spcAft>
              <a:buClr>
                <a:schemeClr val="lt1"/>
              </a:buClr>
              <a:buSzPts val="1100"/>
              <a:buFont typeface="Open Sans"/>
              <a:buNone/>
              <a:defRPr sz="1500" b="0">
                <a:solidFill>
                  <a:schemeClr val="lt1"/>
                </a:solidFill>
                <a:latin typeface="Open Sans"/>
                <a:ea typeface="Open Sans"/>
                <a:cs typeface="Open Sans"/>
                <a:sym typeface="Open Sans"/>
              </a:defRPr>
            </a:lvl1pPr>
            <a:lvl2pPr marL="914400" lvl="1" indent="-228600" rtl="0">
              <a:spcBef>
                <a:spcPts val="1600"/>
              </a:spcBef>
              <a:spcAft>
                <a:spcPts val="0"/>
              </a:spcAft>
              <a:buSzPts val="1100"/>
              <a:buFont typeface="Open Sans"/>
              <a:buNone/>
              <a:defRPr sz="1400"/>
            </a:lvl2pPr>
            <a:lvl3pPr marL="1371600" lvl="2" indent="-228600" rtl="0">
              <a:spcBef>
                <a:spcPts val="1600"/>
              </a:spcBef>
              <a:spcAft>
                <a:spcPts val="0"/>
              </a:spcAft>
              <a:buSzPts val="1100"/>
              <a:buFont typeface="Open Sans"/>
              <a:buNone/>
              <a:defRPr sz="12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3" name="Google Shape;63;p15"/>
          <p:cNvSpPr txBox="1">
            <a:spLocks noGrp="1"/>
          </p:cNvSpPr>
          <p:nvPr>
            <p:ph type="body" idx="4"/>
          </p:nvPr>
        </p:nvSpPr>
        <p:spPr>
          <a:xfrm>
            <a:off x="6589060"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4" name="Google Shape;64;p15"/>
          <p:cNvSpPr txBox="1">
            <a:spLocks noGrp="1"/>
          </p:cNvSpPr>
          <p:nvPr>
            <p:ph type="body" idx="5"/>
          </p:nvPr>
        </p:nvSpPr>
        <p:spPr>
          <a:xfrm>
            <a:off x="437029"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5" name="Google Shape;65;p15"/>
          <p:cNvSpPr/>
          <p:nvPr/>
        </p:nvSpPr>
        <p:spPr>
          <a:xfrm>
            <a:off x="0" y="3886538"/>
            <a:ext cx="9141600" cy="39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5"/>
              </a:solidFill>
              <a:latin typeface="Open Sans"/>
              <a:ea typeface="Open Sans"/>
              <a:cs typeface="Open Sans"/>
              <a:sym typeface="Open Sans"/>
            </a:endParaRPr>
          </a:p>
        </p:txBody>
      </p:sp>
      <p:sp>
        <p:nvSpPr>
          <p:cNvPr id="66" name="Google Shape;66;p15"/>
          <p:cNvSpPr/>
          <p:nvPr/>
        </p:nvSpPr>
        <p:spPr>
          <a:xfrm>
            <a:off x="0" y="1240828"/>
            <a:ext cx="9141600" cy="3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67" name="Google Shape;67;p15"/>
          <p:cNvSpPr/>
          <p:nvPr/>
        </p:nvSpPr>
        <p:spPr>
          <a:xfrm>
            <a:off x="4364072" y="3180666"/>
            <a:ext cx="415800" cy="39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cxnSp>
        <p:nvCxnSpPr>
          <p:cNvPr id="68" name="Google Shape;68;p15"/>
          <p:cNvCxnSpPr/>
          <p:nvPr/>
        </p:nvCxnSpPr>
        <p:spPr>
          <a:xfrm>
            <a:off x="3039035" y="4087907"/>
            <a:ext cx="0" cy="941400"/>
          </a:xfrm>
          <a:prstGeom prst="straightConnector1">
            <a:avLst/>
          </a:prstGeom>
          <a:noFill/>
          <a:ln w="9525" cap="flat" cmpd="sng">
            <a:solidFill>
              <a:schemeClr val="lt1"/>
            </a:solidFill>
            <a:prstDash val="solid"/>
            <a:miter lim="8000"/>
            <a:headEnd type="none" w="sm" len="sm"/>
            <a:tailEnd type="none" w="sm" len="sm"/>
          </a:ln>
        </p:spPr>
      </p:cxnSp>
      <p:cxnSp>
        <p:nvCxnSpPr>
          <p:cNvPr id="69" name="Google Shape;69;p15"/>
          <p:cNvCxnSpPr/>
          <p:nvPr/>
        </p:nvCxnSpPr>
        <p:spPr>
          <a:xfrm>
            <a:off x="6135221" y="4087907"/>
            <a:ext cx="0" cy="941400"/>
          </a:xfrm>
          <a:prstGeom prst="straightConnector1">
            <a:avLst/>
          </a:prstGeom>
          <a:noFill/>
          <a:ln w="9525" cap="flat" cmpd="sng">
            <a:solidFill>
              <a:schemeClr val="lt1"/>
            </a:solidFill>
            <a:prstDash val="solid"/>
            <a:miter lim="8000"/>
            <a:headEnd type="none" w="sm" len="sm"/>
            <a:tailEnd type="none" w="sm" len="sm"/>
          </a:ln>
        </p:spPr>
      </p:cxnSp>
      <p:pic>
        <p:nvPicPr>
          <p:cNvPr id="70" name="Google Shape;70;p15"/>
          <p:cNvPicPr preferRelativeResize="0"/>
          <p:nvPr/>
        </p:nvPicPr>
        <p:blipFill rotWithShape="1">
          <a:blip r:embed="rId3">
            <a:alphaModFix/>
          </a:blip>
          <a:srcRect/>
          <a:stretch/>
        </p:blipFill>
        <p:spPr>
          <a:xfrm>
            <a:off x="112006" y="114299"/>
            <a:ext cx="1455000" cy="1014900"/>
          </a:xfrm>
          <a:prstGeom prst="rect">
            <a:avLst/>
          </a:prstGeom>
          <a:noFill/>
          <a:ln>
            <a:noFill/>
          </a:ln>
        </p:spPr>
      </p:pic>
      <p:pic>
        <p:nvPicPr>
          <p:cNvPr id="71" name="Google Shape;71;p15"/>
          <p:cNvPicPr preferRelativeResize="0"/>
          <p:nvPr/>
        </p:nvPicPr>
        <p:blipFill rotWithShape="1">
          <a:blip r:embed="rId4">
            <a:alphaModFix/>
          </a:blip>
          <a:srcRect/>
          <a:stretch/>
        </p:blipFill>
        <p:spPr>
          <a:xfrm>
            <a:off x="5899897" y="208508"/>
            <a:ext cx="3063000" cy="58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0">
                                            <p:txEl>
                                              <p:pRg st="0" end="0"/>
                                            </p:txEl>
                                          </p:spTgt>
                                        </p:tgtEl>
                                        <p:attrNameLst>
                                          <p:attrName>style.visibility</p:attrName>
                                        </p:attrNameLst>
                                      </p:cBhvr>
                                      <p:to>
                                        <p:strVal val="visible"/>
                                      </p:to>
                                    </p:set>
                                    <p:animEffect transition="in" filter="fade">
                                      <p:cBhvr>
                                        <p:cTn id="26" dur="500"/>
                                        <p:tgtEl>
                                          <p:spTgt spid="60">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Effect transition="in" filter="fade">
                                      <p:cBhvr>
                                        <p:cTn id="30" dur="500"/>
                                        <p:tgtEl>
                                          <p:spTgt spid="60">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0">
                                            <p:txEl>
                                              <p:pRg st="2" end="2"/>
                                            </p:txEl>
                                          </p:spTgt>
                                        </p:tgtEl>
                                        <p:attrNameLst>
                                          <p:attrName>style.visibility</p:attrName>
                                        </p:attrNameLst>
                                      </p:cBhvr>
                                      <p:to>
                                        <p:strVal val="visible"/>
                                      </p:to>
                                    </p:set>
                                    <p:animEffect transition="in" filter="fade">
                                      <p:cBhvr>
                                        <p:cTn id="34" dur="500"/>
                                        <p:tgtEl>
                                          <p:spTgt spid="60">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60">
                                            <p:txEl>
                                              <p:pRg st="3" end="3"/>
                                            </p:txEl>
                                          </p:spTgt>
                                        </p:tgtEl>
                                        <p:attrNameLst>
                                          <p:attrName>style.visibility</p:attrName>
                                        </p:attrNameLst>
                                      </p:cBhvr>
                                      <p:to>
                                        <p:strVal val="visible"/>
                                      </p:to>
                                    </p:set>
                                    <p:animEffect transition="in" filter="fade">
                                      <p:cBhvr>
                                        <p:cTn id="38" dur="500"/>
                                        <p:tgtEl>
                                          <p:spTgt spid="60">
                                            <p:txEl>
                                              <p:pRg st="3" end="3"/>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60">
                                            <p:txEl>
                                              <p:pRg st="4" end="4"/>
                                            </p:txEl>
                                          </p:spTgt>
                                        </p:tgtEl>
                                        <p:attrNameLst>
                                          <p:attrName>style.visibility</p:attrName>
                                        </p:attrNameLst>
                                      </p:cBhvr>
                                      <p:to>
                                        <p:strVal val="visible"/>
                                      </p:to>
                                    </p:set>
                                    <p:animEffect transition="in" filter="fade">
                                      <p:cBhvr>
                                        <p:cTn id="42" dur="500"/>
                                        <p:tgtEl>
                                          <p:spTgt spid="60">
                                            <p:txEl>
                                              <p:pRg st="4" end="4"/>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60">
                                            <p:txEl>
                                              <p:pRg st="5" end="5"/>
                                            </p:txEl>
                                          </p:spTgt>
                                        </p:tgtEl>
                                        <p:attrNameLst>
                                          <p:attrName>style.visibility</p:attrName>
                                        </p:attrNameLst>
                                      </p:cBhvr>
                                      <p:to>
                                        <p:strVal val="visible"/>
                                      </p:to>
                                    </p:set>
                                    <p:animEffect transition="in" filter="fade">
                                      <p:cBhvr>
                                        <p:cTn id="46" dur="500"/>
                                        <p:tgtEl>
                                          <p:spTgt spid="60">
                                            <p:txEl>
                                              <p:pRg st="5" end="5"/>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60">
                                            <p:txEl>
                                              <p:pRg st="6" end="6"/>
                                            </p:txEl>
                                          </p:spTgt>
                                        </p:tgtEl>
                                        <p:attrNameLst>
                                          <p:attrName>style.visibility</p:attrName>
                                        </p:attrNameLst>
                                      </p:cBhvr>
                                      <p:to>
                                        <p:strVal val="visible"/>
                                      </p:to>
                                    </p:set>
                                    <p:animEffect transition="in" filter="fade">
                                      <p:cBhvr>
                                        <p:cTn id="50" dur="500"/>
                                        <p:tgtEl>
                                          <p:spTgt spid="60">
                                            <p:txEl>
                                              <p:pRg st="6" end="6"/>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0">
                                            <p:txEl>
                                              <p:pRg st="7" end="7"/>
                                            </p:txEl>
                                          </p:spTgt>
                                        </p:tgtEl>
                                        <p:attrNameLst>
                                          <p:attrName>style.visibility</p:attrName>
                                        </p:attrNameLst>
                                      </p:cBhvr>
                                      <p:to>
                                        <p:strVal val="visible"/>
                                      </p:to>
                                    </p:set>
                                    <p:animEffect transition="in" filter="fade">
                                      <p:cBhvr>
                                        <p:cTn id="54" dur="500"/>
                                        <p:tgtEl>
                                          <p:spTgt spid="60">
                                            <p:txEl>
                                              <p:pRg st="7" end="7"/>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60">
                                            <p:txEl>
                                              <p:pRg st="8" end="8"/>
                                            </p:txEl>
                                          </p:spTgt>
                                        </p:tgtEl>
                                        <p:attrNameLst>
                                          <p:attrName>style.visibility</p:attrName>
                                        </p:attrNameLst>
                                      </p:cBhvr>
                                      <p:to>
                                        <p:strVal val="visible"/>
                                      </p:to>
                                    </p:set>
                                    <p:animEffect transition="in" filter="fade">
                                      <p:cBhvr>
                                        <p:cTn id="58" dur="500"/>
                                        <p:tgtEl>
                                          <p:spTgt spid="60">
                                            <p:txEl>
                                              <p:pRg st="8" end="8"/>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62">
                                            <p:txEl>
                                              <p:pRg st="0" end="0"/>
                                            </p:txEl>
                                          </p:spTgt>
                                        </p:tgtEl>
                                        <p:attrNameLst>
                                          <p:attrName>style.visibility</p:attrName>
                                        </p:attrNameLst>
                                      </p:cBhvr>
                                      <p:to>
                                        <p:strVal val="visible"/>
                                      </p:to>
                                    </p:set>
                                    <p:animEffect transition="in" filter="fade">
                                      <p:cBhvr>
                                        <p:cTn id="66" dur="500"/>
                                        <p:tgtEl>
                                          <p:spTgt spid="62">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62">
                                            <p:txEl>
                                              <p:pRg st="1" end="1"/>
                                            </p:txEl>
                                          </p:spTgt>
                                        </p:tgtEl>
                                        <p:attrNameLst>
                                          <p:attrName>style.visibility</p:attrName>
                                        </p:attrNameLst>
                                      </p:cBhvr>
                                      <p:to>
                                        <p:strVal val="visible"/>
                                      </p:to>
                                    </p:set>
                                    <p:animEffect transition="in" filter="fade">
                                      <p:cBhvr>
                                        <p:cTn id="70" dur="500"/>
                                        <p:tgtEl>
                                          <p:spTgt spid="62">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62">
                                            <p:txEl>
                                              <p:pRg st="2" end="2"/>
                                            </p:txEl>
                                          </p:spTgt>
                                        </p:tgtEl>
                                        <p:attrNameLst>
                                          <p:attrName>style.visibility</p:attrName>
                                        </p:attrNameLst>
                                      </p:cBhvr>
                                      <p:to>
                                        <p:strVal val="visible"/>
                                      </p:to>
                                    </p:set>
                                    <p:animEffect transition="in" filter="fade">
                                      <p:cBhvr>
                                        <p:cTn id="74" dur="500"/>
                                        <p:tgtEl>
                                          <p:spTgt spid="6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62">
                                            <p:txEl>
                                              <p:pRg st="3" end="3"/>
                                            </p:txEl>
                                          </p:spTgt>
                                        </p:tgtEl>
                                        <p:attrNameLst>
                                          <p:attrName>style.visibility</p:attrName>
                                        </p:attrNameLst>
                                      </p:cBhvr>
                                      <p:to>
                                        <p:strVal val="visible"/>
                                      </p:to>
                                    </p:set>
                                    <p:animEffect transition="in" filter="fade">
                                      <p:cBhvr>
                                        <p:cTn id="78" dur="500"/>
                                        <p:tgtEl>
                                          <p:spTgt spid="62">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62">
                                            <p:txEl>
                                              <p:pRg st="4" end="4"/>
                                            </p:txEl>
                                          </p:spTgt>
                                        </p:tgtEl>
                                        <p:attrNameLst>
                                          <p:attrName>style.visibility</p:attrName>
                                        </p:attrNameLst>
                                      </p:cBhvr>
                                      <p:to>
                                        <p:strVal val="visible"/>
                                      </p:to>
                                    </p:set>
                                    <p:animEffect transition="in" filter="fade">
                                      <p:cBhvr>
                                        <p:cTn id="82" dur="500"/>
                                        <p:tgtEl>
                                          <p:spTgt spid="62">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62">
                                            <p:txEl>
                                              <p:pRg st="5" end="5"/>
                                            </p:txEl>
                                          </p:spTgt>
                                        </p:tgtEl>
                                        <p:attrNameLst>
                                          <p:attrName>style.visibility</p:attrName>
                                        </p:attrNameLst>
                                      </p:cBhvr>
                                      <p:to>
                                        <p:strVal val="visible"/>
                                      </p:to>
                                    </p:set>
                                    <p:animEffect transition="in" filter="fade">
                                      <p:cBhvr>
                                        <p:cTn id="86" dur="500"/>
                                        <p:tgtEl>
                                          <p:spTgt spid="62">
                                            <p:txEl>
                                              <p:pRg st="5" end="5"/>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62">
                                            <p:txEl>
                                              <p:pRg st="6" end="6"/>
                                            </p:txEl>
                                          </p:spTgt>
                                        </p:tgtEl>
                                        <p:attrNameLst>
                                          <p:attrName>style.visibility</p:attrName>
                                        </p:attrNameLst>
                                      </p:cBhvr>
                                      <p:to>
                                        <p:strVal val="visible"/>
                                      </p:to>
                                    </p:set>
                                    <p:animEffect transition="in" filter="fade">
                                      <p:cBhvr>
                                        <p:cTn id="90" dur="500"/>
                                        <p:tgtEl>
                                          <p:spTgt spid="62">
                                            <p:txEl>
                                              <p:pRg st="6" end="6"/>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62">
                                            <p:txEl>
                                              <p:pRg st="7" end="7"/>
                                            </p:txEl>
                                          </p:spTgt>
                                        </p:tgtEl>
                                        <p:attrNameLst>
                                          <p:attrName>style.visibility</p:attrName>
                                        </p:attrNameLst>
                                      </p:cBhvr>
                                      <p:to>
                                        <p:strVal val="visible"/>
                                      </p:to>
                                    </p:set>
                                    <p:animEffect transition="in" filter="fade">
                                      <p:cBhvr>
                                        <p:cTn id="94" dur="500"/>
                                        <p:tgtEl>
                                          <p:spTgt spid="62">
                                            <p:txEl>
                                              <p:pRg st="7" end="7"/>
                                            </p:txEl>
                                          </p:spTgt>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62">
                                            <p:txEl>
                                              <p:pRg st="8" end="8"/>
                                            </p:txEl>
                                          </p:spTgt>
                                        </p:tgtEl>
                                        <p:attrNameLst>
                                          <p:attrName>style.visibility</p:attrName>
                                        </p:attrNameLst>
                                      </p:cBhvr>
                                      <p:to>
                                        <p:strVal val="visible"/>
                                      </p:to>
                                    </p:set>
                                    <p:animEffect transition="in" filter="fade">
                                      <p:cBhvr>
                                        <p:cTn id="98" dur="500"/>
                                        <p:tgtEl>
                                          <p:spTgt spid="62">
                                            <p:txEl>
                                              <p:pRg st="8" end="8"/>
                                            </p:txEl>
                                          </p:spTgt>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64">
                                            <p:txEl>
                                              <p:pRg st="1" end="1"/>
                                            </p:txEl>
                                          </p:spTgt>
                                        </p:tgtEl>
                                        <p:attrNameLst>
                                          <p:attrName>style.visibility</p:attrName>
                                        </p:attrNameLst>
                                      </p:cBhvr>
                                      <p:to>
                                        <p:strVal val="visible"/>
                                      </p:to>
                                    </p:set>
                                    <p:animEffect transition="in" filter="fade">
                                      <p:cBhvr>
                                        <p:cTn id="106" dur="500"/>
                                        <p:tgtEl>
                                          <p:spTgt spid="64">
                                            <p:txEl>
                                              <p:pRg st="1" end="1"/>
                                            </p:txEl>
                                          </p:spTgt>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64">
                                            <p:txEl>
                                              <p:pRg st="2" end="2"/>
                                            </p:txEl>
                                          </p:spTgt>
                                        </p:tgtEl>
                                        <p:attrNameLst>
                                          <p:attrName>style.visibility</p:attrName>
                                        </p:attrNameLst>
                                      </p:cBhvr>
                                      <p:to>
                                        <p:strVal val="visible"/>
                                      </p:to>
                                    </p:set>
                                    <p:animEffect transition="in" filter="fade">
                                      <p:cBhvr>
                                        <p:cTn id="110" dur="500"/>
                                        <p:tgtEl>
                                          <p:spTgt spid="64">
                                            <p:txEl>
                                              <p:pRg st="2" end="2"/>
                                            </p:txEl>
                                          </p:spTgt>
                                        </p:tgtEl>
                                      </p:cBhvr>
                                    </p:animEffect>
                                  </p:childTnLst>
                                </p:cTn>
                              </p:par>
                            </p:childTnLst>
                          </p:cTn>
                        </p:par>
                        <p:par>
                          <p:cTn id="111" fill="hold">
                            <p:stCondLst>
                              <p:cond delay="13000"/>
                            </p:stCondLst>
                            <p:childTnLst>
                              <p:par>
                                <p:cTn id="112" presetID="10" presetClass="entr" presetSubtype="0" fill="hold" nodeType="afterEffect">
                                  <p:stCondLst>
                                    <p:cond delay="0"/>
                                  </p:stCondLst>
                                  <p:childTnLst>
                                    <p:set>
                                      <p:cBhvr>
                                        <p:cTn id="113" dur="1" fill="hold">
                                          <p:stCondLst>
                                            <p:cond delay="0"/>
                                          </p:stCondLst>
                                        </p:cTn>
                                        <p:tgtEl>
                                          <p:spTgt spid="64">
                                            <p:txEl>
                                              <p:pRg st="3" end="3"/>
                                            </p:txEl>
                                          </p:spTgt>
                                        </p:tgtEl>
                                        <p:attrNameLst>
                                          <p:attrName>style.visibility</p:attrName>
                                        </p:attrNameLst>
                                      </p:cBhvr>
                                      <p:to>
                                        <p:strVal val="visible"/>
                                      </p:to>
                                    </p:set>
                                    <p:animEffect transition="in" filter="fade">
                                      <p:cBhvr>
                                        <p:cTn id="114" dur="500"/>
                                        <p:tgtEl>
                                          <p:spTgt spid="64">
                                            <p:txEl>
                                              <p:pRg st="3" end="3"/>
                                            </p:txEl>
                                          </p:spTgt>
                                        </p:tgtEl>
                                      </p:cBhvr>
                                    </p:animEffect>
                                  </p:childTnLst>
                                </p:cTn>
                              </p:par>
                            </p:childTnLst>
                          </p:cTn>
                        </p:par>
                        <p:par>
                          <p:cTn id="115" fill="hold">
                            <p:stCondLst>
                              <p:cond delay="13500"/>
                            </p:stCondLst>
                            <p:childTnLst>
                              <p:par>
                                <p:cTn id="116" presetID="10" presetClass="entr" presetSubtype="0" fill="hold" nodeType="afterEffect">
                                  <p:stCondLst>
                                    <p:cond delay="0"/>
                                  </p:stCondLst>
                                  <p:childTnLst>
                                    <p:set>
                                      <p:cBhvr>
                                        <p:cTn id="117" dur="1" fill="hold">
                                          <p:stCondLst>
                                            <p:cond delay="0"/>
                                          </p:stCondLst>
                                        </p:cTn>
                                        <p:tgtEl>
                                          <p:spTgt spid="64">
                                            <p:txEl>
                                              <p:pRg st="4" end="4"/>
                                            </p:txEl>
                                          </p:spTgt>
                                        </p:tgtEl>
                                        <p:attrNameLst>
                                          <p:attrName>style.visibility</p:attrName>
                                        </p:attrNameLst>
                                      </p:cBhvr>
                                      <p:to>
                                        <p:strVal val="visible"/>
                                      </p:to>
                                    </p:set>
                                    <p:animEffect transition="in" filter="fade">
                                      <p:cBhvr>
                                        <p:cTn id="118" dur="500"/>
                                        <p:tgtEl>
                                          <p:spTgt spid="64">
                                            <p:txEl>
                                              <p:pRg st="4" end="4"/>
                                            </p:txEl>
                                          </p:spTgt>
                                        </p:tgtEl>
                                      </p:cBhvr>
                                    </p:animEffect>
                                  </p:childTnLst>
                                </p:cTn>
                              </p:par>
                            </p:childTnLst>
                          </p:cTn>
                        </p:par>
                        <p:par>
                          <p:cTn id="119" fill="hold">
                            <p:stCondLst>
                              <p:cond delay="14000"/>
                            </p:stCondLst>
                            <p:childTnLst>
                              <p:par>
                                <p:cTn id="120" presetID="10" presetClass="entr" presetSubtype="0" fill="hold" nodeType="afterEffect">
                                  <p:stCondLst>
                                    <p:cond delay="0"/>
                                  </p:stCondLst>
                                  <p:childTnLst>
                                    <p:set>
                                      <p:cBhvr>
                                        <p:cTn id="121" dur="1" fill="hold">
                                          <p:stCondLst>
                                            <p:cond delay="0"/>
                                          </p:stCondLst>
                                        </p:cTn>
                                        <p:tgtEl>
                                          <p:spTgt spid="64">
                                            <p:txEl>
                                              <p:pRg st="5" end="5"/>
                                            </p:txEl>
                                          </p:spTgt>
                                        </p:tgtEl>
                                        <p:attrNameLst>
                                          <p:attrName>style.visibility</p:attrName>
                                        </p:attrNameLst>
                                      </p:cBhvr>
                                      <p:to>
                                        <p:strVal val="visible"/>
                                      </p:to>
                                    </p:set>
                                    <p:animEffect transition="in" filter="fade">
                                      <p:cBhvr>
                                        <p:cTn id="122" dur="500"/>
                                        <p:tgtEl>
                                          <p:spTgt spid="64">
                                            <p:txEl>
                                              <p:pRg st="5" end="5"/>
                                            </p:txEl>
                                          </p:spTgt>
                                        </p:tgtEl>
                                      </p:cBhvr>
                                    </p:animEffect>
                                  </p:childTnLst>
                                </p:cTn>
                              </p:par>
                            </p:childTnLst>
                          </p:cTn>
                        </p:par>
                        <p:par>
                          <p:cTn id="123" fill="hold">
                            <p:stCondLst>
                              <p:cond delay="14500"/>
                            </p:stCondLst>
                            <p:childTnLst>
                              <p:par>
                                <p:cTn id="124" presetID="10" presetClass="entr" presetSubtype="0" fill="hold" nodeType="afterEffect">
                                  <p:stCondLst>
                                    <p:cond delay="0"/>
                                  </p:stCondLst>
                                  <p:childTnLst>
                                    <p:set>
                                      <p:cBhvr>
                                        <p:cTn id="125" dur="1" fill="hold">
                                          <p:stCondLst>
                                            <p:cond delay="0"/>
                                          </p:stCondLst>
                                        </p:cTn>
                                        <p:tgtEl>
                                          <p:spTgt spid="64">
                                            <p:txEl>
                                              <p:pRg st="6" end="6"/>
                                            </p:txEl>
                                          </p:spTgt>
                                        </p:tgtEl>
                                        <p:attrNameLst>
                                          <p:attrName>style.visibility</p:attrName>
                                        </p:attrNameLst>
                                      </p:cBhvr>
                                      <p:to>
                                        <p:strVal val="visible"/>
                                      </p:to>
                                    </p:set>
                                    <p:animEffect transition="in" filter="fade">
                                      <p:cBhvr>
                                        <p:cTn id="126" dur="500"/>
                                        <p:tgtEl>
                                          <p:spTgt spid="64">
                                            <p:txEl>
                                              <p:pRg st="6" end="6"/>
                                            </p:txEl>
                                          </p:spTgt>
                                        </p:tgtEl>
                                      </p:cBhvr>
                                    </p:animEffect>
                                  </p:childTnLst>
                                </p:cTn>
                              </p:par>
                            </p:childTnLst>
                          </p:cTn>
                        </p:par>
                        <p:par>
                          <p:cTn id="127" fill="hold">
                            <p:stCondLst>
                              <p:cond delay="15000"/>
                            </p:stCondLst>
                            <p:childTnLst>
                              <p:par>
                                <p:cTn id="128" presetID="10" presetClass="entr" presetSubtype="0" fill="hold" nodeType="afterEffect">
                                  <p:stCondLst>
                                    <p:cond delay="0"/>
                                  </p:stCondLst>
                                  <p:childTnLst>
                                    <p:set>
                                      <p:cBhvr>
                                        <p:cTn id="129" dur="1" fill="hold">
                                          <p:stCondLst>
                                            <p:cond delay="0"/>
                                          </p:stCondLst>
                                        </p:cTn>
                                        <p:tgtEl>
                                          <p:spTgt spid="64">
                                            <p:txEl>
                                              <p:pRg st="7" end="7"/>
                                            </p:txEl>
                                          </p:spTgt>
                                        </p:tgtEl>
                                        <p:attrNameLst>
                                          <p:attrName>style.visibility</p:attrName>
                                        </p:attrNameLst>
                                      </p:cBhvr>
                                      <p:to>
                                        <p:strVal val="visible"/>
                                      </p:to>
                                    </p:set>
                                    <p:animEffect transition="in" filter="fade">
                                      <p:cBhvr>
                                        <p:cTn id="130" dur="500"/>
                                        <p:tgtEl>
                                          <p:spTgt spid="64">
                                            <p:txEl>
                                              <p:pRg st="7" end="7"/>
                                            </p:txEl>
                                          </p:spTgt>
                                        </p:tgtEl>
                                      </p:cBhvr>
                                    </p:animEffect>
                                  </p:childTnLst>
                                </p:cTn>
                              </p:par>
                            </p:childTnLst>
                          </p:cTn>
                        </p:par>
                        <p:par>
                          <p:cTn id="131" fill="hold">
                            <p:stCondLst>
                              <p:cond delay="15500"/>
                            </p:stCondLst>
                            <p:childTnLst>
                              <p:par>
                                <p:cTn id="132" presetID="10" presetClass="entr" presetSubtype="0" fill="hold" nodeType="afterEffect">
                                  <p:stCondLst>
                                    <p:cond delay="0"/>
                                  </p:stCondLst>
                                  <p:childTnLst>
                                    <p:set>
                                      <p:cBhvr>
                                        <p:cTn id="133" dur="1" fill="hold">
                                          <p:stCondLst>
                                            <p:cond delay="0"/>
                                          </p:stCondLst>
                                        </p:cTn>
                                        <p:tgtEl>
                                          <p:spTgt spid="64">
                                            <p:txEl>
                                              <p:pRg st="8" end="8"/>
                                            </p:txEl>
                                          </p:spTgt>
                                        </p:tgtEl>
                                        <p:attrNameLst>
                                          <p:attrName>style.visibility</p:attrName>
                                        </p:attrNameLst>
                                      </p:cBhvr>
                                      <p:to>
                                        <p:strVal val="visible"/>
                                      </p:to>
                                    </p:set>
                                    <p:animEffect transition="in" filter="fade">
                                      <p:cBhvr>
                                        <p:cTn id="134" dur="500"/>
                                        <p:tgtEl>
                                          <p:spTgt spid="64">
                                            <p:txEl>
                                              <p:pRg st="8" end="8"/>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fade">
                                      <p:cBhvr>
                                        <p:cTn id="137" dur="500"/>
                                        <p:tgtEl>
                                          <p:spTgt spid="68"/>
                                        </p:tgtEl>
                                      </p:cBhvr>
                                    </p:animEffect>
                                  </p:childTnLst>
                                </p:cTn>
                              </p:par>
                            </p:childTnLst>
                          </p:cTn>
                        </p:par>
                        <p:par>
                          <p:cTn id="138" fill="hold">
                            <p:stCondLst>
                              <p:cond delay="16000"/>
                            </p:stCondLst>
                            <p:childTnLst>
                              <p:par>
                                <p:cTn id="139" presetID="10" presetClass="entr" presetSubtype="0" fill="hold" nodeType="afterEffect">
                                  <p:stCondLst>
                                    <p:cond delay="0"/>
                                  </p:stCondLst>
                                  <p:childTnLst>
                                    <p:set>
                                      <p:cBhvr>
                                        <p:cTn id="140" dur="1" fill="hold">
                                          <p:stCondLst>
                                            <p:cond delay="0"/>
                                          </p:stCondLst>
                                        </p:cTn>
                                        <p:tgtEl>
                                          <p:spTgt spid="61">
                                            <p:txEl>
                                              <p:pRg st="0" end="0"/>
                                            </p:txEl>
                                          </p:spTgt>
                                        </p:tgtEl>
                                        <p:attrNameLst>
                                          <p:attrName>style.visibility</p:attrName>
                                        </p:attrNameLst>
                                      </p:cBhvr>
                                      <p:to>
                                        <p:strVal val="visible"/>
                                      </p:to>
                                    </p:set>
                                    <p:animEffect transition="in" filter="fade">
                                      <p:cBhvr>
                                        <p:cTn id="141" dur="500"/>
                                        <p:tgtEl>
                                          <p:spTgt spid="61">
                                            <p:txEl>
                                              <p:pRg st="0" end="0"/>
                                            </p:txEl>
                                          </p:spTgt>
                                        </p:tgtEl>
                                      </p:cBhvr>
                                    </p:animEffect>
                                  </p:childTnLst>
                                </p:cTn>
                              </p:par>
                            </p:childTnLst>
                          </p:cTn>
                        </p:par>
                        <p:par>
                          <p:cTn id="142" fill="hold">
                            <p:stCondLst>
                              <p:cond delay="16500"/>
                            </p:stCondLst>
                            <p:childTnLst>
                              <p:par>
                                <p:cTn id="143" presetID="10" presetClass="entr" presetSubtype="0" fill="hold" nodeType="afterEffect">
                                  <p:stCondLst>
                                    <p:cond delay="0"/>
                                  </p:stCondLst>
                                  <p:childTnLst>
                                    <p:set>
                                      <p:cBhvr>
                                        <p:cTn id="144" dur="1" fill="hold">
                                          <p:stCondLst>
                                            <p:cond delay="0"/>
                                          </p:stCondLst>
                                        </p:cTn>
                                        <p:tgtEl>
                                          <p:spTgt spid="61">
                                            <p:txEl>
                                              <p:pRg st="1" end="1"/>
                                            </p:txEl>
                                          </p:spTgt>
                                        </p:tgtEl>
                                        <p:attrNameLst>
                                          <p:attrName>style.visibility</p:attrName>
                                        </p:attrNameLst>
                                      </p:cBhvr>
                                      <p:to>
                                        <p:strVal val="visible"/>
                                      </p:to>
                                    </p:set>
                                    <p:animEffect transition="in" filter="fade">
                                      <p:cBhvr>
                                        <p:cTn id="145" dur="500"/>
                                        <p:tgtEl>
                                          <p:spTgt spid="61">
                                            <p:txEl>
                                              <p:pRg st="1" end="1"/>
                                            </p:txEl>
                                          </p:spTgt>
                                        </p:tgtEl>
                                      </p:cBhvr>
                                    </p:animEffect>
                                  </p:childTnLst>
                                </p:cTn>
                              </p:par>
                            </p:childTnLst>
                          </p:cTn>
                        </p:par>
                        <p:par>
                          <p:cTn id="146" fill="hold">
                            <p:stCondLst>
                              <p:cond delay="17000"/>
                            </p:stCondLst>
                            <p:childTnLst>
                              <p:par>
                                <p:cTn id="147" presetID="10" presetClass="entr" presetSubtype="0" fill="hold" nodeType="afterEffect">
                                  <p:stCondLst>
                                    <p:cond delay="0"/>
                                  </p:stCondLst>
                                  <p:childTnLst>
                                    <p:set>
                                      <p:cBhvr>
                                        <p:cTn id="148" dur="1" fill="hold">
                                          <p:stCondLst>
                                            <p:cond delay="0"/>
                                          </p:stCondLst>
                                        </p:cTn>
                                        <p:tgtEl>
                                          <p:spTgt spid="61">
                                            <p:txEl>
                                              <p:pRg st="2" end="2"/>
                                            </p:txEl>
                                          </p:spTgt>
                                        </p:tgtEl>
                                        <p:attrNameLst>
                                          <p:attrName>style.visibility</p:attrName>
                                        </p:attrNameLst>
                                      </p:cBhvr>
                                      <p:to>
                                        <p:strVal val="visible"/>
                                      </p:to>
                                    </p:set>
                                    <p:animEffect transition="in" filter="fade">
                                      <p:cBhvr>
                                        <p:cTn id="149" dur="500"/>
                                        <p:tgtEl>
                                          <p:spTgt spid="61">
                                            <p:txEl>
                                              <p:pRg st="2" end="2"/>
                                            </p:txEl>
                                          </p:spTgt>
                                        </p:tgtEl>
                                      </p:cBhvr>
                                    </p:animEffect>
                                  </p:childTnLst>
                                </p:cTn>
                              </p:par>
                            </p:childTnLst>
                          </p:cTn>
                        </p:par>
                        <p:par>
                          <p:cTn id="150" fill="hold">
                            <p:stCondLst>
                              <p:cond delay="17500"/>
                            </p:stCondLst>
                            <p:childTnLst>
                              <p:par>
                                <p:cTn id="151" presetID="10" presetClass="entr" presetSubtype="0" fill="hold" nodeType="afterEffect">
                                  <p:stCondLst>
                                    <p:cond delay="0"/>
                                  </p:stCondLst>
                                  <p:childTnLst>
                                    <p:set>
                                      <p:cBhvr>
                                        <p:cTn id="152" dur="1" fill="hold">
                                          <p:stCondLst>
                                            <p:cond delay="0"/>
                                          </p:stCondLst>
                                        </p:cTn>
                                        <p:tgtEl>
                                          <p:spTgt spid="61">
                                            <p:txEl>
                                              <p:pRg st="3" end="3"/>
                                            </p:txEl>
                                          </p:spTgt>
                                        </p:tgtEl>
                                        <p:attrNameLst>
                                          <p:attrName>style.visibility</p:attrName>
                                        </p:attrNameLst>
                                      </p:cBhvr>
                                      <p:to>
                                        <p:strVal val="visible"/>
                                      </p:to>
                                    </p:set>
                                    <p:animEffect transition="in" filter="fade">
                                      <p:cBhvr>
                                        <p:cTn id="153" dur="500"/>
                                        <p:tgtEl>
                                          <p:spTgt spid="61">
                                            <p:txEl>
                                              <p:pRg st="3" end="3"/>
                                            </p:txEl>
                                          </p:spTgt>
                                        </p:tgtEl>
                                      </p:cBhvr>
                                    </p:animEffect>
                                  </p:childTnLst>
                                </p:cTn>
                              </p:par>
                            </p:childTnLst>
                          </p:cTn>
                        </p:par>
                        <p:par>
                          <p:cTn id="154" fill="hold">
                            <p:stCondLst>
                              <p:cond delay="18000"/>
                            </p:stCondLst>
                            <p:childTnLst>
                              <p:par>
                                <p:cTn id="155" presetID="10" presetClass="entr" presetSubtype="0" fill="hold" nodeType="afterEffect">
                                  <p:stCondLst>
                                    <p:cond delay="0"/>
                                  </p:stCondLst>
                                  <p:childTnLst>
                                    <p:set>
                                      <p:cBhvr>
                                        <p:cTn id="156" dur="1" fill="hold">
                                          <p:stCondLst>
                                            <p:cond delay="0"/>
                                          </p:stCondLst>
                                        </p:cTn>
                                        <p:tgtEl>
                                          <p:spTgt spid="61">
                                            <p:txEl>
                                              <p:pRg st="4" end="4"/>
                                            </p:txEl>
                                          </p:spTgt>
                                        </p:tgtEl>
                                        <p:attrNameLst>
                                          <p:attrName>style.visibility</p:attrName>
                                        </p:attrNameLst>
                                      </p:cBhvr>
                                      <p:to>
                                        <p:strVal val="visible"/>
                                      </p:to>
                                    </p:set>
                                    <p:animEffect transition="in" filter="fade">
                                      <p:cBhvr>
                                        <p:cTn id="157" dur="500"/>
                                        <p:tgtEl>
                                          <p:spTgt spid="61">
                                            <p:txEl>
                                              <p:pRg st="4" end="4"/>
                                            </p:txEl>
                                          </p:spTgt>
                                        </p:tgtEl>
                                      </p:cBhvr>
                                    </p:animEffect>
                                  </p:childTnLst>
                                </p:cTn>
                              </p:par>
                            </p:childTnLst>
                          </p:cTn>
                        </p:par>
                        <p:par>
                          <p:cTn id="158" fill="hold">
                            <p:stCondLst>
                              <p:cond delay="18500"/>
                            </p:stCondLst>
                            <p:childTnLst>
                              <p:par>
                                <p:cTn id="159" presetID="10" presetClass="entr" presetSubtype="0" fill="hold" nodeType="afterEffect">
                                  <p:stCondLst>
                                    <p:cond delay="0"/>
                                  </p:stCondLst>
                                  <p:childTnLst>
                                    <p:set>
                                      <p:cBhvr>
                                        <p:cTn id="160" dur="1" fill="hold">
                                          <p:stCondLst>
                                            <p:cond delay="0"/>
                                          </p:stCondLst>
                                        </p:cTn>
                                        <p:tgtEl>
                                          <p:spTgt spid="61">
                                            <p:txEl>
                                              <p:pRg st="5" end="5"/>
                                            </p:txEl>
                                          </p:spTgt>
                                        </p:tgtEl>
                                        <p:attrNameLst>
                                          <p:attrName>style.visibility</p:attrName>
                                        </p:attrNameLst>
                                      </p:cBhvr>
                                      <p:to>
                                        <p:strVal val="visible"/>
                                      </p:to>
                                    </p:set>
                                    <p:animEffect transition="in" filter="fade">
                                      <p:cBhvr>
                                        <p:cTn id="161" dur="500"/>
                                        <p:tgtEl>
                                          <p:spTgt spid="61">
                                            <p:txEl>
                                              <p:pRg st="5" end="5"/>
                                            </p:txEl>
                                          </p:spTgt>
                                        </p:tgtEl>
                                      </p:cBhvr>
                                    </p:animEffect>
                                  </p:childTnLst>
                                </p:cTn>
                              </p:par>
                            </p:childTnLst>
                          </p:cTn>
                        </p:par>
                        <p:par>
                          <p:cTn id="162" fill="hold">
                            <p:stCondLst>
                              <p:cond delay="19000"/>
                            </p:stCondLst>
                            <p:childTnLst>
                              <p:par>
                                <p:cTn id="163" presetID="10" presetClass="entr" presetSubtype="0" fill="hold" nodeType="afterEffect">
                                  <p:stCondLst>
                                    <p:cond delay="0"/>
                                  </p:stCondLst>
                                  <p:childTnLst>
                                    <p:set>
                                      <p:cBhvr>
                                        <p:cTn id="164" dur="1" fill="hold">
                                          <p:stCondLst>
                                            <p:cond delay="0"/>
                                          </p:stCondLst>
                                        </p:cTn>
                                        <p:tgtEl>
                                          <p:spTgt spid="61">
                                            <p:txEl>
                                              <p:pRg st="6" end="6"/>
                                            </p:txEl>
                                          </p:spTgt>
                                        </p:tgtEl>
                                        <p:attrNameLst>
                                          <p:attrName>style.visibility</p:attrName>
                                        </p:attrNameLst>
                                      </p:cBhvr>
                                      <p:to>
                                        <p:strVal val="visible"/>
                                      </p:to>
                                    </p:set>
                                    <p:animEffect transition="in" filter="fade">
                                      <p:cBhvr>
                                        <p:cTn id="165" dur="500"/>
                                        <p:tgtEl>
                                          <p:spTgt spid="61">
                                            <p:txEl>
                                              <p:pRg st="6" end="6"/>
                                            </p:txEl>
                                          </p:spTgt>
                                        </p:tgtEl>
                                      </p:cBhvr>
                                    </p:animEffect>
                                  </p:childTnLst>
                                </p:cTn>
                              </p:par>
                            </p:childTnLst>
                          </p:cTn>
                        </p:par>
                        <p:par>
                          <p:cTn id="166" fill="hold">
                            <p:stCondLst>
                              <p:cond delay="19500"/>
                            </p:stCondLst>
                            <p:childTnLst>
                              <p:par>
                                <p:cTn id="167" presetID="10" presetClass="entr" presetSubtype="0" fill="hold" nodeType="afterEffect">
                                  <p:stCondLst>
                                    <p:cond delay="0"/>
                                  </p:stCondLst>
                                  <p:childTnLst>
                                    <p:set>
                                      <p:cBhvr>
                                        <p:cTn id="168" dur="1" fill="hold">
                                          <p:stCondLst>
                                            <p:cond delay="0"/>
                                          </p:stCondLst>
                                        </p:cTn>
                                        <p:tgtEl>
                                          <p:spTgt spid="61">
                                            <p:txEl>
                                              <p:pRg st="7" end="7"/>
                                            </p:txEl>
                                          </p:spTgt>
                                        </p:tgtEl>
                                        <p:attrNameLst>
                                          <p:attrName>style.visibility</p:attrName>
                                        </p:attrNameLst>
                                      </p:cBhvr>
                                      <p:to>
                                        <p:strVal val="visible"/>
                                      </p:to>
                                    </p:set>
                                    <p:animEffect transition="in" filter="fade">
                                      <p:cBhvr>
                                        <p:cTn id="169" dur="500"/>
                                        <p:tgtEl>
                                          <p:spTgt spid="61">
                                            <p:txEl>
                                              <p:pRg st="7" end="7"/>
                                            </p:txEl>
                                          </p:spTgt>
                                        </p:tgtEl>
                                      </p:cBhvr>
                                    </p:animEffect>
                                  </p:childTnLst>
                                </p:cTn>
                              </p:par>
                            </p:childTnLst>
                          </p:cTn>
                        </p:par>
                        <p:par>
                          <p:cTn id="170" fill="hold">
                            <p:stCondLst>
                              <p:cond delay="20000"/>
                            </p:stCondLst>
                            <p:childTnLst>
                              <p:par>
                                <p:cTn id="171" presetID="10" presetClass="entr" presetSubtype="0" fill="hold" nodeType="afterEffect">
                                  <p:stCondLst>
                                    <p:cond delay="0"/>
                                  </p:stCondLst>
                                  <p:childTnLst>
                                    <p:set>
                                      <p:cBhvr>
                                        <p:cTn id="172" dur="1" fill="hold">
                                          <p:stCondLst>
                                            <p:cond delay="0"/>
                                          </p:stCondLst>
                                        </p:cTn>
                                        <p:tgtEl>
                                          <p:spTgt spid="61">
                                            <p:txEl>
                                              <p:pRg st="8" end="8"/>
                                            </p:txEl>
                                          </p:spTgt>
                                        </p:tgtEl>
                                        <p:attrNameLst>
                                          <p:attrName>style.visibility</p:attrName>
                                        </p:attrNameLst>
                                      </p:cBhvr>
                                      <p:to>
                                        <p:strVal val="visible"/>
                                      </p:to>
                                    </p:set>
                                    <p:animEffect transition="in" filter="fade">
                                      <p:cBhvr>
                                        <p:cTn id="173" dur="500"/>
                                        <p:tgtEl>
                                          <p:spTgt spid="61">
                                            <p:txEl>
                                              <p:pRg st="8" end="8"/>
                                            </p:txEl>
                                          </p:spTgt>
                                        </p:tgtEl>
                                      </p:cBhvr>
                                    </p:animEffect>
                                  </p:childTnLst>
                                </p:cTn>
                              </p:par>
                              <p:par>
                                <p:cTn id="174" presetID="10" presetClass="entr" presetSubtype="0" fill="hold" nodeType="withEffect">
                                  <p:stCondLst>
                                    <p:cond delay="0"/>
                                  </p:stCondLst>
                                  <p:childTnLst>
                                    <p:set>
                                      <p:cBhvr>
                                        <p:cTn id="175" dur="1" fill="hold">
                                          <p:stCondLst>
                                            <p:cond delay="0"/>
                                          </p:stCondLst>
                                        </p:cTn>
                                        <p:tgtEl>
                                          <p:spTgt spid="69"/>
                                        </p:tgtEl>
                                        <p:attrNameLst>
                                          <p:attrName>style.visibility</p:attrName>
                                        </p:attrNameLst>
                                      </p:cBhvr>
                                      <p:to>
                                        <p:strVal val="visible"/>
                                      </p:to>
                                    </p:set>
                                    <p:animEffect transition="in" filter="fade">
                                      <p:cBhvr>
                                        <p:cTn id="176" dur="500"/>
                                        <p:tgtEl>
                                          <p:spTgt spid="69"/>
                                        </p:tgtEl>
                                      </p:cBhvr>
                                    </p:animEffect>
                                  </p:childTnLst>
                                </p:cTn>
                              </p:par>
                            </p:childTnLst>
                          </p:cTn>
                        </p:par>
                        <p:par>
                          <p:cTn id="177" fill="hold">
                            <p:stCondLst>
                              <p:cond delay="20500"/>
                            </p:stCondLst>
                            <p:childTnLst>
                              <p:par>
                                <p:cTn id="178" presetID="10" presetClass="entr" presetSubtype="0" fill="hold" nodeType="afterEffect">
                                  <p:stCondLst>
                                    <p:cond delay="0"/>
                                  </p:stCondLst>
                                  <p:childTnLst>
                                    <p:set>
                                      <p:cBhvr>
                                        <p:cTn id="179" dur="1" fill="hold">
                                          <p:stCondLst>
                                            <p:cond delay="0"/>
                                          </p:stCondLst>
                                        </p:cTn>
                                        <p:tgtEl>
                                          <p:spTgt spid="63">
                                            <p:txEl>
                                              <p:pRg st="0" end="0"/>
                                            </p:txEl>
                                          </p:spTgt>
                                        </p:tgtEl>
                                        <p:attrNameLst>
                                          <p:attrName>style.visibility</p:attrName>
                                        </p:attrNameLst>
                                      </p:cBhvr>
                                      <p:to>
                                        <p:strVal val="visible"/>
                                      </p:to>
                                    </p:set>
                                    <p:animEffect transition="in" filter="fade">
                                      <p:cBhvr>
                                        <p:cTn id="180" dur="500"/>
                                        <p:tgtEl>
                                          <p:spTgt spid="63">
                                            <p:txEl>
                                              <p:pRg st="0" end="0"/>
                                            </p:txEl>
                                          </p:spTgt>
                                        </p:tgtEl>
                                      </p:cBhvr>
                                    </p:animEffect>
                                  </p:childTnLst>
                                </p:cTn>
                              </p:par>
                            </p:childTnLst>
                          </p:cTn>
                        </p:par>
                        <p:par>
                          <p:cTn id="181" fill="hold">
                            <p:stCondLst>
                              <p:cond delay="21000"/>
                            </p:stCondLst>
                            <p:childTnLst>
                              <p:par>
                                <p:cTn id="182" presetID="10" presetClass="entr" presetSubtype="0" fill="hold" nodeType="afterEffect">
                                  <p:stCondLst>
                                    <p:cond delay="0"/>
                                  </p:stCondLst>
                                  <p:childTnLst>
                                    <p:set>
                                      <p:cBhvr>
                                        <p:cTn id="183" dur="1" fill="hold">
                                          <p:stCondLst>
                                            <p:cond delay="0"/>
                                          </p:stCondLst>
                                        </p:cTn>
                                        <p:tgtEl>
                                          <p:spTgt spid="63">
                                            <p:txEl>
                                              <p:pRg st="1" end="1"/>
                                            </p:txEl>
                                          </p:spTgt>
                                        </p:tgtEl>
                                        <p:attrNameLst>
                                          <p:attrName>style.visibility</p:attrName>
                                        </p:attrNameLst>
                                      </p:cBhvr>
                                      <p:to>
                                        <p:strVal val="visible"/>
                                      </p:to>
                                    </p:set>
                                    <p:animEffect transition="in" filter="fade">
                                      <p:cBhvr>
                                        <p:cTn id="184" dur="500"/>
                                        <p:tgtEl>
                                          <p:spTgt spid="63">
                                            <p:txEl>
                                              <p:pRg st="1" end="1"/>
                                            </p:txEl>
                                          </p:spTgt>
                                        </p:tgtEl>
                                      </p:cBhvr>
                                    </p:animEffect>
                                  </p:childTnLst>
                                </p:cTn>
                              </p:par>
                            </p:childTnLst>
                          </p:cTn>
                        </p:par>
                        <p:par>
                          <p:cTn id="185" fill="hold">
                            <p:stCondLst>
                              <p:cond delay="21500"/>
                            </p:stCondLst>
                            <p:childTnLst>
                              <p:par>
                                <p:cTn id="186" presetID="10" presetClass="entr" presetSubtype="0" fill="hold" nodeType="afterEffect">
                                  <p:stCondLst>
                                    <p:cond delay="0"/>
                                  </p:stCondLst>
                                  <p:childTnLst>
                                    <p:set>
                                      <p:cBhvr>
                                        <p:cTn id="187" dur="1" fill="hold">
                                          <p:stCondLst>
                                            <p:cond delay="0"/>
                                          </p:stCondLst>
                                        </p:cTn>
                                        <p:tgtEl>
                                          <p:spTgt spid="63">
                                            <p:txEl>
                                              <p:pRg st="2" end="2"/>
                                            </p:txEl>
                                          </p:spTgt>
                                        </p:tgtEl>
                                        <p:attrNameLst>
                                          <p:attrName>style.visibility</p:attrName>
                                        </p:attrNameLst>
                                      </p:cBhvr>
                                      <p:to>
                                        <p:strVal val="visible"/>
                                      </p:to>
                                    </p:set>
                                    <p:animEffect transition="in" filter="fade">
                                      <p:cBhvr>
                                        <p:cTn id="188" dur="500"/>
                                        <p:tgtEl>
                                          <p:spTgt spid="63">
                                            <p:txEl>
                                              <p:pRg st="2" end="2"/>
                                            </p:txEl>
                                          </p:spTgt>
                                        </p:tgtEl>
                                      </p:cBhvr>
                                    </p:animEffect>
                                  </p:childTnLst>
                                </p:cTn>
                              </p:par>
                            </p:childTnLst>
                          </p:cTn>
                        </p:par>
                        <p:par>
                          <p:cTn id="189" fill="hold">
                            <p:stCondLst>
                              <p:cond delay="22000"/>
                            </p:stCondLst>
                            <p:childTnLst>
                              <p:par>
                                <p:cTn id="190" presetID="10" presetClass="entr" presetSubtype="0" fill="hold" nodeType="afterEffect">
                                  <p:stCondLst>
                                    <p:cond delay="0"/>
                                  </p:stCondLst>
                                  <p:childTnLst>
                                    <p:set>
                                      <p:cBhvr>
                                        <p:cTn id="191" dur="1" fill="hold">
                                          <p:stCondLst>
                                            <p:cond delay="0"/>
                                          </p:stCondLst>
                                        </p:cTn>
                                        <p:tgtEl>
                                          <p:spTgt spid="63">
                                            <p:txEl>
                                              <p:pRg st="3" end="3"/>
                                            </p:txEl>
                                          </p:spTgt>
                                        </p:tgtEl>
                                        <p:attrNameLst>
                                          <p:attrName>style.visibility</p:attrName>
                                        </p:attrNameLst>
                                      </p:cBhvr>
                                      <p:to>
                                        <p:strVal val="visible"/>
                                      </p:to>
                                    </p:set>
                                    <p:animEffect transition="in" filter="fade">
                                      <p:cBhvr>
                                        <p:cTn id="192" dur="500"/>
                                        <p:tgtEl>
                                          <p:spTgt spid="63">
                                            <p:txEl>
                                              <p:pRg st="3" end="3"/>
                                            </p:txEl>
                                          </p:spTgt>
                                        </p:tgtEl>
                                      </p:cBhvr>
                                    </p:animEffect>
                                  </p:childTnLst>
                                </p:cTn>
                              </p:par>
                            </p:childTnLst>
                          </p:cTn>
                        </p:par>
                        <p:par>
                          <p:cTn id="193" fill="hold">
                            <p:stCondLst>
                              <p:cond delay="22500"/>
                            </p:stCondLst>
                            <p:childTnLst>
                              <p:par>
                                <p:cTn id="194" presetID="10" presetClass="entr" presetSubtype="0" fill="hold" nodeType="afterEffect">
                                  <p:stCondLst>
                                    <p:cond delay="0"/>
                                  </p:stCondLst>
                                  <p:childTnLst>
                                    <p:set>
                                      <p:cBhvr>
                                        <p:cTn id="195" dur="1" fill="hold">
                                          <p:stCondLst>
                                            <p:cond delay="0"/>
                                          </p:stCondLst>
                                        </p:cTn>
                                        <p:tgtEl>
                                          <p:spTgt spid="63">
                                            <p:txEl>
                                              <p:pRg st="4" end="4"/>
                                            </p:txEl>
                                          </p:spTgt>
                                        </p:tgtEl>
                                        <p:attrNameLst>
                                          <p:attrName>style.visibility</p:attrName>
                                        </p:attrNameLst>
                                      </p:cBhvr>
                                      <p:to>
                                        <p:strVal val="visible"/>
                                      </p:to>
                                    </p:set>
                                    <p:animEffect transition="in" filter="fade">
                                      <p:cBhvr>
                                        <p:cTn id="196" dur="500"/>
                                        <p:tgtEl>
                                          <p:spTgt spid="63">
                                            <p:txEl>
                                              <p:pRg st="4" end="4"/>
                                            </p:txEl>
                                          </p:spTgt>
                                        </p:tgtEl>
                                      </p:cBhvr>
                                    </p:animEffect>
                                  </p:childTnLst>
                                </p:cTn>
                              </p:par>
                            </p:childTnLst>
                          </p:cTn>
                        </p:par>
                        <p:par>
                          <p:cTn id="197" fill="hold">
                            <p:stCondLst>
                              <p:cond delay="23000"/>
                            </p:stCondLst>
                            <p:childTnLst>
                              <p:par>
                                <p:cTn id="198" presetID="10" presetClass="entr" presetSubtype="0" fill="hold" nodeType="afterEffect">
                                  <p:stCondLst>
                                    <p:cond delay="0"/>
                                  </p:stCondLst>
                                  <p:childTnLst>
                                    <p:set>
                                      <p:cBhvr>
                                        <p:cTn id="199" dur="1" fill="hold">
                                          <p:stCondLst>
                                            <p:cond delay="0"/>
                                          </p:stCondLst>
                                        </p:cTn>
                                        <p:tgtEl>
                                          <p:spTgt spid="63">
                                            <p:txEl>
                                              <p:pRg st="5" end="5"/>
                                            </p:txEl>
                                          </p:spTgt>
                                        </p:tgtEl>
                                        <p:attrNameLst>
                                          <p:attrName>style.visibility</p:attrName>
                                        </p:attrNameLst>
                                      </p:cBhvr>
                                      <p:to>
                                        <p:strVal val="visible"/>
                                      </p:to>
                                    </p:set>
                                    <p:animEffect transition="in" filter="fade">
                                      <p:cBhvr>
                                        <p:cTn id="200" dur="500"/>
                                        <p:tgtEl>
                                          <p:spTgt spid="63">
                                            <p:txEl>
                                              <p:pRg st="5" end="5"/>
                                            </p:txEl>
                                          </p:spTgt>
                                        </p:tgtEl>
                                      </p:cBhvr>
                                    </p:animEffect>
                                  </p:childTnLst>
                                </p:cTn>
                              </p:par>
                            </p:childTnLst>
                          </p:cTn>
                        </p:par>
                        <p:par>
                          <p:cTn id="201" fill="hold">
                            <p:stCondLst>
                              <p:cond delay="23500"/>
                            </p:stCondLst>
                            <p:childTnLst>
                              <p:par>
                                <p:cTn id="202" presetID="10" presetClass="entr" presetSubtype="0" fill="hold" nodeType="afterEffect">
                                  <p:stCondLst>
                                    <p:cond delay="0"/>
                                  </p:stCondLst>
                                  <p:childTnLst>
                                    <p:set>
                                      <p:cBhvr>
                                        <p:cTn id="203" dur="1" fill="hold">
                                          <p:stCondLst>
                                            <p:cond delay="0"/>
                                          </p:stCondLst>
                                        </p:cTn>
                                        <p:tgtEl>
                                          <p:spTgt spid="63">
                                            <p:txEl>
                                              <p:pRg st="6" end="6"/>
                                            </p:txEl>
                                          </p:spTgt>
                                        </p:tgtEl>
                                        <p:attrNameLst>
                                          <p:attrName>style.visibility</p:attrName>
                                        </p:attrNameLst>
                                      </p:cBhvr>
                                      <p:to>
                                        <p:strVal val="visible"/>
                                      </p:to>
                                    </p:set>
                                    <p:animEffect transition="in" filter="fade">
                                      <p:cBhvr>
                                        <p:cTn id="204" dur="500"/>
                                        <p:tgtEl>
                                          <p:spTgt spid="63">
                                            <p:txEl>
                                              <p:pRg st="6" end="6"/>
                                            </p:txEl>
                                          </p:spTgt>
                                        </p:tgtEl>
                                      </p:cBhvr>
                                    </p:animEffect>
                                  </p:childTnLst>
                                </p:cTn>
                              </p:par>
                            </p:childTnLst>
                          </p:cTn>
                        </p:par>
                        <p:par>
                          <p:cTn id="205" fill="hold">
                            <p:stCondLst>
                              <p:cond delay="24000"/>
                            </p:stCondLst>
                            <p:childTnLst>
                              <p:par>
                                <p:cTn id="206" presetID="10" presetClass="entr" presetSubtype="0" fill="hold" nodeType="afterEffect">
                                  <p:stCondLst>
                                    <p:cond delay="0"/>
                                  </p:stCondLst>
                                  <p:childTnLst>
                                    <p:set>
                                      <p:cBhvr>
                                        <p:cTn id="207" dur="1" fill="hold">
                                          <p:stCondLst>
                                            <p:cond delay="0"/>
                                          </p:stCondLst>
                                        </p:cTn>
                                        <p:tgtEl>
                                          <p:spTgt spid="63">
                                            <p:txEl>
                                              <p:pRg st="7" end="7"/>
                                            </p:txEl>
                                          </p:spTgt>
                                        </p:tgtEl>
                                        <p:attrNameLst>
                                          <p:attrName>style.visibility</p:attrName>
                                        </p:attrNameLst>
                                      </p:cBhvr>
                                      <p:to>
                                        <p:strVal val="visible"/>
                                      </p:to>
                                    </p:set>
                                    <p:animEffect transition="in" filter="fade">
                                      <p:cBhvr>
                                        <p:cTn id="208" dur="500"/>
                                        <p:tgtEl>
                                          <p:spTgt spid="63">
                                            <p:txEl>
                                              <p:pRg st="7" end="7"/>
                                            </p:txEl>
                                          </p:spTgt>
                                        </p:tgtEl>
                                      </p:cBhvr>
                                    </p:animEffect>
                                  </p:childTnLst>
                                </p:cTn>
                              </p:par>
                            </p:childTnLst>
                          </p:cTn>
                        </p:par>
                        <p:par>
                          <p:cTn id="209" fill="hold">
                            <p:stCondLst>
                              <p:cond delay="24500"/>
                            </p:stCondLst>
                            <p:childTnLst>
                              <p:par>
                                <p:cTn id="210" presetID="10" presetClass="entr" presetSubtype="0" fill="hold" nodeType="afterEffect">
                                  <p:stCondLst>
                                    <p:cond delay="0"/>
                                  </p:stCondLst>
                                  <p:childTnLst>
                                    <p:set>
                                      <p:cBhvr>
                                        <p:cTn id="211" dur="1" fill="hold">
                                          <p:stCondLst>
                                            <p:cond delay="0"/>
                                          </p:stCondLst>
                                        </p:cTn>
                                        <p:tgtEl>
                                          <p:spTgt spid="63">
                                            <p:txEl>
                                              <p:pRg st="8" end="8"/>
                                            </p:txEl>
                                          </p:spTgt>
                                        </p:tgtEl>
                                        <p:attrNameLst>
                                          <p:attrName>style.visibility</p:attrName>
                                        </p:attrNameLst>
                                      </p:cBhvr>
                                      <p:to>
                                        <p:strVal val="visible"/>
                                      </p:to>
                                    </p:set>
                                    <p:animEffect transition="in" filter="fade">
                                      <p:cBhvr>
                                        <p:cTn id="212" dur="500"/>
                                        <p:tgtEl>
                                          <p:spTgt spid="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2400" b="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4" name="Google Shape;74;p16"/>
          <p:cNvSpPr txBox="1">
            <a:spLocks noGrp="1"/>
          </p:cNvSpPr>
          <p:nvPr>
            <p:ph type="body" idx="1"/>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rtl="0">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75" name="Google Shape;75;p16"/>
          <p:cNvSpPr txBox="1">
            <a:spLocks noGrp="1"/>
          </p:cNvSpPr>
          <p:nvPr>
            <p:ph type="body" idx="2"/>
          </p:nvPr>
        </p:nvSpPr>
        <p:spPr>
          <a:xfrm>
            <a:off x="114302" y="1214051"/>
            <a:ext cx="8915400" cy="3227400"/>
          </a:xfrm>
          <a:prstGeom prst="rect">
            <a:avLst/>
          </a:prstGeom>
          <a:noFill/>
          <a:ln>
            <a:noFill/>
          </a:ln>
        </p:spPr>
        <p:txBody>
          <a:bodyPr spcFirstLastPara="1" wrap="square" lIns="68575" tIns="68575" rIns="68575" bIns="68575" anchor="t" anchorCtr="0">
            <a:noAutofit/>
          </a:bodyPr>
          <a:lstStyle>
            <a:lvl1pPr marL="457200" lvl="0" indent="-298450" rtl="0">
              <a:spcBef>
                <a:spcPts val="0"/>
              </a:spcBef>
              <a:spcAft>
                <a:spcPts val="0"/>
              </a:spcAft>
              <a:buClr>
                <a:schemeClr val="accent1"/>
              </a:buClr>
              <a:buSzPts val="1100"/>
              <a:buFont typeface="Noto Sans Symbols"/>
              <a:buChar char="▪"/>
              <a:defRPr sz="1200">
                <a:solidFill>
                  <a:schemeClr val="dk2"/>
                </a:solidFill>
              </a:defRPr>
            </a:lvl1pPr>
            <a:lvl2pPr marL="914400" lvl="1" indent="-298450" rtl="0">
              <a:spcBef>
                <a:spcPts val="900"/>
              </a:spcBef>
              <a:spcAft>
                <a:spcPts val="0"/>
              </a:spcAft>
              <a:buSzPts val="1100"/>
              <a:buChar char="○"/>
              <a:defRPr sz="12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900"/>
            </a:lvl4pPr>
            <a:lvl5pPr marL="2286000" lvl="4" indent="-298450" rtl="0">
              <a:spcBef>
                <a:spcPts val="1600"/>
              </a:spcBef>
              <a:spcAft>
                <a:spcPts val="0"/>
              </a:spcAft>
              <a:buSzPts val="1100"/>
              <a:buChar char="○"/>
              <a:defRPr sz="9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76" name="Google Shape;76;p16"/>
          <p:cNvSpPr txBox="1">
            <a:spLocks noGrp="1"/>
          </p:cNvSpPr>
          <p:nvPr>
            <p:ph type="body" idx="3"/>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0"/>
              </a:spcBef>
              <a:spcAft>
                <a:spcPts val="0"/>
              </a:spcAft>
              <a:buSzPts val="1100"/>
              <a:buFont typeface="Arial"/>
              <a:buNone/>
              <a:defRPr sz="600"/>
            </a:lvl1pPr>
            <a:lvl2pPr marL="914400" lvl="1" indent="-228600" rtl="0">
              <a:spcBef>
                <a:spcPts val="0"/>
              </a:spcBef>
              <a:spcAft>
                <a:spcPts val="0"/>
              </a:spcAft>
              <a:buSzPts val="1100"/>
              <a:buFont typeface="Open Sans"/>
              <a:buNone/>
              <a:defRPr sz="800"/>
            </a:lvl2pPr>
            <a:lvl3pPr marL="1371600" lvl="2" indent="-228600" rtl="0">
              <a:spcBef>
                <a:spcPts val="1600"/>
              </a:spcBef>
              <a:spcAft>
                <a:spcPts val="0"/>
              </a:spcAft>
              <a:buSzPts val="1100"/>
              <a:buFont typeface="Open Sans"/>
              <a:buNone/>
              <a:defRPr sz="800"/>
            </a:lvl3pPr>
            <a:lvl4pPr marL="1828800" lvl="3" indent="-228600" rtl="0">
              <a:spcBef>
                <a:spcPts val="1600"/>
              </a:spcBef>
              <a:spcAft>
                <a:spcPts val="0"/>
              </a:spcAft>
              <a:buSzPts val="1100"/>
              <a:buFont typeface="Open Sans"/>
              <a:buNone/>
              <a:defRPr sz="800"/>
            </a:lvl4pPr>
            <a:lvl5pPr marL="2286000" lvl="4" indent="-228600" rtl="0">
              <a:spcBef>
                <a:spcPts val="1600"/>
              </a:spcBef>
              <a:spcAft>
                <a:spcPts val="0"/>
              </a:spcAft>
              <a:buSzPts val="1100"/>
              <a:buFont typeface="Open Sans"/>
              <a:buNone/>
              <a:defRPr sz="8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
                                            <p:txEl>
                                              <p:pRg st="1" end="1"/>
                                            </p:txEl>
                                          </p:spTgt>
                                        </p:tgtEl>
                                        <p:attrNameLst>
                                          <p:attrName>style.visibility</p:attrName>
                                        </p:attrNameLst>
                                      </p:cBhvr>
                                      <p:to>
                                        <p:strVal val="visible"/>
                                      </p:to>
                                    </p:set>
                                    <p:animEffect transition="in" filter="fade">
                                      <p:cBhvr>
                                        <p:cTn id="10" dur="500"/>
                                        <p:tgtEl>
                                          <p:spTgt spid="7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xEl>
                                              <p:pRg st="2" end="2"/>
                                            </p:txEl>
                                          </p:spTgt>
                                        </p:tgtEl>
                                        <p:attrNameLst>
                                          <p:attrName>style.visibility</p:attrName>
                                        </p:attrNameLst>
                                      </p:cBhvr>
                                      <p:to>
                                        <p:strVal val="visible"/>
                                      </p:to>
                                    </p:set>
                                    <p:animEffect transition="in" filter="fade">
                                      <p:cBhvr>
                                        <p:cTn id="13" dur="500"/>
                                        <p:tgtEl>
                                          <p:spTgt spid="7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xEl>
                                              <p:pRg st="3" end="3"/>
                                            </p:txEl>
                                          </p:spTgt>
                                        </p:tgtEl>
                                        <p:attrNameLst>
                                          <p:attrName>style.visibility</p:attrName>
                                        </p:attrNameLst>
                                      </p:cBhvr>
                                      <p:to>
                                        <p:strVal val="visible"/>
                                      </p:to>
                                    </p:set>
                                    <p:animEffect transition="in" filter="fade">
                                      <p:cBhvr>
                                        <p:cTn id="16" dur="500"/>
                                        <p:tgtEl>
                                          <p:spTgt spid="7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xEl>
                                              <p:pRg st="4" end="4"/>
                                            </p:txEl>
                                          </p:spTgt>
                                        </p:tgtEl>
                                        <p:attrNameLst>
                                          <p:attrName>style.visibility</p:attrName>
                                        </p:attrNameLst>
                                      </p:cBhvr>
                                      <p:to>
                                        <p:strVal val="visible"/>
                                      </p:to>
                                    </p:set>
                                    <p:animEffect transition="in" filter="fade">
                                      <p:cBhvr>
                                        <p:cTn id="19" dur="500"/>
                                        <p:tgtEl>
                                          <p:spTgt spid="7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5">
                                            <p:txEl>
                                              <p:pRg st="5" end="5"/>
                                            </p:txEl>
                                          </p:spTgt>
                                        </p:tgtEl>
                                        <p:attrNameLst>
                                          <p:attrName>style.visibility</p:attrName>
                                        </p:attrNameLst>
                                      </p:cBhvr>
                                      <p:to>
                                        <p:strVal val="visible"/>
                                      </p:to>
                                    </p:set>
                                    <p:animEffect transition="in" filter="fade">
                                      <p:cBhvr>
                                        <p:cTn id="22" dur="500"/>
                                        <p:tgtEl>
                                          <p:spTgt spid="7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xEl>
                                              <p:pRg st="6" end="6"/>
                                            </p:txEl>
                                          </p:spTgt>
                                        </p:tgtEl>
                                        <p:attrNameLst>
                                          <p:attrName>style.visibility</p:attrName>
                                        </p:attrNameLst>
                                      </p:cBhvr>
                                      <p:to>
                                        <p:strVal val="visible"/>
                                      </p:to>
                                    </p:set>
                                    <p:animEffect transition="in" filter="fade">
                                      <p:cBhvr>
                                        <p:cTn id="25" dur="500"/>
                                        <p:tgtEl>
                                          <p:spTgt spid="7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xEl>
                                              <p:pRg st="7" end="7"/>
                                            </p:txEl>
                                          </p:spTgt>
                                        </p:tgtEl>
                                        <p:attrNameLst>
                                          <p:attrName>style.visibility</p:attrName>
                                        </p:attrNameLst>
                                      </p:cBhvr>
                                      <p:to>
                                        <p:strVal val="visible"/>
                                      </p:to>
                                    </p:set>
                                    <p:animEffect transition="in" filter="fade">
                                      <p:cBhvr>
                                        <p:cTn id="28" dur="500"/>
                                        <p:tgtEl>
                                          <p:spTgt spid="7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xEl>
                                              <p:pRg st="8" end="8"/>
                                            </p:txEl>
                                          </p:spTgt>
                                        </p:tgtEl>
                                        <p:attrNameLst>
                                          <p:attrName>style.visibility</p:attrName>
                                        </p:attrNameLst>
                                      </p:cBhvr>
                                      <p:to>
                                        <p:strVal val="visible"/>
                                      </p:to>
                                    </p:set>
                                    <p:animEffect transition="in" filter="fade">
                                      <p:cBhvr>
                                        <p:cTn id="31" dur="500"/>
                                        <p:tgtEl>
                                          <p:spTgt spid="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 Impact Slide">
  <p:cSld name="Blue Impact Slide">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AEEF"/>
              </a:solidFill>
              <a:latin typeface="Open Sans"/>
              <a:ea typeface="Open Sans"/>
              <a:cs typeface="Open Sans"/>
              <a:sym typeface="Open Sans"/>
            </a:endParaRPr>
          </a:p>
        </p:txBody>
      </p:sp>
      <p:sp>
        <p:nvSpPr>
          <p:cNvPr id="79" name="Google Shape;79;p17"/>
          <p:cNvSpPr txBox="1">
            <a:spLocks noGrp="1"/>
          </p:cNvSpPr>
          <p:nvPr>
            <p:ph type="title"/>
          </p:nvPr>
        </p:nvSpPr>
        <p:spPr>
          <a:xfrm>
            <a:off x="457200" y="1982194"/>
            <a:ext cx="8229600" cy="11790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4500" b="0">
                <a:solidFill>
                  <a:schemeClr val="lt1"/>
                </a:solidFill>
                <a:latin typeface="Open Sans"/>
                <a:ea typeface="Open Sans"/>
                <a:cs typeface="Open Sans"/>
                <a:sym typeface="Open Sans"/>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80" name="Google Shape;80;p17"/>
          <p:cNvSpPr txBox="1">
            <a:spLocks noGrp="1"/>
          </p:cNvSpPr>
          <p:nvPr>
            <p:ph type="body" idx="1"/>
          </p:nvPr>
        </p:nvSpPr>
        <p:spPr>
          <a:xfrm>
            <a:off x="457200" y="1561743"/>
            <a:ext cx="8229600" cy="4473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1D4358"/>
              </a:buClr>
              <a:buSzPts val="1100"/>
              <a:buFont typeface="Open Sans"/>
              <a:buNone/>
              <a:defRPr sz="2700" b="0">
                <a:solidFill>
                  <a:srgbClr val="1D4358"/>
                </a:solidFill>
                <a:latin typeface="Open Sans"/>
                <a:ea typeface="Open Sans"/>
                <a:cs typeface="Open Sans"/>
                <a:sym typeface="Open Sans"/>
              </a:defRPr>
            </a:lvl1pPr>
            <a:lvl2pPr marL="914400" lvl="1" indent="-298450" rtl="0">
              <a:spcBef>
                <a:spcPts val="1600"/>
              </a:spcBef>
              <a:spcAft>
                <a:spcPts val="0"/>
              </a:spcAft>
              <a:buSzPts val="1100"/>
              <a:buChar char="○"/>
              <a:defRPr sz="3000" b="1">
                <a:solidFill>
                  <a:srgbClr val="FFFF00"/>
                </a:solidFill>
                <a:latin typeface="Questrial"/>
                <a:ea typeface="Questrial"/>
                <a:cs typeface="Questrial"/>
                <a:sym typeface="Questrial"/>
              </a:defRPr>
            </a:lvl2pPr>
            <a:lvl3pPr marL="1371600" lvl="2" indent="-298450" rtl="0">
              <a:spcBef>
                <a:spcPts val="1600"/>
              </a:spcBef>
              <a:spcAft>
                <a:spcPts val="0"/>
              </a:spcAft>
              <a:buSzPts val="1100"/>
              <a:buChar char="■"/>
              <a:defRPr sz="3000" b="1">
                <a:solidFill>
                  <a:srgbClr val="FFFF00"/>
                </a:solidFill>
                <a:latin typeface="Questrial"/>
                <a:ea typeface="Questrial"/>
                <a:cs typeface="Questrial"/>
                <a:sym typeface="Questrial"/>
              </a:defRPr>
            </a:lvl3pPr>
            <a:lvl4pPr marL="1828800" lvl="3" indent="-298450" rtl="0">
              <a:spcBef>
                <a:spcPts val="1600"/>
              </a:spcBef>
              <a:spcAft>
                <a:spcPts val="0"/>
              </a:spcAft>
              <a:buSzPts val="1100"/>
              <a:buChar char="●"/>
              <a:defRPr sz="3000" b="1">
                <a:solidFill>
                  <a:srgbClr val="FFFF00"/>
                </a:solidFill>
                <a:latin typeface="Questrial"/>
                <a:ea typeface="Questrial"/>
                <a:cs typeface="Questrial"/>
                <a:sym typeface="Questrial"/>
              </a:defRPr>
            </a:lvl4pPr>
            <a:lvl5pPr marL="2286000" lvl="4" indent="-298450" rtl="0">
              <a:spcBef>
                <a:spcPts val="1600"/>
              </a:spcBef>
              <a:spcAft>
                <a:spcPts val="0"/>
              </a:spcAft>
              <a:buSzPts val="1100"/>
              <a:buChar char="○"/>
              <a:defRPr sz="3000" b="1">
                <a:solidFill>
                  <a:srgbClr val="FFFF00"/>
                </a:solidFill>
                <a:latin typeface="Questrial"/>
                <a:ea typeface="Questrial"/>
                <a:cs typeface="Questrial"/>
                <a:sym typeface="Questrial"/>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81" name="Google Shape;81;p17"/>
          <p:cNvSpPr/>
          <p:nvPr/>
        </p:nvSpPr>
        <p:spPr>
          <a:xfrm>
            <a:off x="8820083" y="4940828"/>
            <a:ext cx="251400" cy="88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82" name="Google Shape;82;p17"/>
          <p:cNvSpPr txBox="1"/>
          <p:nvPr/>
        </p:nvSpPr>
        <p:spPr>
          <a:xfrm>
            <a:off x="6342745" y="4911638"/>
            <a:ext cx="2532900" cy="150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pic>
        <p:nvPicPr>
          <p:cNvPr id="83" name="Google Shape;83;p17"/>
          <p:cNvPicPr preferRelativeResize="0"/>
          <p:nvPr/>
        </p:nvPicPr>
        <p:blipFill rotWithShape="1">
          <a:blip r:embed="rId2">
            <a:alphaModFix/>
          </a:blip>
          <a:srcRect/>
          <a:stretch/>
        </p:blipFill>
        <p:spPr>
          <a:xfrm>
            <a:off x="100048" y="4775512"/>
            <a:ext cx="425100" cy="296700"/>
          </a:xfrm>
          <a:prstGeom prst="rect">
            <a:avLst/>
          </a:prstGeom>
          <a:noFill/>
          <a:ln>
            <a:noFill/>
          </a:ln>
        </p:spPr>
      </p:pic>
      <p:sp>
        <p:nvSpPr>
          <p:cNvPr id="84" name="Google Shape;84;p17"/>
          <p:cNvSpPr/>
          <p:nvPr/>
        </p:nvSpPr>
        <p:spPr>
          <a:xfrm>
            <a:off x="948160" y="4852756"/>
            <a:ext cx="22263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lt1"/>
                </a:solidFill>
                <a:latin typeface="Open Sans"/>
                <a:ea typeface="Open Sans"/>
                <a:cs typeface="Open Sans"/>
                <a:sym typeface="Open Sans"/>
              </a:rPr>
              <a:t>Tweet With Us: #realworldanalytics</a:t>
            </a:r>
            <a:endParaRPr sz="1100" b="0" i="0" u="none" strike="noStrike" cap="none">
              <a:solidFill>
                <a:schemeClr val="lt1"/>
              </a:solidFill>
              <a:latin typeface="Open Sans"/>
              <a:ea typeface="Open Sans"/>
              <a:cs typeface="Open Sans"/>
              <a:sym typeface="Open Sans"/>
            </a:endParaRPr>
          </a:p>
        </p:txBody>
      </p:sp>
      <p:pic>
        <p:nvPicPr>
          <p:cNvPr id="85" name="Google Shape;85;p17"/>
          <p:cNvPicPr preferRelativeResize="0"/>
          <p:nvPr/>
        </p:nvPicPr>
        <p:blipFill rotWithShape="1">
          <a:blip r:embed="rId3">
            <a:alphaModFix/>
          </a:blip>
          <a:srcRect/>
          <a:stretch/>
        </p:blipFill>
        <p:spPr>
          <a:xfrm>
            <a:off x="725574" y="4891466"/>
            <a:ext cx="225900" cy="16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457214" y="1085850"/>
            <a:ext cx="8371800" cy="35088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400"/>
              </a:spcBef>
              <a:spcAft>
                <a:spcPts val="0"/>
              </a:spcAft>
              <a:buClr>
                <a:schemeClr val="accent1"/>
              </a:buClr>
              <a:buSzPts val="1100"/>
              <a:buFont typeface="Noto Sans Symbols"/>
              <a:buChar char="▪"/>
              <a:defRPr sz="1800"/>
            </a:lvl1pPr>
            <a:lvl2pPr marL="914400" marR="0" lvl="1" indent="-298450" algn="l" rtl="0">
              <a:lnSpc>
                <a:spcPct val="100000"/>
              </a:lnSpc>
              <a:spcBef>
                <a:spcPts val="400"/>
              </a:spcBef>
              <a:spcAft>
                <a:spcPts val="0"/>
              </a:spcAft>
              <a:buClr>
                <a:schemeClr val="accent1"/>
              </a:buClr>
              <a:buSzPts val="1100"/>
              <a:buFont typeface="Noto Sans Symbols"/>
              <a:buChar char="▪"/>
              <a:defRPr sz="1100"/>
            </a:lvl2pPr>
            <a:lvl3pPr marL="1371600" marR="0" lvl="2" indent="-298450" algn="l" rtl="0">
              <a:lnSpc>
                <a:spcPct val="100000"/>
              </a:lnSpc>
              <a:spcBef>
                <a:spcPts val="300"/>
              </a:spcBef>
              <a:spcAft>
                <a:spcPts val="0"/>
              </a:spcAft>
              <a:buClr>
                <a:schemeClr val="accent1"/>
              </a:buClr>
              <a:buSzPts val="1100"/>
              <a:buFont typeface="Noto Sans Symbols"/>
              <a:buChar char="▪"/>
              <a:defRPr sz="1400"/>
            </a:lvl3pPr>
            <a:lvl4pPr marL="1828800" marR="0" lvl="3" indent="-298450" algn="l" rtl="0">
              <a:lnSpc>
                <a:spcPct val="100000"/>
              </a:lnSpc>
              <a:spcBef>
                <a:spcPts val="300"/>
              </a:spcBef>
              <a:spcAft>
                <a:spcPts val="0"/>
              </a:spcAft>
              <a:buClr>
                <a:schemeClr val="accent1"/>
              </a:buClr>
              <a:buSzPts val="1100"/>
              <a:buFont typeface="Noto Sans Symbols"/>
              <a:buChar char="▪"/>
              <a:defRPr sz="1100"/>
            </a:lvl4pPr>
            <a:lvl5pPr marL="2286000" marR="0" lvl="4" indent="-298450" algn="l" rtl="0">
              <a:lnSpc>
                <a:spcPct val="100000"/>
              </a:lnSpc>
              <a:spcBef>
                <a:spcPts val="300"/>
              </a:spcBef>
              <a:spcAft>
                <a:spcPts val="0"/>
              </a:spcAft>
              <a:buClr>
                <a:schemeClr val="accent1"/>
              </a:buClr>
              <a:buSzPts val="1100"/>
              <a:buFont typeface="Noto Sans Symbols"/>
              <a:buChar char="▪"/>
              <a:defRPr sz="1100"/>
            </a:lvl5pPr>
            <a:lvl6pPr marL="2743200" lvl="5" indent="-298450" rtl="0">
              <a:spcBef>
                <a:spcPts val="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88" name="Google Shape;88;p18"/>
          <p:cNvSpPr txBox="1">
            <a:spLocks noGrp="1"/>
          </p:cNvSpPr>
          <p:nvPr>
            <p:ph type="title"/>
          </p:nvPr>
        </p:nvSpPr>
        <p:spPr>
          <a:xfrm>
            <a:off x="457214" y="57150"/>
            <a:ext cx="8371800" cy="8574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SzPts val="1100"/>
              <a:buNone/>
              <a:defRPr sz="24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0"/>
              </a:spcBef>
              <a:spcAft>
                <a:spcPts val="0"/>
              </a:spcAft>
              <a:buSzPts val="1100"/>
              <a:buFont typeface="Arial"/>
              <a:buNone/>
              <a:defRPr sz="600"/>
            </a:lvl1pPr>
            <a:lvl2pPr marL="914400" lvl="1" indent="-228600" rtl="0">
              <a:spcBef>
                <a:spcPts val="0"/>
              </a:spcBef>
              <a:spcAft>
                <a:spcPts val="0"/>
              </a:spcAft>
              <a:buSzPts val="1100"/>
              <a:buFont typeface="Open Sans"/>
              <a:buNone/>
              <a:defRPr sz="800"/>
            </a:lvl2pPr>
            <a:lvl3pPr marL="1371600" lvl="2" indent="-228600" rtl="0">
              <a:spcBef>
                <a:spcPts val="1600"/>
              </a:spcBef>
              <a:spcAft>
                <a:spcPts val="0"/>
              </a:spcAft>
              <a:buSzPts val="1100"/>
              <a:buFont typeface="Open Sans"/>
              <a:buNone/>
              <a:defRPr sz="800"/>
            </a:lvl3pPr>
            <a:lvl4pPr marL="1828800" lvl="3" indent="-228600" rtl="0">
              <a:spcBef>
                <a:spcPts val="1600"/>
              </a:spcBef>
              <a:spcAft>
                <a:spcPts val="0"/>
              </a:spcAft>
              <a:buSzPts val="1100"/>
              <a:buFont typeface="Open Sans"/>
              <a:buNone/>
              <a:defRPr sz="800"/>
            </a:lvl4pPr>
            <a:lvl5pPr marL="2286000" lvl="4" indent="-228600" rtl="0">
              <a:spcBef>
                <a:spcPts val="1600"/>
              </a:spcBef>
              <a:spcAft>
                <a:spcPts val="0"/>
              </a:spcAft>
              <a:buSzPts val="1100"/>
              <a:buFont typeface="Open Sans"/>
              <a:buNone/>
              <a:defRPr sz="8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91" name="Google Shape;91;p19"/>
          <p:cNvSpPr>
            <a:spLocks noGrp="1"/>
          </p:cNvSpPr>
          <p:nvPr>
            <p:ph type="chart" idx="2"/>
          </p:nvPr>
        </p:nvSpPr>
        <p:spPr>
          <a:xfrm>
            <a:off x="114301" y="1200150"/>
            <a:ext cx="8915400" cy="32412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Clr>
                <a:srgbClr val="7F7F7F"/>
              </a:buClr>
              <a:buSzPts val="1100"/>
              <a:buFont typeface="Open Sans"/>
              <a:buNone/>
              <a:defRPr sz="1400" b="0" i="0" u="none" strike="noStrike" cap="none">
                <a:solidFill>
                  <a:srgbClr val="7F7F7F"/>
                </a:solidFill>
                <a:latin typeface="Open Sans"/>
                <a:ea typeface="Open Sans"/>
                <a:cs typeface="Open Sans"/>
                <a:sym typeface="Open Sans"/>
              </a:defRPr>
            </a:lvl1pPr>
            <a:lvl2pPr marL="342900" marR="0" lvl="1"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2pPr>
            <a:lvl3pPr marL="685800" marR="0" lvl="2"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3pPr>
            <a:lvl4pPr marL="1028700" marR="0" lvl="3"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4pPr>
            <a:lvl5pPr marL="1371600" marR="0" lvl="4"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5pPr>
            <a:lvl6pPr marL="1714500" marR="0" lvl="5"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6pPr>
            <a:lvl7pPr marL="2057400" marR="0" lvl="6"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7pPr>
            <a:lvl8pPr marL="2400300" marR="0" lvl="7"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8pPr>
            <a:lvl9pPr marL="2743200" marR="0" lvl="8"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9pPr>
          </a:lstStyle>
          <a:p>
            <a:endParaRPr/>
          </a:p>
        </p:txBody>
      </p:sp>
      <p:sp>
        <p:nvSpPr>
          <p:cNvPr id="92" name="Google Shape;92;p19"/>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2400" b="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93" name="Google Shape;93;p19"/>
          <p:cNvSpPr txBox="1">
            <a:spLocks noGrp="1"/>
          </p:cNvSpPr>
          <p:nvPr>
            <p:ph type="body" idx="3"/>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rtl="0">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Impact Slide 1">
  <p:cSld name="Impact Slide 1">
    <p:bg>
      <p:bgPr>
        <a:solidFill>
          <a:srgbClr val="FFFFFF"/>
        </a:solidFill>
        <a:effectLst/>
      </p:bgPr>
    </p:bg>
    <p:spTree>
      <p:nvGrpSpPr>
        <p:cNvPr id="1" name="Shape 94"/>
        <p:cNvGrpSpPr/>
        <p:nvPr/>
      </p:nvGrpSpPr>
      <p:grpSpPr>
        <a:xfrm>
          <a:off x="0" y="0"/>
          <a:ext cx="0" cy="0"/>
          <a:chOff x="0" y="0"/>
          <a:chExt cx="0" cy="0"/>
        </a:xfrm>
      </p:grpSpPr>
      <p:sp>
        <p:nvSpPr>
          <p:cNvPr id="95" name="Google Shape;95;p20"/>
          <p:cNvSpPr/>
          <p:nvPr/>
        </p:nvSpPr>
        <p:spPr>
          <a:xfrm>
            <a:off x="0" y="1200150"/>
            <a:ext cx="9144000" cy="1462500"/>
          </a:xfrm>
          <a:prstGeom prst="rect">
            <a:avLst/>
          </a:prstGeom>
          <a:solidFill>
            <a:schemeClr val="accent1">
              <a:alpha val="8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96" name="Google Shape;96;p20"/>
          <p:cNvSpPr/>
          <p:nvPr/>
        </p:nvSpPr>
        <p:spPr>
          <a:xfrm>
            <a:off x="8837024" y="4940828"/>
            <a:ext cx="251400" cy="88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97" name="Google Shape;97;p20"/>
          <p:cNvSpPr txBox="1"/>
          <p:nvPr/>
        </p:nvSpPr>
        <p:spPr>
          <a:xfrm>
            <a:off x="7426234" y="4911636"/>
            <a:ext cx="1466400" cy="150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sp>
        <p:nvSpPr>
          <p:cNvPr id="98" name="Google Shape;98;p20"/>
          <p:cNvSpPr txBox="1">
            <a:spLocks noGrp="1"/>
          </p:cNvSpPr>
          <p:nvPr>
            <p:ph type="body" idx="1"/>
          </p:nvPr>
        </p:nvSpPr>
        <p:spPr>
          <a:xfrm>
            <a:off x="114300" y="1260419"/>
            <a:ext cx="8915400" cy="1341900"/>
          </a:xfrm>
          <a:prstGeom prst="rect">
            <a:avLst/>
          </a:prstGeom>
          <a:noFill/>
          <a:ln>
            <a:noFill/>
          </a:ln>
        </p:spPr>
        <p:txBody>
          <a:bodyPr spcFirstLastPara="1" wrap="square" lIns="68575" tIns="68575" rIns="68575" bIns="68575" anchor="ctr" anchorCtr="0">
            <a:noAutofit/>
          </a:bodyPr>
          <a:lstStyle>
            <a:lvl1pPr marL="457200" lvl="0" indent="-228600" algn="r" rtl="0">
              <a:spcBef>
                <a:spcPts val="0"/>
              </a:spcBef>
              <a:spcAft>
                <a:spcPts val="0"/>
              </a:spcAft>
              <a:buClr>
                <a:schemeClr val="lt1"/>
              </a:buClr>
              <a:buSzPts val="1100"/>
              <a:buFont typeface="Open Sans"/>
              <a:buNone/>
              <a:defRPr sz="2700">
                <a:solidFill>
                  <a:schemeClr val="lt1"/>
                </a:solidFill>
              </a:defRPr>
            </a:lvl1pPr>
            <a:lvl2pPr marL="914400" lvl="1" indent="-228600" rtl="0">
              <a:spcBef>
                <a:spcPts val="1600"/>
              </a:spcBef>
              <a:spcAft>
                <a:spcPts val="0"/>
              </a:spcAft>
              <a:buSzPts val="1100"/>
              <a:buFont typeface="Arial"/>
              <a:buNone/>
              <a:defRPr sz="1100"/>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pic>
        <p:nvPicPr>
          <p:cNvPr id="99" name="Google Shape;99;p20"/>
          <p:cNvPicPr preferRelativeResize="0"/>
          <p:nvPr/>
        </p:nvPicPr>
        <p:blipFill rotWithShape="1">
          <a:blip r:embed="rId2">
            <a:alphaModFix/>
          </a:blip>
          <a:srcRect/>
          <a:stretch/>
        </p:blipFill>
        <p:spPr>
          <a:xfrm>
            <a:off x="100048" y="4775512"/>
            <a:ext cx="425100" cy="29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animEffect transition="in" filter="fade">
                                      <p:cBhvr>
                                        <p:cTn id="11" dur="500"/>
                                        <p:tgtEl>
                                          <p:spTgt spid="9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xEl>
                                              <p:pRg st="1" end="1"/>
                                            </p:txEl>
                                          </p:spTgt>
                                        </p:tgtEl>
                                        <p:attrNameLst>
                                          <p:attrName>style.visibility</p:attrName>
                                        </p:attrNameLst>
                                      </p:cBhvr>
                                      <p:to>
                                        <p:strVal val="visible"/>
                                      </p:to>
                                    </p:set>
                                    <p:animEffect transition="in" filter="fade">
                                      <p:cBhvr>
                                        <p:cTn id="15" dur="500"/>
                                        <p:tgtEl>
                                          <p:spTgt spid="9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Effect transition="in" filter="fade">
                                      <p:cBhvr>
                                        <p:cTn id="19" dur="500"/>
                                        <p:tgtEl>
                                          <p:spTgt spid="9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animEffect transition="in" filter="fade">
                                      <p:cBhvr>
                                        <p:cTn id="23" dur="500"/>
                                        <p:tgtEl>
                                          <p:spTgt spid="9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animEffect transition="in" filter="fade">
                                      <p:cBhvr>
                                        <p:cTn id="27" dur="500"/>
                                        <p:tgtEl>
                                          <p:spTgt spid="9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8">
                                            <p:txEl>
                                              <p:pRg st="5" end="5"/>
                                            </p:txEl>
                                          </p:spTgt>
                                        </p:tgtEl>
                                        <p:attrNameLst>
                                          <p:attrName>style.visibility</p:attrName>
                                        </p:attrNameLst>
                                      </p:cBhvr>
                                      <p:to>
                                        <p:strVal val="visible"/>
                                      </p:to>
                                    </p:set>
                                    <p:animEffect transition="in" filter="fade">
                                      <p:cBhvr>
                                        <p:cTn id="31" dur="500"/>
                                        <p:tgtEl>
                                          <p:spTgt spid="98">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8">
                                            <p:txEl>
                                              <p:pRg st="6" end="6"/>
                                            </p:txEl>
                                          </p:spTgt>
                                        </p:tgtEl>
                                        <p:attrNameLst>
                                          <p:attrName>style.visibility</p:attrName>
                                        </p:attrNameLst>
                                      </p:cBhvr>
                                      <p:to>
                                        <p:strVal val="visible"/>
                                      </p:to>
                                    </p:set>
                                    <p:animEffect transition="in" filter="fade">
                                      <p:cBhvr>
                                        <p:cTn id="35" dur="500"/>
                                        <p:tgtEl>
                                          <p:spTgt spid="98">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8">
                                            <p:txEl>
                                              <p:pRg st="7" end="7"/>
                                            </p:txEl>
                                          </p:spTgt>
                                        </p:tgtEl>
                                        <p:attrNameLst>
                                          <p:attrName>style.visibility</p:attrName>
                                        </p:attrNameLst>
                                      </p:cBhvr>
                                      <p:to>
                                        <p:strVal val="visible"/>
                                      </p:to>
                                    </p:set>
                                    <p:animEffect transition="in" filter="fade">
                                      <p:cBhvr>
                                        <p:cTn id="39" dur="500"/>
                                        <p:tgtEl>
                                          <p:spTgt spid="98">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8">
                                            <p:txEl>
                                              <p:pRg st="8" end="8"/>
                                            </p:txEl>
                                          </p:spTgt>
                                        </p:tgtEl>
                                        <p:attrNameLst>
                                          <p:attrName>style.visibility</p:attrName>
                                        </p:attrNameLst>
                                      </p:cBhvr>
                                      <p:to>
                                        <p:strVal val="visible"/>
                                      </p:to>
                                    </p:set>
                                    <p:animEffect transition="in" filter="fade">
                                      <p:cBhvr>
                                        <p:cTn id="43"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0"/>
        <p:cNvGrpSpPr/>
        <p:nvPr/>
      </p:nvGrpSpPr>
      <p:grpSpPr>
        <a:xfrm>
          <a:off x="0" y="0"/>
          <a:ext cx="0" cy="0"/>
          <a:chOff x="0" y="0"/>
          <a:chExt cx="0" cy="0"/>
        </a:xfrm>
      </p:grpSpPr>
      <p:pic>
        <p:nvPicPr>
          <p:cNvPr id="101" name="Google Shape;101;p21"/>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2" name="Google Shape;102;p21"/>
          <p:cNvPicPr preferRelativeResize="0"/>
          <p:nvPr/>
        </p:nvPicPr>
        <p:blipFill>
          <a:blip r:embed="rId3">
            <a:alphaModFix/>
          </a:blip>
          <a:stretch>
            <a:fillRect/>
          </a:stretch>
        </p:blipFill>
        <p:spPr>
          <a:xfrm>
            <a:off x="3637925" y="3108225"/>
            <a:ext cx="1868149" cy="285650"/>
          </a:xfrm>
          <a:prstGeom prst="rect">
            <a:avLst/>
          </a:prstGeom>
          <a:noFill/>
          <a:ln>
            <a:noFill/>
          </a:ln>
        </p:spPr>
      </p:pic>
      <p:cxnSp>
        <p:nvCxnSpPr>
          <p:cNvPr id="103" name="Google Shape;103;p21"/>
          <p:cNvCxnSpPr/>
          <p:nvPr/>
        </p:nvCxnSpPr>
        <p:spPr>
          <a:xfrm>
            <a:off x="618300" y="2717875"/>
            <a:ext cx="7907400" cy="0"/>
          </a:xfrm>
          <a:prstGeom prst="straightConnector1">
            <a:avLst/>
          </a:prstGeom>
          <a:noFill/>
          <a:ln w="19050" cap="flat" cmpd="sng">
            <a:solidFill>
              <a:srgbClr val="FFFFFF"/>
            </a:solidFill>
            <a:prstDash val="solid"/>
            <a:round/>
            <a:headEnd type="none" w="med" len="med"/>
            <a:tailEnd type="none" w="med" len="med"/>
          </a:ln>
        </p:spPr>
      </p:cxnSp>
      <p:sp>
        <p:nvSpPr>
          <p:cNvPr id="104" name="Google Shape;104;p21"/>
          <p:cNvSpPr txBox="1">
            <a:spLocks noGrp="1"/>
          </p:cNvSpPr>
          <p:nvPr>
            <p:ph type="title"/>
          </p:nvPr>
        </p:nvSpPr>
        <p:spPr>
          <a:xfrm>
            <a:off x="457200" y="1238075"/>
            <a:ext cx="8229600" cy="1479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10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107"/>
        <p:cNvGrpSpPr/>
        <p:nvPr/>
      </p:nvGrpSpPr>
      <p:grpSpPr>
        <a:xfrm>
          <a:off x="0" y="0"/>
          <a:ext cx="0" cy="0"/>
          <a:chOff x="0" y="0"/>
          <a:chExt cx="0" cy="0"/>
        </a:xfrm>
      </p:grpSpPr>
      <p:sp>
        <p:nvSpPr>
          <p:cNvPr id="108" name="Google Shape;108;p23"/>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sp>
        <p:nvSpPr>
          <p:cNvPr id="115" name="Google Shape;115;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6" name="Google Shape;116;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0" name="Google Shape;12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4" name="Google Shape;12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8" name="Google Shape;128;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6" name="Google Shape;13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7"/>
        <p:cNvGrpSpPr/>
        <p:nvPr/>
      </p:nvGrpSpPr>
      <p:grpSpPr>
        <a:xfrm>
          <a:off x="0" y="0"/>
          <a:ext cx="0" cy="0"/>
          <a:chOff x="0" y="0"/>
          <a:chExt cx="0" cy="0"/>
        </a:xfrm>
      </p:grpSpPr>
      <p:sp>
        <p:nvSpPr>
          <p:cNvPr id="138" name="Google Shape;138;p3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9" name="Google Shape;13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0"/>
        <p:cNvGrpSpPr/>
        <p:nvPr/>
      </p:nvGrpSpPr>
      <p:grpSpPr>
        <a:xfrm>
          <a:off x="0" y="0"/>
          <a:ext cx="0" cy="0"/>
          <a:chOff x="0" y="0"/>
          <a:chExt cx="0" cy="0"/>
        </a:xfrm>
      </p:grpSpPr>
      <p:sp>
        <p:nvSpPr>
          <p:cNvPr id="141" name="Google Shape;141;p3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3" name="Google Shape;143;p3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3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5" name="Google Shape;14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3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48" name="Google Shape;14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3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1" name="Google Shape;151;p3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52" name="Google Shape;15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text center">
  <p:cSld name="CUSTOM_1">
    <p:spTree>
      <p:nvGrpSpPr>
        <p:cNvPr id="1" name="Shape 155"/>
        <p:cNvGrpSpPr/>
        <p:nvPr/>
      </p:nvGrpSpPr>
      <p:grpSpPr>
        <a:xfrm>
          <a:off x="0" y="0"/>
          <a:ext cx="0" cy="0"/>
          <a:chOff x="0" y="0"/>
          <a:chExt cx="0" cy="0"/>
        </a:xfrm>
      </p:grpSpPr>
      <p:sp>
        <p:nvSpPr>
          <p:cNvPr id="156" name="Google Shape;156;p36"/>
          <p:cNvSpPr/>
          <p:nvPr/>
        </p:nvSpPr>
        <p:spPr>
          <a:xfrm>
            <a:off x="-17675" y="-35375"/>
            <a:ext cx="9161700" cy="45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6"/>
          <p:cNvSpPr txBox="1">
            <a:spLocks noGrp="1"/>
          </p:cNvSpPr>
          <p:nvPr>
            <p:ph type="title"/>
          </p:nvPr>
        </p:nvSpPr>
        <p:spPr>
          <a:xfrm>
            <a:off x="457200" y="922500"/>
            <a:ext cx="8229600" cy="3298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solidFill>
                  <a:srgbClr val="3F9B63"/>
                </a:solidFill>
              </a:defRPr>
            </a:lvl1pPr>
            <a:lvl2pPr lvl="1" algn="ctr" rtl="0">
              <a:spcBef>
                <a:spcPts val="0"/>
              </a:spcBef>
              <a:spcAft>
                <a:spcPts val="0"/>
              </a:spcAft>
              <a:buNone/>
              <a:defRPr sz="4800">
                <a:solidFill>
                  <a:srgbClr val="3F9B63"/>
                </a:solidFill>
              </a:defRPr>
            </a:lvl2pPr>
            <a:lvl3pPr lvl="2" algn="ctr" rtl="0">
              <a:spcBef>
                <a:spcPts val="0"/>
              </a:spcBef>
              <a:spcAft>
                <a:spcPts val="0"/>
              </a:spcAft>
              <a:buNone/>
              <a:defRPr sz="4800">
                <a:solidFill>
                  <a:srgbClr val="3F9B63"/>
                </a:solidFill>
              </a:defRPr>
            </a:lvl3pPr>
            <a:lvl4pPr lvl="3" algn="ctr" rtl="0">
              <a:spcBef>
                <a:spcPts val="0"/>
              </a:spcBef>
              <a:spcAft>
                <a:spcPts val="0"/>
              </a:spcAft>
              <a:buNone/>
              <a:defRPr sz="4800">
                <a:solidFill>
                  <a:srgbClr val="3F9B63"/>
                </a:solidFill>
              </a:defRPr>
            </a:lvl4pPr>
            <a:lvl5pPr lvl="4" algn="ctr" rtl="0">
              <a:spcBef>
                <a:spcPts val="0"/>
              </a:spcBef>
              <a:spcAft>
                <a:spcPts val="0"/>
              </a:spcAft>
              <a:buNone/>
              <a:defRPr sz="4800">
                <a:solidFill>
                  <a:srgbClr val="3F9B63"/>
                </a:solidFill>
              </a:defRPr>
            </a:lvl5pPr>
            <a:lvl6pPr lvl="5" algn="ctr" rtl="0">
              <a:spcBef>
                <a:spcPts val="0"/>
              </a:spcBef>
              <a:spcAft>
                <a:spcPts val="0"/>
              </a:spcAft>
              <a:buNone/>
              <a:defRPr sz="4800">
                <a:solidFill>
                  <a:srgbClr val="3F9B63"/>
                </a:solidFill>
              </a:defRPr>
            </a:lvl6pPr>
            <a:lvl7pPr lvl="6" algn="ctr" rtl="0">
              <a:spcBef>
                <a:spcPts val="0"/>
              </a:spcBef>
              <a:spcAft>
                <a:spcPts val="0"/>
              </a:spcAft>
              <a:buNone/>
              <a:defRPr sz="4800">
                <a:solidFill>
                  <a:srgbClr val="3F9B63"/>
                </a:solidFill>
              </a:defRPr>
            </a:lvl7pPr>
            <a:lvl8pPr lvl="7" algn="ctr" rtl="0">
              <a:spcBef>
                <a:spcPts val="0"/>
              </a:spcBef>
              <a:spcAft>
                <a:spcPts val="0"/>
              </a:spcAft>
              <a:buNone/>
              <a:defRPr sz="4800">
                <a:solidFill>
                  <a:srgbClr val="3F9B63"/>
                </a:solidFill>
              </a:defRPr>
            </a:lvl8pPr>
            <a:lvl9pPr lvl="8" algn="ctr" rtl="0">
              <a:spcBef>
                <a:spcPts val="0"/>
              </a:spcBef>
              <a:spcAft>
                <a:spcPts val="0"/>
              </a:spcAft>
              <a:buNone/>
              <a:defRPr sz="4800">
                <a:solidFill>
                  <a:srgbClr val="3F9B63"/>
                </a:solidFill>
              </a:defRPr>
            </a:lvl9pPr>
          </a:lstStyle>
          <a:p>
            <a:endParaRPr/>
          </a:p>
        </p:txBody>
      </p:sp>
      <p:sp>
        <p:nvSpPr>
          <p:cNvPr id="158" name="Google Shape;158;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ndasta - Board">
  <p:cSld name="TITLE_1">
    <p:spTree>
      <p:nvGrpSpPr>
        <p:cNvPr id="1" name="Shape 159"/>
        <p:cNvGrpSpPr/>
        <p:nvPr/>
      </p:nvGrpSpPr>
      <p:grpSpPr>
        <a:xfrm>
          <a:off x="0" y="0"/>
          <a:ext cx="0" cy="0"/>
          <a:chOff x="0" y="0"/>
          <a:chExt cx="0" cy="0"/>
        </a:xfrm>
      </p:grpSpPr>
      <p:sp>
        <p:nvSpPr>
          <p:cNvPr id="160" name="Google Shape;160;p3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rgbClr val="FFFFFF"/>
        </a:solidFill>
        <a:effectLst/>
      </p:bgPr>
    </p:bg>
    <p:spTree>
      <p:nvGrpSpPr>
        <p:cNvPr id="1" name="Shape 161"/>
        <p:cNvGrpSpPr/>
        <p:nvPr/>
      </p:nvGrpSpPr>
      <p:grpSpPr>
        <a:xfrm>
          <a:off x="0" y="0"/>
          <a:ext cx="0" cy="0"/>
          <a:chOff x="0" y="0"/>
          <a:chExt cx="0" cy="0"/>
        </a:xfrm>
      </p:grpSpPr>
      <p:sp>
        <p:nvSpPr>
          <p:cNvPr id="162" name="Google Shape;162;p38"/>
          <p:cNvSpPr/>
          <p:nvPr/>
        </p:nvSpPr>
        <p:spPr>
          <a:xfrm>
            <a:off x="0" y="3954066"/>
            <a:ext cx="9144000" cy="1189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pic>
        <p:nvPicPr>
          <p:cNvPr id="163" name="Google Shape;163;p38"/>
          <p:cNvPicPr preferRelativeResize="0"/>
          <p:nvPr/>
        </p:nvPicPr>
        <p:blipFill rotWithShape="1">
          <a:blip r:embed="rId2">
            <a:alphaModFix/>
          </a:blip>
          <a:srcRect/>
          <a:stretch/>
        </p:blipFill>
        <p:spPr>
          <a:xfrm>
            <a:off x="911" y="1194025"/>
            <a:ext cx="9142200" cy="2770800"/>
          </a:xfrm>
          <a:prstGeom prst="rect">
            <a:avLst/>
          </a:prstGeom>
          <a:noFill/>
          <a:ln>
            <a:noFill/>
          </a:ln>
        </p:spPr>
      </p:pic>
      <p:sp>
        <p:nvSpPr>
          <p:cNvPr id="164" name="Google Shape;164;p38"/>
          <p:cNvSpPr txBox="1">
            <a:spLocks noGrp="1"/>
          </p:cNvSpPr>
          <p:nvPr>
            <p:ph type="title"/>
          </p:nvPr>
        </p:nvSpPr>
        <p:spPr>
          <a:xfrm>
            <a:off x="346166" y="1548555"/>
            <a:ext cx="8451600" cy="994200"/>
          </a:xfrm>
          <a:prstGeom prst="rect">
            <a:avLst/>
          </a:prstGeom>
          <a:noFill/>
          <a:ln>
            <a:noFill/>
          </a:ln>
        </p:spPr>
        <p:txBody>
          <a:bodyPr spcFirstLastPara="1" wrap="square" lIns="68575" tIns="68575" rIns="68575" bIns="68575" anchor="b" anchorCtr="0">
            <a:noAutofit/>
          </a:bodyPr>
          <a:lstStyle>
            <a:lvl1pPr lvl="0" algn="ctr" rtl="0">
              <a:spcBef>
                <a:spcPts val="0"/>
              </a:spcBef>
              <a:spcAft>
                <a:spcPts val="0"/>
              </a:spcAft>
              <a:buSzPts val="1100"/>
              <a:buNone/>
              <a:defRPr sz="30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65" name="Google Shape;165;p38"/>
          <p:cNvSpPr txBox="1">
            <a:spLocks noGrp="1"/>
          </p:cNvSpPr>
          <p:nvPr>
            <p:ph type="body" idx="1"/>
          </p:nvPr>
        </p:nvSpPr>
        <p:spPr>
          <a:xfrm>
            <a:off x="347040" y="2608531"/>
            <a:ext cx="8449800" cy="364200"/>
          </a:xfrm>
          <a:prstGeom prst="rect">
            <a:avLst/>
          </a:prstGeom>
          <a:noFill/>
          <a:ln>
            <a:noFill/>
          </a:ln>
        </p:spPr>
        <p:txBody>
          <a:bodyPr spcFirstLastPara="1" wrap="square" lIns="68575" tIns="68575" rIns="68575" bIns="68575" anchor="t" anchorCtr="0">
            <a:noAutofit/>
          </a:bodyPr>
          <a:lstStyle>
            <a:lvl1pPr marL="457200" lvl="0" indent="-228600" algn="ctr" rtl="0">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marL="914400" lvl="1" indent="-228600" rtl="0">
              <a:spcBef>
                <a:spcPts val="1600"/>
              </a:spcBef>
              <a:spcAft>
                <a:spcPts val="0"/>
              </a:spcAft>
              <a:buSzPts val="1100"/>
              <a:buFont typeface="Open Sans"/>
              <a:buNone/>
              <a:defRPr sz="1100">
                <a:latin typeface="Open Sans"/>
                <a:ea typeface="Open Sans"/>
                <a:cs typeface="Open Sans"/>
                <a:sym typeface="Open Sans"/>
              </a:defRPr>
            </a:lvl2pPr>
            <a:lvl3pPr marL="1371600" lvl="2" indent="-228600" rtl="0">
              <a:spcBef>
                <a:spcPts val="1600"/>
              </a:spcBef>
              <a:spcAft>
                <a:spcPts val="0"/>
              </a:spcAft>
              <a:buSzPts val="1100"/>
              <a:buFont typeface="Open Sans"/>
              <a:buNone/>
              <a:defRPr sz="1100">
                <a:latin typeface="Open Sans"/>
                <a:ea typeface="Open Sans"/>
                <a:cs typeface="Open Sans"/>
                <a:sym typeface="Open Sans"/>
              </a:defRPr>
            </a:lvl3pPr>
            <a:lvl4pPr marL="1828800" lvl="3" indent="-228600" rtl="0">
              <a:spcBef>
                <a:spcPts val="1600"/>
              </a:spcBef>
              <a:spcAft>
                <a:spcPts val="0"/>
              </a:spcAft>
              <a:buSzPts val="1100"/>
              <a:buFont typeface="Open Sans"/>
              <a:buNone/>
              <a:defRPr sz="1100">
                <a:latin typeface="Open Sans"/>
                <a:ea typeface="Open Sans"/>
                <a:cs typeface="Open Sans"/>
                <a:sym typeface="Open Sans"/>
              </a:defRPr>
            </a:lvl4pPr>
            <a:lvl5pPr marL="2286000" lvl="4" indent="-228600" rtl="0">
              <a:spcBef>
                <a:spcPts val="1600"/>
              </a:spcBef>
              <a:spcAft>
                <a:spcPts val="0"/>
              </a:spcAft>
              <a:buSzPts val="1100"/>
              <a:buFont typeface="Open Sans"/>
              <a:buNone/>
              <a:defRPr sz="1100">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66" name="Google Shape;166;p38"/>
          <p:cNvSpPr txBox="1">
            <a:spLocks noGrp="1"/>
          </p:cNvSpPr>
          <p:nvPr>
            <p:ph type="body" idx="2"/>
          </p:nvPr>
        </p:nvSpPr>
        <p:spPr>
          <a:xfrm>
            <a:off x="3502959" y="4424922"/>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67" name="Google Shape;167;p38"/>
          <p:cNvSpPr txBox="1">
            <a:spLocks noGrp="1"/>
          </p:cNvSpPr>
          <p:nvPr>
            <p:ph type="body" idx="3"/>
          </p:nvPr>
        </p:nvSpPr>
        <p:spPr>
          <a:xfrm>
            <a:off x="3493295" y="3394879"/>
            <a:ext cx="2157300" cy="278100"/>
          </a:xfrm>
          <a:prstGeom prst="rect">
            <a:avLst/>
          </a:prstGeom>
          <a:noFill/>
          <a:ln>
            <a:noFill/>
          </a:ln>
        </p:spPr>
        <p:txBody>
          <a:bodyPr spcFirstLastPara="1" wrap="square" lIns="68575" tIns="68575" rIns="68575" bIns="68575" anchor="t" anchorCtr="0">
            <a:noAutofit/>
          </a:bodyPr>
          <a:lstStyle>
            <a:lvl1pPr marL="457200" lvl="0" indent="-228600" algn="ctr" rtl="0">
              <a:spcBef>
                <a:spcPts val="0"/>
              </a:spcBef>
              <a:spcAft>
                <a:spcPts val="0"/>
              </a:spcAft>
              <a:buClr>
                <a:schemeClr val="lt1"/>
              </a:buClr>
              <a:buSzPts val="1100"/>
              <a:buFont typeface="Open Sans"/>
              <a:buNone/>
              <a:defRPr sz="1500" b="0">
                <a:solidFill>
                  <a:schemeClr val="lt1"/>
                </a:solidFill>
                <a:latin typeface="Open Sans"/>
                <a:ea typeface="Open Sans"/>
                <a:cs typeface="Open Sans"/>
                <a:sym typeface="Open Sans"/>
              </a:defRPr>
            </a:lvl1pPr>
            <a:lvl2pPr marL="914400" lvl="1" indent="-228600" rtl="0">
              <a:spcBef>
                <a:spcPts val="1600"/>
              </a:spcBef>
              <a:spcAft>
                <a:spcPts val="0"/>
              </a:spcAft>
              <a:buSzPts val="1100"/>
              <a:buFont typeface="Open Sans"/>
              <a:buNone/>
              <a:defRPr sz="1400"/>
            </a:lvl2pPr>
            <a:lvl3pPr marL="1371600" lvl="2" indent="-228600" rtl="0">
              <a:spcBef>
                <a:spcPts val="1600"/>
              </a:spcBef>
              <a:spcAft>
                <a:spcPts val="0"/>
              </a:spcAft>
              <a:buSzPts val="1100"/>
              <a:buFont typeface="Open Sans"/>
              <a:buNone/>
              <a:defRPr sz="12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68" name="Google Shape;168;p38"/>
          <p:cNvSpPr txBox="1">
            <a:spLocks noGrp="1"/>
          </p:cNvSpPr>
          <p:nvPr>
            <p:ph type="body" idx="4"/>
          </p:nvPr>
        </p:nvSpPr>
        <p:spPr>
          <a:xfrm>
            <a:off x="6589060"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69" name="Google Shape;169;p38"/>
          <p:cNvSpPr txBox="1">
            <a:spLocks noGrp="1"/>
          </p:cNvSpPr>
          <p:nvPr>
            <p:ph type="body" idx="5"/>
          </p:nvPr>
        </p:nvSpPr>
        <p:spPr>
          <a:xfrm>
            <a:off x="437029"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70" name="Google Shape;170;p38"/>
          <p:cNvSpPr/>
          <p:nvPr/>
        </p:nvSpPr>
        <p:spPr>
          <a:xfrm>
            <a:off x="0" y="3886538"/>
            <a:ext cx="9141600" cy="39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5"/>
              </a:solidFill>
              <a:latin typeface="Open Sans"/>
              <a:ea typeface="Open Sans"/>
              <a:cs typeface="Open Sans"/>
              <a:sym typeface="Open Sans"/>
            </a:endParaRPr>
          </a:p>
        </p:txBody>
      </p:sp>
      <p:sp>
        <p:nvSpPr>
          <p:cNvPr id="171" name="Google Shape;171;p38"/>
          <p:cNvSpPr/>
          <p:nvPr/>
        </p:nvSpPr>
        <p:spPr>
          <a:xfrm>
            <a:off x="0" y="1240828"/>
            <a:ext cx="9141600" cy="3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172" name="Google Shape;172;p38"/>
          <p:cNvSpPr/>
          <p:nvPr/>
        </p:nvSpPr>
        <p:spPr>
          <a:xfrm>
            <a:off x="4364072" y="3180666"/>
            <a:ext cx="415800" cy="39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cxnSp>
        <p:nvCxnSpPr>
          <p:cNvPr id="173" name="Google Shape;173;p38"/>
          <p:cNvCxnSpPr/>
          <p:nvPr/>
        </p:nvCxnSpPr>
        <p:spPr>
          <a:xfrm>
            <a:off x="3039035" y="4087907"/>
            <a:ext cx="0" cy="941400"/>
          </a:xfrm>
          <a:prstGeom prst="straightConnector1">
            <a:avLst/>
          </a:prstGeom>
          <a:noFill/>
          <a:ln w="9525" cap="flat" cmpd="sng">
            <a:solidFill>
              <a:schemeClr val="lt1"/>
            </a:solidFill>
            <a:prstDash val="solid"/>
            <a:miter lim="8000"/>
            <a:headEnd type="none" w="sm" len="sm"/>
            <a:tailEnd type="none" w="sm" len="sm"/>
          </a:ln>
        </p:spPr>
      </p:cxnSp>
      <p:cxnSp>
        <p:nvCxnSpPr>
          <p:cNvPr id="174" name="Google Shape;174;p38"/>
          <p:cNvCxnSpPr/>
          <p:nvPr/>
        </p:nvCxnSpPr>
        <p:spPr>
          <a:xfrm>
            <a:off x="6135221" y="4087907"/>
            <a:ext cx="0" cy="941400"/>
          </a:xfrm>
          <a:prstGeom prst="straightConnector1">
            <a:avLst/>
          </a:prstGeom>
          <a:noFill/>
          <a:ln w="9525" cap="flat" cmpd="sng">
            <a:solidFill>
              <a:schemeClr val="lt1"/>
            </a:solidFill>
            <a:prstDash val="solid"/>
            <a:miter lim="8000"/>
            <a:headEnd type="none" w="sm" len="sm"/>
            <a:tailEnd type="none" w="sm" len="sm"/>
          </a:ln>
        </p:spPr>
      </p:cxnSp>
      <p:pic>
        <p:nvPicPr>
          <p:cNvPr id="175" name="Google Shape;175;p38"/>
          <p:cNvPicPr preferRelativeResize="0"/>
          <p:nvPr/>
        </p:nvPicPr>
        <p:blipFill rotWithShape="1">
          <a:blip r:embed="rId3">
            <a:alphaModFix/>
          </a:blip>
          <a:srcRect/>
          <a:stretch/>
        </p:blipFill>
        <p:spPr>
          <a:xfrm>
            <a:off x="112006" y="114299"/>
            <a:ext cx="1455000" cy="1014900"/>
          </a:xfrm>
          <a:prstGeom prst="rect">
            <a:avLst/>
          </a:prstGeom>
          <a:noFill/>
          <a:ln>
            <a:noFill/>
          </a:ln>
        </p:spPr>
      </p:pic>
      <p:pic>
        <p:nvPicPr>
          <p:cNvPr id="176" name="Google Shape;176;p38"/>
          <p:cNvPicPr preferRelativeResize="0"/>
          <p:nvPr/>
        </p:nvPicPr>
        <p:blipFill rotWithShape="1">
          <a:blip r:embed="rId4">
            <a:alphaModFix/>
          </a:blip>
          <a:srcRect/>
          <a:stretch/>
        </p:blipFill>
        <p:spPr>
          <a:xfrm>
            <a:off x="5899897" y="208508"/>
            <a:ext cx="3063000" cy="58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500"/>
                                        <p:tgtEl>
                                          <p:spTgt spid="16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
                                        </p:tgtEl>
                                        <p:attrNameLst>
                                          <p:attrName>style.visibility</p:attrName>
                                        </p:attrNameLst>
                                      </p:cBhvr>
                                      <p:to>
                                        <p:strVal val="visible"/>
                                      </p:to>
                                    </p:set>
                                    <p:animEffect transition="in" filter="fade">
                                      <p:cBhvr>
                                        <p:cTn id="11" dur="500"/>
                                        <p:tgtEl>
                                          <p:spTgt spid="1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1"/>
                                        </p:tgtEl>
                                        <p:attrNameLst>
                                          <p:attrName>style.visibility</p:attrName>
                                        </p:attrNameLst>
                                      </p:cBhvr>
                                      <p:to>
                                        <p:strVal val="visible"/>
                                      </p:to>
                                    </p:set>
                                    <p:animEffect transition="in" filter="fade">
                                      <p:cBhvr>
                                        <p:cTn id="15" dur="500"/>
                                        <p:tgtEl>
                                          <p:spTgt spid="171"/>
                                        </p:tgtEl>
                                      </p:cBhvr>
                                    </p:animEffect>
                                  </p:childTnLst>
                                </p:cTn>
                              </p:par>
                              <p:par>
                                <p:cTn id="16" presetID="10"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500"/>
                                        <p:tgtEl>
                                          <p:spTgt spid="17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500"/>
                                        <p:tgtEl>
                                          <p:spTgt spid="16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5">
                                            <p:txEl>
                                              <p:pRg st="0" end="0"/>
                                            </p:txEl>
                                          </p:spTgt>
                                        </p:tgtEl>
                                        <p:attrNameLst>
                                          <p:attrName>style.visibility</p:attrName>
                                        </p:attrNameLst>
                                      </p:cBhvr>
                                      <p:to>
                                        <p:strVal val="visible"/>
                                      </p:to>
                                    </p:set>
                                    <p:animEffect transition="in" filter="fade">
                                      <p:cBhvr>
                                        <p:cTn id="26" dur="500"/>
                                        <p:tgtEl>
                                          <p:spTgt spid="165">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65">
                                            <p:txEl>
                                              <p:pRg st="1" end="1"/>
                                            </p:txEl>
                                          </p:spTgt>
                                        </p:tgtEl>
                                        <p:attrNameLst>
                                          <p:attrName>style.visibility</p:attrName>
                                        </p:attrNameLst>
                                      </p:cBhvr>
                                      <p:to>
                                        <p:strVal val="visible"/>
                                      </p:to>
                                    </p:set>
                                    <p:animEffect transition="in" filter="fade">
                                      <p:cBhvr>
                                        <p:cTn id="30" dur="500"/>
                                        <p:tgtEl>
                                          <p:spTgt spid="165">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65">
                                            <p:txEl>
                                              <p:pRg st="2" end="2"/>
                                            </p:txEl>
                                          </p:spTgt>
                                        </p:tgtEl>
                                        <p:attrNameLst>
                                          <p:attrName>style.visibility</p:attrName>
                                        </p:attrNameLst>
                                      </p:cBhvr>
                                      <p:to>
                                        <p:strVal val="visible"/>
                                      </p:to>
                                    </p:set>
                                    <p:animEffect transition="in" filter="fade">
                                      <p:cBhvr>
                                        <p:cTn id="34" dur="500"/>
                                        <p:tgtEl>
                                          <p:spTgt spid="165">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65">
                                            <p:txEl>
                                              <p:pRg st="3" end="3"/>
                                            </p:txEl>
                                          </p:spTgt>
                                        </p:tgtEl>
                                        <p:attrNameLst>
                                          <p:attrName>style.visibility</p:attrName>
                                        </p:attrNameLst>
                                      </p:cBhvr>
                                      <p:to>
                                        <p:strVal val="visible"/>
                                      </p:to>
                                    </p:set>
                                    <p:animEffect transition="in" filter="fade">
                                      <p:cBhvr>
                                        <p:cTn id="38" dur="500"/>
                                        <p:tgtEl>
                                          <p:spTgt spid="165">
                                            <p:txEl>
                                              <p:pRg st="3" end="3"/>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65">
                                            <p:txEl>
                                              <p:pRg st="4" end="4"/>
                                            </p:txEl>
                                          </p:spTgt>
                                        </p:tgtEl>
                                        <p:attrNameLst>
                                          <p:attrName>style.visibility</p:attrName>
                                        </p:attrNameLst>
                                      </p:cBhvr>
                                      <p:to>
                                        <p:strVal val="visible"/>
                                      </p:to>
                                    </p:set>
                                    <p:animEffect transition="in" filter="fade">
                                      <p:cBhvr>
                                        <p:cTn id="42" dur="500"/>
                                        <p:tgtEl>
                                          <p:spTgt spid="165">
                                            <p:txEl>
                                              <p:pRg st="4" end="4"/>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65">
                                            <p:txEl>
                                              <p:pRg st="5" end="5"/>
                                            </p:txEl>
                                          </p:spTgt>
                                        </p:tgtEl>
                                        <p:attrNameLst>
                                          <p:attrName>style.visibility</p:attrName>
                                        </p:attrNameLst>
                                      </p:cBhvr>
                                      <p:to>
                                        <p:strVal val="visible"/>
                                      </p:to>
                                    </p:set>
                                    <p:animEffect transition="in" filter="fade">
                                      <p:cBhvr>
                                        <p:cTn id="46" dur="500"/>
                                        <p:tgtEl>
                                          <p:spTgt spid="165">
                                            <p:txEl>
                                              <p:pRg st="5" end="5"/>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65">
                                            <p:txEl>
                                              <p:pRg st="6" end="6"/>
                                            </p:txEl>
                                          </p:spTgt>
                                        </p:tgtEl>
                                        <p:attrNameLst>
                                          <p:attrName>style.visibility</p:attrName>
                                        </p:attrNameLst>
                                      </p:cBhvr>
                                      <p:to>
                                        <p:strVal val="visible"/>
                                      </p:to>
                                    </p:set>
                                    <p:animEffect transition="in" filter="fade">
                                      <p:cBhvr>
                                        <p:cTn id="50" dur="500"/>
                                        <p:tgtEl>
                                          <p:spTgt spid="165">
                                            <p:txEl>
                                              <p:pRg st="6" end="6"/>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65">
                                            <p:txEl>
                                              <p:pRg st="7" end="7"/>
                                            </p:txEl>
                                          </p:spTgt>
                                        </p:tgtEl>
                                        <p:attrNameLst>
                                          <p:attrName>style.visibility</p:attrName>
                                        </p:attrNameLst>
                                      </p:cBhvr>
                                      <p:to>
                                        <p:strVal val="visible"/>
                                      </p:to>
                                    </p:set>
                                    <p:animEffect transition="in" filter="fade">
                                      <p:cBhvr>
                                        <p:cTn id="54" dur="500"/>
                                        <p:tgtEl>
                                          <p:spTgt spid="165">
                                            <p:txEl>
                                              <p:pRg st="7" end="7"/>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165">
                                            <p:txEl>
                                              <p:pRg st="8" end="8"/>
                                            </p:txEl>
                                          </p:spTgt>
                                        </p:tgtEl>
                                        <p:attrNameLst>
                                          <p:attrName>style.visibility</p:attrName>
                                        </p:attrNameLst>
                                      </p:cBhvr>
                                      <p:to>
                                        <p:strVal val="visible"/>
                                      </p:to>
                                    </p:set>
                                    <p:animEffect transition="in" filter="fade">
                                      <p:cBhvr>
                                        <p:cTn id="58" dur="500"/>
                                        <p:tgtEl>
                                          <p:spTgt spid="165">
                                            <p:txEl>
                                              <p:pRg st="8" end="8"/>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72"/>
                                        </p:tgtEl>
                                        <p:attrNameLst>
                                          <p:attrName>style.visibility</p:attrName>
                                        </p:attrNameLst>
                                      </p:cBhvr>
                                      <p:to>
                                        <p:strVal val="visible"/>
                                      </p:to>
                                    </p:set>
                                    <p:animEffect transition="in" filter="fade">
                                      <p:cBhvr>
                                        <p:cTn id="62" dur="500"/>
                                        <p:tgtEl>
                                          <p:spTgt spid="172"/>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67">
                                            <p:txEl>
                                              <p:pRg st="0" end="0"/>
                                            </p:txEl>
                                          </p:spTgt>
                                        </p:tgtEl>
                                        <p:attrNameLst>
                                          <p:attrName>style.visibility</p:attrName>
                                        </p:attrNameLst>
                                      </p:cBhvr>
                                      <p:to>
                                        <p:strVal val="visible"/>
                                      </p:to>
                                    </p:set>
                                    <p:animEffect transition="in" filter="fade">
                                      <p:cBhvr>
                                        <p:cTn id="66" dur="500"/>
                                        <p:tgtEl>
                                          <p:spTgt spid="167">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167">
                                            <p:txEl>
                                              <p:pRg st="1" end="1"/>
                                            </p:txEl>
                                          </p:spTgt>
                                        </p:tgtEl>
                                        <p:attrNameLst>
                                          <p:attrName>style.visibility</p:attrName>
                                        </p:attrNameLst>
                                      </p:cBhvr>
                                      <p:to>
                                        <p:strVal val="visible"/>
                                      </p:to>
                                    </p:set>
                                    <p:animEffect transition="in" filter="fade">
                                      <p:cBhvr>
                                        <p:cTn id="70" dur="500"/>
                                        <p:tgtEl>
                                          <p:spTgt spid="167">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167">
                                            <p:txEl>
                                              <p:pRg st="2" end="2"/>
                                            </p:txEl>
                                          </p:spTgt>
                                        </p:tgtEl>
                                        <p:attrNameLst>
                                          <p:attrName>style.visibility</p:attrName>
                                        </p:attrNameLst>
                                      </p:cBhvr>
                                      <p:to>
                                        <p:strVal val="visible"/>
                                      </p:to>
                                    </p:set>
                                    <p:animEffect transition="in" filter="fade">
                                      <p:cBhvr>
                                        <p:cTn id="74" dur="500"/>
                                        <p:tgtEl>
                                          <p:spTgt spid="167">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67">
                                            <p:txEl>
                                              <p:pRg st="3" end="3"/>
                                            </p:txEl>
                                          </p:spTgt>
                                        </p:tgtEl>
                                        <p:attrNameLst>
                                          <p:attrName>style.visibility</p:attrName>
                                        </p:attrNameLst>
                                      </p:cBhvr>
                                      <p:to>
                                        <p:strVal val="visible"/>
                                      </p:to>
                                    </p:set>
                                    <p:animEffect transition="in" filter="fade">
                                      <p:cBhvr>
                                        <p:cTn id="78" dur="500"/>
                                        <p:tgtEl>
                                          <p:spTgt spid="167">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167">
                                            <p:txEl>
                                              <p:pRg st="4" end="4"/>
                                            </p:txEl>
                                          </p:spTgt>
                                        </p:tgtEl>
                                        <p:attrNameLst>
                                          <p:attrName>style.visibility</p:attrName>
                                        </p:attrNameLst>
                                      </p:cBhvr>
                                      <p:to>
                                        <p:strVal val="visible"/>
                                      </p:to>
                                    </p:set>
                                    <p:animEffect transition="in" filter="fade">
                                      <p:cBhvr>
                                        <p:cTn id="82" dur="500"/>
                                        <p:tgtEl>
                                          <p:spTgt spid="167">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167">
                                            <p:txEl>
                                              <p:pRg st="5" end="5"/>
                                            </p:txEl>
                                          </p:spTgt>
                                        </p:tgtEl>
                                        <p:attrNameLst>
                                          <p:attrName>style.visibility</p:attrName>
                                        </p:attrNameLst>
                                      </p:cBhvr>
                                      <p:to>
                                        <p:strVal val="visible"/>
                                      </p:to>
                                    </p:set>
                                    <p:animEffect transition="in" filter="fade">
                                      <p:cBhvr>
                                        <p:cTn id="86" dur="500"/>
                                        <p:tgtEl>
                                          <p:spTgt spid="167">
                                            <p:txEl>
                                              <p:pRg st="5" end="5"/>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67">
                                            <p:txEl>
                                              <p:pRg st="6" end="6"/>
                                            </p:txEl>
                                          </p:spTgt>
                                        </p:tgtEl>
                                        <p:attrNameLst>
                                          <p:attrName>style.visibility</p:attrName>
                                        </p:attrNameLst>
                                      </p:cBhvr>
                                      <p:to>
                                        <p:strVal val="visible"/>
                                      </p:to>
                                    </p:set>
                                    <p:animEffect transition="in" filter="fade">
                                      <p:cBhvr>
                                        <p:cTn id="90" dur="500"/>
                                        <p:tgtEl>
                                          <p:spTgt spid="167">
                                            <p:txEl>
                                              <p:pRg st="6" end="6"/>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67">
                                            <p:txEl>
                                              <p:pRg st="7" end="7"/>
                                            </p:txEl>
                                          </p:spTgt>
                                        </p:tgtEl>
                                        <p:attrNameLst>
                                          <p:attrName>style.visibility</p:attrName>
                                        </p:attrNameLst>
                                      </p:cBhvr>
                                      <p:to>
                                        <p:strVal val="visible"/>
                                      </p:to>
                                    </p:set>
                                    <p:animEffect transition="in" filter="fade">
                                      <p:cBhvr>
                                        <p:cTn id="94" dur="500"/>
                                        <p:tgtEl>
                                          <p:spTgt spid="167">
                                            <p:txEl>
                                              <p:pRg st="7" end="7"/>
                                            </p:txEl>
                                          </p:spTgt>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67">
                                            <p:txEl>
                                              <p:pRg st="8" end="8"/>
                                            </p:txEl>
                                          </p:spTgt>
                                        </p:tgtEl>
                                        <p:attrNameLst>
                                          <p:attrName>style.visibility</p:attrName>
                                        </p:attrNameLst>
                                      </p:cBhvr>
                                      <p:to>
                                        <p:strVal val="visible"/>
                                      </p:to>
                                    </p:set>
                                    <p:animEffect transition="in" filter="fade">
                                      <p:cBhvr>
                                        <p:cTn id="98" dur="500"/>
                                        <p:tgtEl>
                                          <p:spTgt spid="167">
                                            <p:txEl>
                                              <p:pRg st="8" end="8"/>
                                            </p:txEl>
                                          </p:spTgt>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169">
                                            <p:txEl>
                                              <p:pRg st="0" end="0"/>
                                            </p:txEl>
                                          </p:spTgt>
                                        </p:tgtEl>
                                        <p:attrNameLst>
                                          <p:attrName>style.visibility</p:attrName>
                                        </p:attrNameLst>
                                      </p:cBhvr>
                                      <p:to>
                                        <p:strVal val="visible"/>
                                      </p:to>
                                    </p:set>
                                    <p:animEffect transition="in" filter="fade">
                                      <p:cBhvr>
                                        <p:cTn id="102" dur="500"/>
                                        <p:tgtEl>
                                          <p:spTgt spid="169">
                                            <p:txEl>
                                              <p:pRg st="0" end="0"/>
                                            </p:txEl>
                                          </p:spTgt>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169">
                                            <p:txEl>
                                              <p:pRg st="1" end="1"/>
                                            </p:txEl>
                                          </p:spTgt>
                                        </p:tgtEl>
                                        <p:attrNameLst>
                                          <p:attrName>style.visibility</p:attrName>
                                        </p:attrNameLst>
                                      </p:cBhvr>
                                      <p:to>
                                        <p:strVal val="visible"/>
                                      </p:to>
                                    </p:set>
                                    <p:animEffect transition="in" filter="fade">
                                      <p:cBhvr>
                                        <p:cTn id="106" dur="500"/>
                                        <p:tgtEl>
                                          <p:spTgt spid="169">
                                            <p:txEl>
                                              <p:pRg st="1" end="1"/>
                                            </p:txEl>
                                          </p:spTgt>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169">
                                            <p:txEl>
                                              <p:pRg st="2" end="2"/>
                                            </p:txEl>
                                          </p:spTgt>
                                        </p:tgtEl>
                                        <p:attrNameLst>
                                          <p:attrName>style.visibility</p:attrName>
                                        </p:attrNameLst>
                                      </p:cBhvr>
                                      <p:to>
                                        <p:strVal val="visible"/>
                                      </p:to>
                                    </p:set>
                                    <p:animEffect transition="in" filter="fade">
                                      <p:cBhvr>
                                        <p:cTn id="110" dur="500"/>
                                        <p:tgtEl>
                                          <p:spTgt spid="169">
                                            <p:txEl>
                                              <p:pRg st="2" end="2"/>
                                            </p:txEl>
                                          </p:spTgt>
                                        </p:tgtEl>
                                      </p:cBhvr>
                                    </p:animEffect>
                                  </p:childTnLst>
                                </p:cTn>
                              </p:par>
                            </p:childTnLst>
                          </p:cTn>
                        </p:par>
                        <p:par>
                          <p:cTn id="111" fill="hold">
                            <p:stCondLst>
                              <p:cond delay="13000"/>
                            </p:stCondLst>
                            <p:childTnLst>
                              <p:par>
                                <p:cTn id="112" presetID="10" presetClass="entr" presetSubtype="0" fill="hold" nodeType="afterEffect">
                                  <p:stCondLst>
                                    <p:cond delay="0"/>
                                  </p:stCondLst>
                                  <p:childTnLst>
                                    <p:set>
                                      <p:cBhvr>
                                        <p:cTn id="113" dur="1" fill="hold">
                                          <p:stCondLst>
                                            <p:cond delay="0"/>
                                          </p:stCondLst>
                                        </p:cTn>
                                        <p:tgtEl>
                                          <p:spTgt spid="169">
                                            <p:txEl>
                                              <p:pRg st="3" end="3"/>
                                            </p:txEl>
                                          </p:spTgt>
                                        </p:tgtEl>
                                        <p:attrNameLst>
                                          <p:attrName>style.visibility</p:attrName>
                                        </p:attrNameLst>
                                      </p:cBhvr>
                                      <p:to>
                                        <p:strVal val="visible"/>
                                      </p:to>
                                    </p:set>
                                    <p:animEffect transition="in" filter="fade">
                                      <p:cBhvr>
                                        <p:cTn id="114" dur="500"/>
                                        <p:tgtEl>
                                          <p:spTgt spid="169">
                                            <p:txEl>
                                              <p:pRg st="3" end="3"/>
                                            </p:txEl>
                                          </p:spTgt>
                                        </p:tgtEl>
                                      </p:cBhvr>
                                    </p:animEffect>
                                  </p:childTnLst>
                                </p:cTn>
                              </p:par>
                            </p:childTnLst>
                          </p:cTn>
                        </p:par>
                        <p:par>
                          <p:cTn id="115" fill="hold">
                            <p:stCondLst>
                              <p:cond delay="13500"/>
                            </p:stCondLst>
                            <p:childTnLst>
                              <p:par>
                                <p:cTn id="116" presetID="10" presetClass="entr" presetSubtype="0" fill="hold" nodeType="afterEffect">
                                  <p:stCondLst>
                                    <p:cond delay="0"/>
                                  </p:stCondLst>
                                  <p:childTnLst>
                                    <p:set>
                                      <p:cBhvr>
                                        <p:cTn id="117" dur="1" fill="hold">
                                          <p:stCondLst>
                                            <p:cond delay="0"/>
                                          </p:stCondLst>
                                        </p:cTn>
                                        <p:tgtEl>
                                          <p:spTgt spid="169">
                                            <p:txEl>
                                              <p:pRg st="4" end="4"/>
                                            </p:txEl>
                                          </p:spTgt>
                                        </p:tgtEl>
                                        <p:attrNameLst>
                                          <p:attrName>style.visibility</p:attrName>
                                        </p:attrNameLst>
                                      </p:cBhvr>
                                      <p:to>
                                        <p:strVal val="visible"/>
                                      </p:to>
                                    </p:set>
                                    <p:animEffect transition="in" filter="fade">
                                      <p:cBhvr>
                                        <p:cTn id="118" dur="500"/>
                                        <p:tgtEl>
                                          <p:spTgt spid="169">
                                            <p:txEl>
                                              <p:pRg st="4" end="4"/>
                                            </p:txEl>
                                          </p:spTgt>
                                        </p:tgtEl>
                                      </p:cBhvr>
                                    </p:animEffect>
                                  </p:childTnLst>
                                </p:cTn>
                              </p:par>
                            </p:childTnLst>
                          </p:cTn>
                        </p:par>
                        <p:par>
                          <p:cTn id="119" fill="hold">
                            <p:stCondLst>
                              <p:cond delay="14000"/>
                            </p:stCondLst>
                            <p:childTnLst>
                              <p:par>
                                <p:cTn id="120" presetID="10" presetClass="entr" presetSubtype="0" fill="hold" nodeType="afterEffect">
                                  <p:stCondLst>
                                    <p:cond delay="0"/>
                                  </p:stCondLst>
                                  <p:childTnLst>
                                    <p:set>
                                      <p:cBhvr>
                                        <p:cTn id="121" dur="1" fill="hold">
                                          <p:stCondLst>
                                            <p:cond delay="0"/>
                                          </p:stCondLst>
                                        </p:cTn>
                                        <p:tgtEl>
                                          <p:spTgt spid="169">
                                            <p:txEl>
                                              <p:pRg st="5" end="5"/>
                                            </p:txEl>
                                          </p:spTgt>
                                        </p:tgtEl>
                                        <p:attrNameLst>
                                          <p:attrName>style.visibility</p:attrName>
                                        </p:attrNameLst>
                                      </p:cBhvr>
                                      <p:to>
                                        <p:strVal val="visible"/>
                                      </p:to>
                                    </p:set>
                                    <p:animEffect transition="in" filter="fade">
                                      <p:cBhvr>
                                        <p:cTn id="122" dur="500"/>
                                        <p:tgtEl>
                                          <p:spTgt spid="169">
                                            <p:txEl>
                                              <p:pRg st="5" end="5"/>
                                            </p:txEl>
                                          </p:spTgt>
                                        </p:tgtEl>
                                      </p:cBhvr>
                                    </p:animEffect>
                                  </p:childTnLst>
                                </p:cTn>
                              </p:par>
                            </p:childTnLst>
                          </p:cTn>
                        </p:par>
                        <p:par>
                          <p:cTn id="123" fill="hold">
                            <p:stCondLst>
                              <p:cond delay="14500"/>
                            </p:stCondLst>
                            <p:childTnLst>
                              <p:par>
                                <p:cTn id="124" presetID="10" presetClass="entr" presetSubtype="0" fill="hold" nodeType="afterEffect">
                                  <p:stCondLst>
                                    <p:cond delay="0"/>
                                  </p:stCondLst>
                                  <p:childTnLst>
                                    <p:set>
                                      <p:cBhvr>
                                        <p:cTn id="125" dur="1" fill="hold">
                                          <p:stCondLst>
                                            <p:cond delay="0"/>
                                          </p:stCondLst>
                                        </p:cTn>
                                        <p:tgtEl>
                                          <p:spTgt spid="169">
                                            <p:txEl>
                                              <p:pRg st="6" end="6"/>
                                            </p:txEl>
                                          </p:spTgt>
                                        </p:tgtEl>
                                        <p:attrNameLst>
                                          <p:attrName>style.visibility</p:attrName>
                                        </p:attrNameLst>
                                      </p:cBhvr>
                                      <p:to>
                                        <p:strVal val="visible"/>
                                      </p:to>
                                    </p:set>
                                    <p:animEffect transition="in" filter="fade">
                                      <p:cBhvr>
                                        <p:cTn id="126" dur="500"/>
                                        <p:tgtEl>
                                          <p:spTgt spid="169">
                                            <p:txEl>
                                              <p:pRg st="6" end="6"/>
                                            </p:txEl>
                                          </p:spTgt>
                                        </p:tgtEl>
                                      </p:cBhvr>
                                    </p:animEffect>
                                  </p:childTnLst>
                                </p:cTn>
                              </p:par>
                            </p:childTnLst>
                          </p:cTn>
                        </p:par>
                        <p:par>
                          <p:cTn id="127" fill="hold">
                            <p:stCondLst>
                              <p:cond delay="15000"/>
                            </p:stCondLst>
                            <p:childTnLst>
                              <p:par>
                                <p:cTn id="128" presetID="10" presetClass="entr" presetSubtype="0" fill="hold" nodeType="afterEffect">
                                  <p:stCondLst>
                                    <p:cond delay="0"/>
                                  </p:stCondLst>
                                  <p:childTnLst>
                                    <p:set>
                                      <p:cBhvr>
                                        <p:cTn id="129" dur="1" fill="hold">
                                          <p:stCondLst>
                                            <p:cond delay="0"/>
                                          </p:stCondLst>
                                        </p:cTn>
                                        <p:tgtEl>
                                          <p:spTgt spid="169">
                                            <p:txEl>
                                              <p:pRg st="7" end="7"/>
                                            </p:txEl>
                                          </p:spTgt>
                                        </p:tgtEl>
                                        <p:attrNameLst>
                                          <p:attrName>style.visibility</p:attrName>
                                        </p:attrNameLst>
                                      </p:cBhvr>
                                      <p:to>
                                        <p:strVal val="visible"/>
                                      </p:to>
                                    </p:set>
                                    <p:animEffect transition="in" filter="fade">
                                      <p:cBhvr>
                                        <p:cTn id="130" dur="500"/>
                                        <p:tgtEl>
                                          <p:spTgt spid="169">
                                            <p:txEl>
                                              <p:pRg st="7" end="7"/>
                                            </p:txEl>
                                          </p:spTgt>
                                        </p:tgtEl>
                                      </p:cBhvr>
                                    </p:animEffect>
                                  </p:childTnLst>
                                </p:cTn>
                              </p:par>
                            </p:childTnLst>
                          </p:cTn>
                        </p:par>
                        <p:par>
                          <p:cTn id="131" fill="hold">
                            <p:stCondLst>
                              <p:cond delay="15500"/>
                            </p:stCondLst>
                            <p:childTnLst>
                              <p:par>
                                <p:cTn id="132" presetID="10" presetClass="entr" presetSubtype="0" fill="hold" nodeType="afterEffect">
                                  <p:stCondLst>
                                    <p:cond delay="0"/>
                                  </p:stCondLst>
                                  <p:childTnLst>
                                    <p:set>
                                      <p:cBhvr>
                                        <p:cTn id="133" dur="1" fill="hold">
                                          <p:stCondLst>
                                            <p:cond delay="0"/>
                                          </p:stCondLst>
                                        </p:cTn>
                                        <p:tgtEl>
                                          <p:spTgt spid="169">
                                            <p:txEl>
                                              <p:pRg st="8" end="8"/>
                                            </p:txEl>
                                          </p:spTgt>
                                        </p:tgtEl>
                                        <p:attrNameLst>
                                          <p:attrName>style.visibility</p:attrName>
                                        </p:attrNameLst>
                                      </p:cBhvr>
                                      <p:to>
                                        <p:strVal val="visible"/>
                                      </p:to>
                                    </p:set>
                                    <p:animEffect transition="in" filter="fade">
                                      <p:cBhvr>
                                        <p:cTn id="134" dur="500"/>
                                        <p:tgtEl>
                                          <p:spTgt spid="169">
                                            <p:txEl>
                                              <p:pRg st="8" end="8"/>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173"/>
                                        </p:tgtEl>
                                        <p:attrNameLst>
                                          <p:attrName>style.visibility</p:attrName>
                                        </p:attrNameLst>
                                      </p:cBhvr>
                                      <p:to>
                                        <p:strVal val="visible"/>
                                      </p:to>
                                    </p:set>
                                    <p:animEffect transition="in" filter="fade">
                                      <p:cBhvr>
                                        <p:cTn id="137" dur="500"/>
                                        <p:tgtEl>
                                          <p:spTgt spid="173"/>
                                        </p:tgtEl>
                                      </p:cBhvr>
                                    </p:animEffect>
                                  </p:childTnLst>
                                </p:cTn>
                              </p:par>
                            </p:childTnLst>
                          </p:cTn>
                        </p:par>
                        <p:par>
                          <p:cTn id="138" fill="hold">
                            <p:stCondLst>
                              <p:cond delay="16000"/>
                            </p:stCondLst>
                            <p:childTnLst>
                              <p:par>
                                <p:cTn id="139" presetID="10" presetClass="entr" presetSubtype="0" fill="hold" nodeType="afterEffect">
                                  <p:stCondLst>
                                    <p:cond delay="0"/>
                                  </p:stCondLst>
                                  <p:childTnLst>
                                    <p:set>
                                      <p:cBhvr>
                                        <p:cTn id="140" dur="1" fill="hold">
                                          <p:stCondLst>
                                            <p:cond delay="0"/>
                                          </p:stCondLst>
                                        </p:cTn>
                                        <p:tgtEl>
                                          <p:spTgt spid="166">
                                            <p:txEl>
                                              <p:pRg st="0" end="0"/>
                                            </p:txEl>
                                          </p:spTgt>
                                        </p:tgtEl>
                                        <p:attrNameLst>
                                          <p:attrName>style.visibility</p:attrName>
                                        </p:attrNameLst>
                                      </p:cBhvr>
                                      <p:to>
                                        <p:strVal val="visible"/>
                                      </p:to>
                                    </p:set>
                                    <p:animEffect transition="in" filter="fade">
                                      <p:cBhvr>
                                        <p:cTn id="141" dur="500"/>
                                        <p:tgtEl>
                                          <p:spTgt spid="166">
                                            <p:txEl>
                                              <p:pRg st="0" end="0"/>
                                            </p:txEl>
                                          </p:spTgt>
                                        </p:tgtEl>
                                      </p:cBhvr>
                                    </p:animEffect>
                                  </p:childTnLst>
                                </p:cTn>
                              </p:par>
                            </p:childTnLst>
                          </p:cTn>
                        </p:par>
                        <p:par>
                          <p:cTn id="142" fill="hold">
                            <p:stCondLst>
                              <p:cond delay="16500"/>
                            </p:stCondLst>
                            <p:childTnLst>
                              <p:par>
                                <p:cTn id="143" presetID="10" presetClass="entr" presetSubtype="0" fill="hold" nodeType="afterEffect">
                                  <p:stCondLst>
                                    <p:cond delay="0"/>
                                  </p:stCondLst>
                                  <p:childTnLst>
                                    <p:set>
                                      <p:cBhvr>
                                        <p:cTn id="144" dur="1" fill="hold">
                                          <p:stCondLst>
                                            <p:cond delay="0"/>
                                          </p:stCondLst>
                                        </p:cTn>
                                        <p:tgtEl>
                                          <p:spTgt spid="166">
                                            <p:txEl>
                                              <p:pRg st="1" end="1"/>
                                            </p:txEl>
                                          </p:spTgt>
                                        </p:tgtEl>
                                        <p:attrNameLst>
                                          <p:attrName>style.visibility</p:attrName>
                                        </p:attrNameLst>
                                      </p:cBhvr>
                                      <p:to>
                                        <p:strVal val="visible"/>
                                      </p:to>
                                    </p:set>
                                    <p:animEffect transition="in" filter="fade">
                                      <p:cBhvr>
                                        <p:cTn id="145" dur="500"/>
                                        <p:tgtEl>
                                          <p:spTgt spid="166">
                                            <p:txEl>
                                              <p:pRg st="1" end="1"/>
                                            </p:txEl>
                                          </p:spTgt>
                                        </p:tgtEl>
                                      </p:cBhvr>
                                    </p:animEffect>
                                  </p:childTnLst>
                                </p:cTn>
                              </p:par>
                            </p:childTnLst>
                          </p:cTn>
                        </p:par>
                        <p:par>
                          <p:cTn id="146" fill="hold">
                            <p:stCondLst>
                              <p:cond delay="17000"/>
                            </p:stCondLst>
                            <p:childTnLst>
                              <p:par>
                                <p:cTn id="147" presetID="10" presetClass="entr" presetSubtype="0" fill="hold" nodeType="afterEffect">
                                  <p:stCondLst>
                                    <p:cond delay="0"/>
                                  </p:stCondLst>
                                  <p:childTnLst>
                                    <p:set>
                                      <p:cBhvr>
                                        <p:cTn id="148" dur="1" fill="hold">
                                          <p:stCondLst>
                                            <p:cond delay="0"/>
                                          </p:stCondLst>
                                        </p:cTn>
                                        <p:tgtEl>
                                          <p:spTgt spid="166">
                                            <p:txEl>
                                              <p:pRg st="2" end="2"/>
                                            </p:txEl>
                                          </p:spTgt>
                                        </p:tgtEl>
                                        <p:attrNameLst>
                                          <p:attrName>style.visibility</p:attrName>
                                        </p:attrNameLst>
                                      </p:cBhvr>
                                      <p:to>
                                        <p:strVal val="visible"/>
                                      </p:to>
                                    </p:set>
                                    <p:animEffect transition="in" filter="fade">
                                      <p:cBhvr>
                                        <p:cTn id="149" dur="500"/>
                                        <p:tgtEl>
                                          <p:spTgt spid="166">
                                            <p:txEl>
                                              <p:pRg st="2" end="2"/>
                                            </p:txEl>
                                          </p:spTgt>
                                        </p:tgtEl>
                                      </p:cBhvr>
                                    </p:animEffect>
                                  </p:childTnLst>
                                </p:cTn>
                              </p:par>
                            </p:childTnLst>
                          </p:cTn>
                        </p:par>
                        <p:par>
                          <p:cTn id="150" fill="hold">
                            <p:stCondLst>
                              <p:cond delay="17500"/>
                            </p:stCondLst>
                            <p:childTnLst>
                              <p:par>
                                <p:cTn id="151" presetID="10" presetClass="entr" presetSubtype="0" fill="hold" nodeType="afterEffect">
                                  <p:stCondLst>
                                    <p:cond delay="0"/>
                                  </p:stCondLst>
                                  <p:childTnLst>
                                    <p:set>
                                      <p:cBhvr>
                                        <p:cTn id="152" dur="1" fill="hold">
                                          <p:stCondLst>
                                            <p:cond delay="0"/>
                                          </p:stCondLst>
                                        </p:cTn>
                                        <p:tgtEl>
                                          <p:spTgt spid="166">
                                            <p:txEl>
                                              <p:pRg st="3" end="3"/>
                                            </p:txEl>
                                          </p:spTgt>
                                        </p:tgtEl>
                                        <p:attrNameLst>
                                          <p:attrName>style.visibility</p:attrName>
                                        </p:attrNameLst>
                                      </p:cBhvr>
                                      <p:to>
                                        <p:strVal val="visible"/>
                                      </p:to>
                                    </p:set>
                                    <p:animEffect transition="in" filter="fade">
                                      <p:cBhvr>
                                        <p:cTn id="153" dur="500"/>
                                        <p:tgtEl>
                                          <p:spTgt spid="166">
                                            <p:txEl>
                                              <p:pRg st="3" end="3"/>
                                            </p:txEl>
                                          </p:spTgt>
                                        </p:tgtEl>
                                      </p:cBhvr>
                                    </p:animEffect>
                                  </p:childTnLst>
                                </p:cTn>
                              </p:par>
                            </p:childTnLst>
                          </p:cTn>
                        </p:par>
                        <p:par>
                          <p:cTn id="154" fill="hold">
                            <p:stCondLst>
                              <p:cond delay="18000"/>
                            </p:stCondLst>
                            <p:childTnLst>
                              <p:par>
                                <p:cTn id="155" presetID="10" presetClass="entr" presetSubtype="0" fill="hold" nodeType="afterEffect">
                                  <p:stCondLst>
                                    <p:cond delay="0"/>
                                  </p:stCondLst>
                                  <p:childTnLst>
                                    <p:set>
                                      <p:cBhvr>
                                        <p:cTn id="156" dur="1" fill="hold">
                                          <p:stCondLst>
                                            <p:cond delay="0"/>
                                          </p:stCondLst>
                                        </p:cTn>
                                        <p:tgtEl>
                                          <p:spTgt spid="166">
                                            <p:txEl>
                                              <p:pRg st="4" end="4"/>
                                            </p:txEl>
                                          </p:spTgt>
                                        </p:tgtEl>
                                        <p:attrNameLst>
                                          <p:attrName>style.visibility</p:attrName>
                                        </p:attrNameLst>
                                      </p:cBhvr>
                                      <p:to>
                                        <p:strVal val="visible"/>
                                      </p:to>
                                    </p:set>
                                    <p:animEffect transition="in" filter="fade">
                                      <p:cBhvr>
                                        <p:cTn id="157" dur="500"/>
                                        <p:tgtEl>
                                          <p:spTgt spid="166">
                                            <p:txEl>
                                              <p:pRg st="4" end="4"/>
                                            </p:txEl>
                                          </p:spTgt>
                                        </p:tgtEl>
                                      </p:cBhvr>
                                    </p:animEffect>
                                  </p:childTnLst>
                                </p:cTn>
                              </p:par>
                            </p:childTnLst>
                          </p:cTn>
                        </p:par>
                        <p:par>
                          <p:cTn id="158" fill="hold">
                            <p:stCondLst>
                              <p:cond delay="18500"/>
                            </p:stCondLst>
                            <p:childTnLst>
                              <p:par>
                                <p:cTn id="159" presetID="10" presetClass="entr" presetSubtype="0" fill="hold" nodeType="afterEffect">
                                  <p:stCondLst>
                                    <p:cond delay="0"/>
                                  </p:stCondLst>
                                  <p:childTnLst>
                                    <p:set>
                                      <p:cBhvr>
                                        <p:cTn id="160" dur="1" fill="hold">
                                          <p:stCondLst>
                                            <p:cond delay="0"/>
                                          </p:stCondLst>
                                        </p:cTn>
                                        <p:tgtEl>
                                          <p:spTgt spid="166">
                                            <p:txEl>
                                              <p:pRg st="5" end="5"/>
                                            </p:txEl>
                                          </p:spTgt>
                                        </p:tgtEl>
                                        <p:attrNameLst>
                                          <p:attrName>style.visibility</p:attrName>
                                        </p:attrNameLst>
                                      </p:cBhvr>
                                      <p:to>
                                        <p:strVal val="visible"/>
                                      </p:to>
                                    </p:set>
                                    <p:animEffect transition="in" filter="fade">
                                      <p:cBhvr>
                                        <p:cTn id="161" dur="500"/>
                                        <p:tgtEl>
                                          <p:spTgt spid="166">
                                            <p:txEl>
                                              <p:pRg st="5" end="5"/>
                                            </p:txEl>
                                          </p:spTgt>
                                        </p:tgtEl>
                                      </p:cBhvr>
                                    </p:animEffect>
                                  </p:childTnLst>
                                </p:cTn>
                              </p:par>
                            </p:childTnLst>
                          </p:cTn>
                        </p:par>
                        <p:par>
                          <p:cTn id="162" fill="hold">
                            <p:stCondLst>
                              <p:cond delay="19000"/>
                            </p:stCondLst>
                            <p:childTnLst>
                              <p:par>
                                <p:cTn id="163" presetID="10" presetClass="entr" presetSubtype="0" fill="hold" nodeType="afterEffect">
                                  <p:stCondLst>
                                    <p:cond delay="0"/>
                                  </p:stCondLst>
                                  <p:childTnLst>
                                    <p:set>
                                      <p:cBhvr>
                                        <p:cTn id="164" dur="1" fill="hold">
                                          <p:stCondLst>
                                            <p:cond delay="0"/>
                                          </p:stCondLst>
                                        </p:cTn>
                                        <p:tgtEl>
                                          <p:spTgt spid="166">
                                            <p:txEl>
                                              <p:pRg st="6" end="6"/>
                                            </p:txEl>
                                          </p:spTgt>
                                        </p:tgtEl>
                                        <p:attrNameLst>
                                          <p:attrName>style.visibility</p:attrName>
                                        </p:attrNameLst>
                                      </p:cBhvr>
                                      <p:to>
                                        <p:strVal val="visible"/>
                                      </p:to>
                                    </p:set>
                                    <p:animEffect transition="in" filter="fade">
                                      <p:cBhvr>
                                        <p:cTn id="165" dur="500"/>
                                        <p:tgtEl>
                                          <p:spTgt spid="166">
                                            <p:txEl>
                                              <p:pRg st="6" end="6"/>
                                            </p:txEl>
                                          </p:spTgt>
                                        </p:tgtEl>
                                      </p:cBhvr>
                                    </p:animEffect>
                                  </p:childTnLst>
                                </p:cTn>
                              </p:par>
                            </p:childTnLst>
                          </p:cTn>
                        </p:par>
                        <p:par>
                          <p:cTn id="166" fill="hold">
                            <p:stCondLst>
                              <p:cond delay="19500"/>
                            </p:stCondLst>
                            <p:childTnLst>
                              <p:par>
                                <p:cTn id="167" presetID="10" presetClass="entr" presetSubtype="0" fill="hold" nodeType="afterEffect">
                                  <p:stCondLst>
                                    <p:cond delay="0"/>
                                  </p:stCondLst>
                                  <p:childTnLst>
                                    <p:set>
                                      <p:cBhvr>
                                        <p:cTn id="168" dur="1" fill="hold">
                                          <p:stCondLst>
                                            <p:cond delay="0"/>
                                          </p:stCondLst>
                                        </p:cTn>
                                        <p:tgtEl>
                                          <p:spTgt spid="166">
                                            <p:txEl>
                                              <p:pRg st="7" end="7"/>
                                            </p:txEl>
                                          </p:spTgt>
                                        </p:tgtEl>
                                        <p:attrNameLst>
                                          <p:attrName>style.visibility</p:attrName>
                                        </p:attrNameLst>
                                      </p:cBhvr>
                                      <p:to>
                                        <p:strVal val="visible"/>
                                      </p:to>
                                    </p:set>
                                    <p:animEffect transition="in" filter="fade">
                                      <p:cBhvr>
                                        <p:cTn id="169" dur="500"/>
                                        <p:tgtEl>
                                          <p:spTgt spid="166">
                                            <p:txEl>
                                              <p:pRg st="7" end="7"/>
                                            </p:txEl>
                                          </p:spTgt>
                                        </p:tgtEl>
                                      </p:cBhvr>
                                    </p:animEffect>
                                  </p:childTnLst>
                                </p:cTn>
                              </p:par>
                            </p:childTnLst>
                          </p:cTn>
                        </p:par>
                        <p:par>
                          <p:cTn id="170" fill="hold">
                            <p:stCondLst>
                              <p:cond delay="20000"/>
                            </p:stCondLst>
                            <p:childTnLst>
                              <p:par>
                                <p:cTn id="171" presetID="10" presetClass="entr" presetSubtype="0" fill="hold" nodeType="afterEffect">
                                  <p:stCondLst>
                                    <p:cond delay="0"/>
                                  </p:stCondLst>
                                  <p:childTnLst>
                                    <p:set>
                                      <p:cBhvr>
                                        <p:cTn id="172" dur="1" fill="hold">
                                          <p:stCondLst>
                                            <p:cond delay="0"/>
                                          </p:stCondLst>
                                        </p:cTn>
                                        <p:tgtEl>
                                          <p:spTgt spid="166">
                                            <p:txEl>
                                              <p:pRg st="8" end="8"/>
                                            </p:txEl>
                                          </p:spTgt>
                                        </p:tgtEl>
                                        <p:attrNameLst>
                                          <p:attrName>style.visibility</p:attrName>
                                        </p:attrNameLst>
                                      </p:cBhvr>
                                      <p:to>
                                        <p:strVal val="visible"/>
                                      </p:to>
                                    </p:set>
                                    <p:animEffect transition="in" filter="fade">
                                      <p:cBhvr>
                                        <p:cTn id="173" dur="500"/>
                                        <p:tgtEl>
                                          <p:spTgt spid="166">
                                            <p:txEl>
                                              <p:pRg st="8" end="8"/>
                                            </p:txEl>
                                          </p:spTgt>
                                        </p:tgtEl>
                                      </p:cBhvr>
                                    </p:animEffect>
                                  </p:childTnLst>
                                </p:cTn>
                              </p:par>
                              <p:par>
                                <p:cTn id="174" presetID="10" presetClass="entr" presetSubtype="0" fill="hold" nodeType="withEffect">
                                  <p:stCondLst>
                                    <p:cond delay="0"/>
                                  </p:stCondLst>
                                  <p:childTnLst>
                                    <p:set>
                                      <p:cBhvr>
                                        <p:cTn id="175" dur="1" fill="hold">
                                          <p:stCondLst>
                                            <p:cond delay="0"/>
                                          </p:stCondLst>
                                        </p:cTn>
                                        <p:tgtEl>
                                          <p:spTgt spid="174"/>
                                        </p:tgtEl>
                                        <p:attrNameLst>
                                          <p:attrName>style.visibility</p:attrName>
                                        </p:attrNameLst>
                                      </p:cBhvr>
                                      <p:to>
                                        <p:strVal val="visible"/>
                                      </p:to>
                                    </p:set>
                                    <p:animEffect transition="in" filter="fade">
                                      <p:cBhvr>
                                        <p:cTn id="176" dur="500"/>
                                        <p:tgtEl>
                                          <p:spTgt spid="174"/>
                                        </p:tgtEl>
                                      </p:cBhvr>
                                    </p:animEffect>
                                  </p:childTnLst>
                                </p:cTn>
                              </p:par>
                            </p:childTnLst>
                          </p:cTn>
                        </p:par>
                        <p:par>
                          <p:cTn id="177" fill="hold">
                            <p:stCondLst>
                              <p:cond delay="20500"/>
                            </p:stCondLst>
                            <p:childTnLst>
                              <p:par>
                                <p:cTn id="178" presetID="10" presetClass="entr" presetSubtype="0" fill="hold" nodeType="afterEffect">
                                  <p:stCondLst>
                                    <p:cond delay="0"/>
                                  </p:stCondLst>
                                  <p:childTnLst>
                                    <p:set>
                                      <p:cBhvr>
                                        <p:cTn id="179" dur="1" fill="hold">
                                          <p:stCondLst>
                                            <p:cond delay="0"/>
                                          </p:stCondLst>
                                        </p:cTn>
                                        <p:tgtEl>
                                          <p:spTgt spid="168">
                                            <p:txEl>
                                              <p:pRg st="0" end="0"/>
                                            </p:txEl>
                                          </p:spTgt>
                                        </p:tgtEl>
                                        <p:attrNameLst>
                                          <p:attrName>style.visibility</p:attrName>
                                        </p:attrNameLst>
                                      </p:cBhvr>
                                      <p:to>
                                        <p:strVal val="visible"/>
                                      </p:to>
                                    </p:set>
                                    <p:animEffect transition="in" filter="fade">
                                      <p:cBhvr>
                                        <p:cTn id="180" dur="500"/>
                                        <p:tgtEl>
                                          <p:spTgt spid="168">
                                            <p:txEl>
                                              <p:pRg st="0" end="0"/>
                                            </p:txEl>
                                          </p:spTgt>
                                        </p:tgtEl>
                                      </p:cBhvr>
                                    </p:animEffect>
                                  </p:childTnLst>
                                </p:cTn>
                              </p:par>
                            </p:childTnLst>
                          </p:cTn>
                        </p:par>
                        <p:par>
                          <p:cTn id="181" fill="hold">
                            <p:stCondLst>
                              <p:cond delay="21000"/>
                            </p:stCondLst>
                            <p:childTnLst>
                              <p:par>
                                <p:cTn id="182" presetID="10" presetClass="entr" presetSubtype="0" fill="hold" nodeType="afterEffect">
                                  <p:stCondLst>
                                    <p:cond delay="0"/>
                                  </p:stCondLst>
                                  <p:childTnLst>
                                    <p:set>
                                      <p:cBhvr>
                                        <p:cTn id="183" dur="1" fill="hold">
                                          <p:stCondLst>
                                            <p:cond delay="0"/>
                                          </p:stCondLst>
                                        </p:cTn>
                                        <p:tgtEl>
                                          <p:spTgt spid="168">
                                            <p:txEl>
                                              <p:pRg st="1" end="1"/>
                                            </p:txEl>
                                          </p:spTgt>
                                        </p:tgtEl>
                                        <p:attrNameLst>
                                          <p:attrName>style.visibility</p:attrName>
                                        </p:attrNameLst>
                                      </p:cBhvr>
                                      <p:to>
                                        <p:strVal val="visible"/>
                                      </p:to>
                                    </p:set>
                                    <p:animEffect transition="in" filter="fade">
                                      <p:cBhvr>
                                        <p:cTn id="184" dur="500"/>
                                        <p:tgtEl>
                                          <p:spTgt spid="168">
                                            <p:txEl>
                                              <p:pRg st="1" end="1"/>
                                            </p:txEl>
                                          </p:spTgt>
                                        </p:tgtEl>
                                      </p:cBhvr>
                                    </p:animEffect>
                                  </p:childTnLst>
                                </p:cTn>
                              </p:par>
                            </p:childTnLst>
                          </p:cTn>
                        </p:par>
                        <p:par>
                          <p:cTn id="185" fill="hold">
                            <p:stCondLst>
                              <p:cond delay="21500"/>
                            </p:stCondLst>
                            <p:childTnLst>
                              <p:par>
                                <p:cTn id="186" presetID="10" presetClass="entr" presetSubtype="0" fill="hold" nodeType="afterEffect">
                                  <p:stCondLst>
                                    <p:cond delay="0"/>
                                  </p:stCondLst>
                                  <p:childTnLst>
                                    <p:set>
                                      <p:cBhvr>
                                        <p:cTn id="187" dur="1" fill="hold">
                                          <p:stCondLst>
                                            <p:cond delay="0"/>
                                          </p:stCondLst>
                                        </p:cTn>
                                        <p:tgtEl>
                                          <p:spTgt spid="168">
                                            <p:txEl>
                                              <p:pRg st="2" end="2"/>
                                            </p:txEl>
                                          </p:spTgt>
                                        </p:tgtEl>
                                        <p:attrNameLst>
                                          <p:attrName>style.visibility</p:attrName>
                                        </p:attrNameLst>
                                      </p:cBhvr>
                                      <p:to>
                                        <p:strVal val="visible"/>
                                      </p:to>
                                    </p:set>
                                    <p:animEffect transition="in" filter="fade">
                                      <p:cBhvr>
                                        <p:cTn id="188" dur="500"/>
                                        <p:tgtEl>
                                          <p:spTgt spid="168">
                                            <p:txEl>
                                              <p:pRg st="2" end="2"/>
                                            </p:txEl>
                                          </p:spTgt>
                                        </p:tgtEl>
                                      </p:cBhvr>
                                    </p:animEffect>
                                  </p:childTnLst>
                                </p:cTn>
                              </p:par>
                            </p:childTnLst>
                          </p:cTn>
                        </p:par>
                        <p:par>
                          <p:cTn id="189" fill="hold">
                            <p:stCondLst>
                              <p:cond delay="22000"/>
                            </p:stCondLst>
                            <p:childTnLst>
                              <p:par>
                                <p:cTn id="190" presetID="10" presetClass="entr" presetSubtype="0" fill="hold" nodeType="afterEffect">
                                  <p:stCondLst>
                                    <p:cond delay="0"/>
                                  </p:stCondLst>
                                  <p:childTnLst>
                                    <p:set>
                                      <p:cBhvr>
                                        <p:cTn id="191" dur="1" fill="hold">
                                          <p:stCondLst>
                                            <p:cond delay="0"/>
                                          </p:stCondLst>
                                        </p:cTn>
                                        <p:tgtEl>
                                          <p:spTgt spid="168">
                                            <p:txEl>
                                              <p:pRg st="3" end="3"/>
                                            </p:txEl>
                                          </p:spTgt>
                                        </p:tgtEl>
                                        <p:attrNameLst>
                                          <p:attrName>style.visibility</p:attrName>
                                        </p:attrNameLst>
                                      </p:cBhvr>
                                      <p:to>
                                        <p:strVal val="visible"/>
                                      </p:to>
                                    </p:set>
                                    <p:animEffect transition="in" filter="fade">
                                      <p:cBhvr>
                                        <p:cTn id="192" dur="500"/>
                                        <p:tgtEl>
                                          <p:spTgt spid="168">
                                            <p:txEl>
                                              <p:pRg st="3" end="3"/>
                                            </p:txEl>
                                          </p:spTgt>
                                        </p:tgtEl>
                                      </p:cBhvr>
                                    </p:animEffect>
                                  </p:childTnLst>
                                </p:cTn>
                              </p:par>
                            </p:childTnLst>
                          </p:cTn>
                        </p:par>
                        <p:par>
                          <p:cTn id="193" fill="hold">
                            <p:stCondLst>
                              <p:cond delay="22500"/>
                            </p:stCondLst>
                            <p:childTnLst>
                              <p:par>
                                <p:cTn id="194" presetID="10" presetClass="entr" presetSubtype="0" fill="hold" nodeType="afterEffect">
                                  <p:stCondLst>
                                    <p:cond delay="0"/>
                                  </p:stCondLst>
                                  <p:childTnLst>
                                    <p:set>
                                      <p:cBhvr>
                                        <p:cTn id="195" dur="1" fill="hold">
                                          <p:stCondLst>
                                            <p:cond delay="0"/>
                                          </p:stCondLst>
                                        </p:cTn>
                                        <p:tgtEl>
                                          <p:spTgt spid="168">
                                            <p:txEl>
                                              <p:pRg st="4" end="4"/>
                                            </p:txEl>
                                          </p:spTgt>
                                        </p:tgtEl>
                                        <p:attrNameLst>
                                          <p:attrName>style.visibility</p:attrName>
                                        </p:attrNameLst>
                                      </p:cBhvr>
                                      <p:to>
                                        <p:strVal val="visible"/>
                                      </p:to>
                                    </p:set>
                                    <p:animEffect transition="in" filter="fade">
                                      <p:cBhvr>
                                        <p:cTn id="196" dur="500"/>
                                        <p:tgtEl>
                                          <p:spTgt spid="168">
                                            <p:txEl>
                                              <p:pRg st="4" end="4"/>
                                            </p:txEl>
                                          </p:spTgt>
                                        </p:tgtEl>
                                      </p:cBhvr>
                                    </p:animEffect>
                                  </p:childTnLst>
                                </p:cTn>
                              </p:par>
                            </p:childTnLst>
                          </p:cTn>
                        </p:par>
                        <p:par>
                          <p:cTn id="197" fill="hold">
                            <p:stCondLst>
                              <p:cond delay="23000"/>
                            </p:stCondLst>
                            <p:childTnLst>
                              <p:par>
                                <p:cTn id="198" presetID="10" presetClass="entr" presetSubtype="0" fill="hold" nodeType="afterEffect">
                                  <p:stCondLst>
                                    <p:cond delay="0"/>
                                  </p:stCondLst>
                                  <p:childTnLst>
                                    <p:set>
                                      <p:cBhvr>
                                        <p:cTn id="199" dur="1" fill="hold">
                                          <p:stCondLst>
                                            <p:cond delay="0"/>
                                          </p:stCondLst>
                                        </p:cTn>
                                        <p:tgtEl>
                                          <p:spTgt spid="168">
                                            <p:txEl>
                                              <p:pRg st="5" end="5"/>
                                            </p:txEl>
                                          </p:spTgt>
                                        </p:tgtEl>
                                        <p:attrNameLst>
                                          <p:attrName>style.visibility</p:attrName>
                                        </p:attrNameLst>
                                      </p:cBhvr>
                                      <p:to>
                                        <p:strVal val="visible"/>
                                      </p:to>
                                    </p:set>
                                    <p:animEffect transition="in" filter="fade">
                                      <p:cBhvr>
                                        <p:cTn id="200" dur="500"/>
                                        <p:tgtEl>
                                          <p:spTgt spid="168">
                                            <p:txEl>
                                              <p:pRg st="5" end="5"/>
                                            </p:txEl>
                                          </p:spTgt>
                                        </p:tgtEl>
                                      </p:cBhvr>
                                    </p:animEffect>
                                  </p:childTnLst>
                                </p:cTn>
                              </p:par>
                            </p:childTnLst>
                          </p:cTn>
                        </p:par>
                        <p:par>
                          <p:cTn id="201" fill="hold">
                            <p:stCondLst>
                              <p:cond delay="23500"/>
                            </p:stCondLst>
                            <p:childTnLst>
                              <p:par>
                                <p:cTn id="202" presetID="10" presetClass="entr" presetSubtype="0" fill="hold" nodeType="afterEffect">
                                  <p:stCondLst>
                                    <p:cond delay="0"/>
                                  </p:stCondLst>
                                  <p:childTnLst>
                                    <p:set>
                                      <p:cBhvr>
                                        <p:cTn id="203" dur="1" fill="hold">
                                          <p:stCondLst>
                                            <p:cond delay="0"/>
                                          </p:stCondLst>
                                        </p:cTn>
                                        <p:tgtEl>
                                          <p:spTgt spid="168">
                                            <p:txEl>
                                              <p:pRg st="6" end="6"/>
                                            </p:txEl>
                                          </p:spTgt>
                                        </p:tgtEl>
                                        <p:attrNameLst>
                                          <p:attrName>style.visibility</p:attrName>
                                        </p:attrNameLst>
                                      </p:cBhvr>
                                      <p:to>
                                        <p:strVal val="visible"/>
                                      </p:to>
                                    </p:set>
                                    <p:animEffect transition="in" filter="fade">
                                      <p:cBhvr>
                                        <p:cTn id="204" dur="500"/>
                                        <p:tgtEl>
                                          <p:spTgt spid="168">
                                            <p:txEl>
                                              <p:pRg st="6" end="6"/>
                                            </p:txEl>
                                          </p:spTgt>
                                        </p:tgtEl>
                                      </p:cBhvr>
                                    </p:animEffect>
                                  </p:childTnLst>
                                </p:cTn>
                              </p:par>
                            </p:childTnLst>
                          </p:cTn>
                        </p:par>
                        <p:par>
                          <p:cTn id="205" fill="hold">
                            <p:stCondLst>
                              <p:cond delay="24000"/>
                            </p:stCondLst>
                            <p:childTnLst>
                              <p:par>
                                <p:cTn id="206" presetID="10" presetClass="entr" presetSubtype="0" fill="hold" nodeType="afterEffect">
                                  <p:stCondLst>
                                    <p:cond delay="0"/>
                                  </p:stCondLst>
                                  <p:childTnLst>
                                    <p:set>
                                      <p:cBhvr>
                                        <p:cTn id="207" dur="1" fill="hold">
                                          <p:stCondLst>
                                            <p:cond delay="0"/>
                                          </p:stCondLst>
                                        </p:cTn>
                                        <p:tgtEl>
                                          <p:spTgt spid="168">
                                            <p:txEl>
                                              <p:pRg st="7" end="7"/>
                                            </p:txEl>
                                          </p:spTgt>
                                        </p:tgtEl>
                                        <p:attrNameLst>
                                          <p:attrName>style.visibility</p:attrName>
                                        </p:attrNameLst>
                                      </p:cBhvr>
                                      <p:to>
                                        <p:strVal val="visible"/>
                                      </p:to>
                                    </p:set>
                                    <p:animEffect transition="in" filter="fade">
                                      <p:cBhvr>
                                        <p:cTn id="208" dur="500"/>
                                        <p:tgtEl>
                                          <p:spTgt spid="168">
                                            <p:txEl>
                                              <p:pRg st="7" end="7"/>
                                            </p:txEl>
                                          </p:spTgt>
                                        </p:tgtEl>
                                      </p:cBhvr>
                                    </p:animEffect>
                                  </p:childTnLst>
                                </p:cTn>
                              </p:par>
                            </p:childTnLst>
                          </p:cTn>
                        </p:par>
                        <p:par>
                          <p:cTn id="209" fill="hold">
                            <p:stCondLst>
                              <p:cond delay="24500"/>
                            </p:stCondLst>
                            <p:childTnLst>
                              <p:par>
                                <p:cTn id="210" presetID="10" presetClass="entr" presetSubtype="0" fill="hold" nodeType="afterEffect">
                                  <p:stCondLst>
                                    <p:cond delay="0"/>
                                  </p:stCondLst>
                                  <p:childTnLst>
                                    <p:set>
                                      <p:cBhvr>
                                        <p:cTn id="211" dur="1" fill="hold">
                                          <p:stCondLst>
                                            <p:cond delay="0"/>
                                          </p:stCondLst>
                                        </p:cTn>
                                        <p:tgtEl>
                                          <p:spTgt spid="168">
                                            <p:txEl>
                                              <p:pRg st="8" end="8"/>
                                            </p:txEl>
                                          </p:spTgt>
                                        </p:tgtEl>
                                        <p:attrNameLst>
                                          <p:attrName>style.visibility</p:attrName>
                                        </p:attrNameLst>
                                      </p:cBhvr>
                                      <p:to>
                                        <p:strVal val="visible"/>
                                      </p:to>
                                    </p:set>
                                    <p:animEffect transition="in" filter="fade">
                                      <p:cBhvr>
                                        <p:cTn id="212" dur="500"/>
                                        <p:tgtEl>
                                          <p:spTgt spid="1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77"/>
        <p:cNvGrpSpPr/>
        <p:nvPr/>
      </p:nvGrpSpPr>
      <p:grpSpPr>
        <a:xfrm>
          <a:off x="0" y="0"/>
          <a:ext cx="0" cy="0"/>
          <a:chOff x="0" y="0"/>
          <a:chExt cx="0" cy="0"/>
        </a:xfrm>
      </p:grpSpPr>
      <p:sp>
        <p:nvSpPr>
          <p:cNvPr id="178" name="Google Shape;178;p39"/>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2400" b="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79" name="Google Shape;179;p39"/>
          <p:cNvSpPr txBox="1">
            <a:spLocks noGrp="1"/>
          </p:cNvSpPr>
          <p:nvPr>
            <p:ph type="body" idx="1"/>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rtl="0">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0" name="Google Shape;180;p39"/>
          <p:cNvSpPr txBox="1">
            <a:spLocks noGrp="1"/>
          </p:cNvSpPr>
          <p:nvPr>
            <p:ph type="body" idx="2"/>
          </p:nvPr>
        </p:nvSpPr>
        <p:spPr>
          <a:xfrm>
            <a:off x="114302" y="1214051"/>
            <a:ext cx="8915400" cy="3227400"/>
          </a:xfrm>
          <a:prstGeom prst="rect">
            <a:avLst/>
          </a:prstGeom>
          <a:noFill/>
          <a:ln>
            <a:noFill/>
          </a:ln>
        </p:spPr>
        <p:txBody>
          <a:bodyPr spcFirstLastPara="1" wrap="square" lIns="68575" tIns="68575" rIns="68575" bIns="68575" anchor="t" anchorCtr="0">
            <a:noAutofit/>
          </a:bodyPr>
          <a:lstStyle>
            <a:lvl1pPr marL="457200" lvl="0" indent="-298450" rtl="0">
              <a:spcBef>
                <a:spcPts val="0"/>
              </a:spcBef>
              <a:spcAft>
                <a:spcPts val="0"/>
              </a:spcAft>
              <a:buClr>
                <a:schemeClr val="accent1"/>
              </a:buClr>
              <a:buSzPts val="1100"/>
              <a:buFont typeface="Noto Sans Symbols"/>
              <a:buChar char="▪"/>
              <a:defRPr sz="1200">
                <a:solidFill>
                  <a:schemeClr val="dk2"/>
                </a:solidFill>
              </a:defRPr>
            </a:lvl1pPr>
            <a:lvl2pPr marL="914400" lvl="1" indent="-298450" rtl="0">
              <a:spcBef>
                <a:spcPts val="900"/>
              </a:spcBef>
              <a:spcAft>
                <a:spcPts val="0"/>
              </a:spcAft>
              <a:buSzPts val="1100"/>
              <a:buChar char="○"/>
              <a:defRPr sz="12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900"/>
            </a:lvl4pPr>
            <a:lvl5pPr marL="2286000" lvl="4" indent="-298450" rtl="0">
              <a:spcBef>
                <a:spcPts val="1600"/>
              </a:spcBef>
              <a:spcAft>
                <a:spcPts val="0"/>
              </a:spcAft>
              <a:buSzPts val="1100"/>
              <a:buChar char="○"/>
              <a:defRPr sz="9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1" name="Google Shape;181;p39"/>
          <p:cNvSpPr txBox="1">
            <a:spLocks noGrp="1"/>
          </p:cNvSpPr>
          <p:nvPr>
            <p:ph type="body" idx="3"/>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0"/>
              </a:spcBef>
              <a:spcAft>
                <a:spcPts val="0"/>
              </a:spcAft>
              <a:buSzPts val="1100"/>
              <a:buFont typeface="Arial"/>
              <a:buNone/>
              <a:defRPr sz="600"/>
            </a:lvl1pPr>
            <a:lvl2pPr marL="914400" lvl="1" indent="-228600" rtl="0">
              <a:spcBef>
                <a:spcPts val="0"/>
              </a:spcBef>
              <a:spcAft>
                <a:spcPts val="0"/>
              </a:spcAft>
              <a:buSzPts val="1100"/>
              <a:buFont typeface="Open Sans"/>
              <a:buNone/>
              <a:defRPr sz="800"/>
            </a:lvl2pPr>
            <a:lvl3pPr marL="1371600" lvl="2" indent="-228600" rtl="0">
              <a:spcBef>
                <a:spcPts val="1600"/>
              </a:spcBef>
              <a:spcAft>
                <a:spcPts val="0"/>
              </a:spcAft>
              <a:buSzPts val="1100"/>
              <a:buFont typeface="Open Sans"/>
              <a:buNone/>
              <a:defRPr sz="800"/>
            </a:lvl3pPr>
            <a:lvl4pPr marL="1828800" lvl="3" indent="-228600" rtl="0">
              <a:spcBef>
                <a:spcPts val="1600"/>
              </a:spcBef>
              <a:spcAft>
                <a:spcPts val="0"/>
              </a:spcAft>
              <a:buSzPts val="1100"/>
              <a:buFont typeface="Open Sans"/>
              <a:buNone/>
              <a:defRPr sz="800"/>
            </a:lvl4pPr>
            <a:lvl5pPr marL="2286000" lvl="4" indent="-228600" rtl="0">
              <a:spcBef>
                <a:spcPts val="1600"/>
              </a:spcBef>
              <a:spcAft>
                <a:spcPts val="0"/>
              </a:spcAft>
              <a:buSzPts val="1100"/>
              <a:buFont typeface="Open Sans"/>
              <a:buNone/>
              <a:defRPr sz="8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500"/>
                                        <p:tgtEl>
                                          <p:spTgt spid="18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0">
                                            <p:txEl>
                                              <p:pRg st="1" end="1"/>
                                            </p:txEl>
                                          </p:spTgt>
                                        </p:tgtEl>
                                        <p:attrNameLst>
                                          <p:attrName>style.visibility</p:attrName>
                                        </p:attrNameLst>
                                      </p:cBhvr>
                                      <p:to>
                                        <p:strVal val="visible"/>
                                      </p:to>
                                    </p:set>
                                    <p:animEffect transition="in" filter="fade">
                                      <p:cBhvr>
                                        <p:cTn id="10" dur="500"/>
                                        <p:tgtEl>
                                          <p:spTgt spid="18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0">
                                            <p:txEl>
                                              <p:pRg st="2" end="2"/>
                                            </p:txEl>
                                          </p:spTgt>
                                        </p:tgtEl>
                                        <p:attrNameLst>
                                          <p:attrName>style.visibility</p:attrName>
                                        </p:attrNameLst>
                                      </p:cBhvr>
                                      <p:to>
                                        <p:strVal val="visible"/>
                                      </p:to>
                                    </p:set>
                                    <p:animEffect transition="in" filter="fade">
                                      <p:cBhvr>
                                        <p:cTn id="13" dur="500"/>
                                        <p:tgtEl>
                                          <p:spTgt spid="18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0">
                                            <p:txEl>
                                              <p:pRg st="3" end="3"/>
                                            </p:txEl>
                                          </p:spTgt>
                                        </p:tgtEl>
                                        <p:attrNameLst>
                                          <p:attrName>style.visibility</p:attrName>
                                        </p:attrNameLst>
                                      </p:cBhvr>
                                      <p:to>
                                        <p:strVal val="visible"/>
                                      </p:to>
                                    </p:set>
                                    <p:animEffect transition="in" filter="fade">
                                      <p:cBhvr>
                                        <p:cTn id="16" dur="500"/>
                                        <p:tgtEl>
                                          <p:spTgt spid="18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0">
                                            <p:txEl>
                                              <p:pRg st="4" end="4"/>
                                            </p:txEl>
                                          </p:spTgt>
                                        </p:tgtEl>
                                        <p:attrNameLst>
                                          <p:attrName>style.visibility</p:attrName>
                                        </p:attrNameLst>
                                      </p:cBhvr>
                                      <p:to>
                                        <p:strVal val="visible"/>
                                      </p:to>
                                    </p:set>
                                    <p:animEffect transition="in" filter="fade">
                                      <p:cBhvr>
                                        <p:cTn id="19" dur="500"/>
                                        <p:tgtEl>
                                          <p:spTgt spid="18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xEl>
                                              <p:pRg st="5" end="5"/>
                                            </p:txEl>
                                          </p:spTgt>
                                        </p:tgtEl>
                                        <p:attrNameLst>
                                          <p:attrName>style.visibility</p:attrName>
                                        </p:attrNameLst>
                                      </p:cBhvr>
                                      <p:to>
                                        <p:strVal val="visible"/>
                                      </p:to>
                                    </p:set>
                                    <p:animEffect transition="in" filter="fade">
                                      <p:cBhvr>
                                        <p:cTn id="22" dur="500"/>
                                        <p:tgtEl>
                                          <p:spTgt spid="18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xEl>
                                              <p:pRg st="6" end="6"/>
                                            </p:txEl>
                                          </p:spTgt>
                                        </p:tgtEl>
                                        <p:attrNameLst>
                                          <p:attrName>style.visibility</p:attrName>
                                        </p:attrNameLst>
                                      </p:cBhvr>
                                      <p:to>
                                        <p:strVal val="visible"/>
                                      </p:to>
                                    </p:set>
                                    <p:animEffect transition="in" filter="fade">
                                      <p:cBhvr>
                                        <p:cTn id="25" dur="500"/>
                                        <p:tgtEl>
                                          <p:spTgt spid="18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80">
                                            <p:txEl>
                                              <p:pRg st="7" end="7"/>
                                            </p:txEl>
                                          </p:spTgt>
                                        </p:tgtEl>
                                        <p:attrNameLst>
                                          <p:attrName>style.visibility</p:attrName>
                                        </p:attrNameLst>
                                      </p:cBhvr>
                                      <p:to>
                                        <p:strVal val="visible"/>
                                      </p:to>
                                    </p:set>
                                    <p:animEffect transition="in" filter="fade">
                                      <p:cBhvr>
                                        <p:cTn id="28" dur="500"/>
                                        <p:tgtEl>
                                          <p:spTgt spid="18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0">
                                            <p:txEl>
                                              <p:pRg st="8" end="8"/>
                                            </p:txEl>
                                          </p:spTgt>
                                        </p:tgtEl>
                                        <p:attrNameLst>
                                          <p:attrName>style.visibility</p:attrName>
                                        </p:attrNameLst>
                                      </p:cBhvr>
                                      <p:to>
                                        <p:strVal val="visible"/>
                                      </p:to>
                                    </p:set>
                                    <p:animEffect transition="in" filter="fade">
                                      <p:cBhvr>
                                        <p:cTn id="31" dur="500"/>
                                        <p:tgtEl>
                                          <p:spTgt spid="1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 Impact Slide">
  <p:cSld name="Blue Impact Slide">
    <p:spTree>
      <p:nvGrpSpPr>
        <p:cNvPr id="1" name="Shape 182"/>
        <p:cNvGrpSpPr/>
        <p:nvPr/>
      </p:nvGrpSpPr>
      <p:grpSpPr>
        <a:xfrm>
          <a:off x="0" y="0"/>
          <a:ext cx="0" cy="0"/>
          <a:chOff x="0" y="0"/>
          <a:chExt cx="0" cy="0"/>
        </a:xfrm>
      </p:grpSpPr>
      <p:sp>
        <p:nvSpPr>
          <p:cNvPr id="183" name="Google Shape;183;p40"/>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AEEF"/>
              </a:solidFill>
              <a:latin typeface="Open Sans"/>
              <a:ea typeface="Open Sans"/>
              <a:cs typeface="Open Sans"/>
              <a:sym typeface="Open Sans"/>
            </a:endParaRPr>
          </a:p>
        </p:txBody>
      </p:sp>
      <p:sp>
        <p:nvSpPr>
          <p:cNvPr id="184" name="Google Shape;184;p40"/>
          <p:cNvSpPr txBox="1">
            <a:spLocks noGrp="1"/>
          </p:cNvSpPr>
          <p:nvPr>
            <p:ph type="title"/>
          </p:nvPr>
        </p:nvSpPr>
        <p:spPr>
          <a:xfrm>
            <a:off x="457200" y="1982194"/>
            <a:ext cx="8229600" cy="11790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4500" b="0">
                <a:solidFill>
                  <a:schemeClr val="lt1"/>
                </a:solidFill>
                <a:latin typeface="Open Sans"/>
                <a:ea typeface="Open Sans"/>
                <a:cs typeface="Open Sans"/>
                <a:sym typeface="Open Sans"/>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85" name="Google Shape;185;p40"/>
          <p:cNvSpPr txBox="1">
            <a:spLocks noGrp="1"/>
          </p:cNvSpPr>
          <p:nvPr>
            <p:ph type="body" idx="1"/>
          </p:nvPr>
        </p:nvSpPr>
        <p:spPr>
          <a:xfrm>
            <a:off x="457200" y="1561743"/>
            <a:ext cx="8229600" cy="4473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1D4358"/>
              </a:buClr>
              <a:buSzPts val="1100"/>
              <a:buFont typeface="Open Sans"/>
              <a:buNone/>
              <a:defRPr sz="2700" b="0">
                <a:solidFill>
                  <a:srgbClr val="1D4358"/>
                </a:solidFill>
                <a:latin typeface="Open Sans"/>
                <a:ea typeface="Open Sans"/>
                <a:cs typeface="Open Sans"/>
                <a:sym typeface="Open Sans"/>
              </a:defRPr>
            </a:lvl1pPr>
            <a:lvl2pPr marL="914400" lvl="1" indent="-298450" rtl="0">
              <a:spcBef>
                <a:spcPts val="1600"/>
              </a:spcBef>
              <a:spcAft>
                <a:spcPts val="0"/>
              </a:spcAft>
              <a:buSzPts val="1100"/>
              <a:buChar char="○"/>
              <a:defRPr sz="3000" b="1">
                <a:solidFill>
                  <a:srgbClr val="FFFF00"/>
                </a:solidFill>
                <a:latin typeface="Questrial"/>
                <a:ea typeface="Questrial"/>
                <a:cs typeface="Questrial"/>
                <a:sym typeface="Questrial"/>
              </a:defRPr>
            </a:lvl2pPr>
            <a:lvl3pPr marL="1371600" lvl="2" indent="-298450" rtl="0">
              <a:spcBef>
                <a:spcPts val="1600"/>
              </a:spcBef>
              <a:spcAft>
                <a:spcPts val="0"/>
              </a:spcAft>
              <a:buSzPts val="1100"/>
              <a:buChar char="■"/>
              <a:defRPr sz="3000" b="1">
                <a:solidFill>
                  <a:srgbClr val="FFFF00"/>
                </a:solidFill>
                <a:latin typeface="Questrial"/>
                <a:ea typeface="Questrial"/>
                <a:cs typeface="Questrial"/>
                <a:sym typeface="Questrial"/>
              </a:defRPr>
            </a:lvl3pPr>
            <a:lvl4pPr marL="1828800" lvl="3" indent="-298450" rtl="0">
              <a:spcBef>
                <a:spcPts val="1600"/>
              </a:spcBef>
              <a:spcAft>
                <a:spcPts val="0"/>
              </a:spcAft>
              <a:buSzPts val="1100"/>
              <a:buChar char="●"/>
              <a:defRPr sz="3000" b="1">
                <a:solidFill>
                  <a:srgbClr val="FFFF00"/>
                </a:solidFill>
                <a:latin typeface="Questrial"/>
                <a:ea typeface="Questrial"/>
                <a:cs typeface="Questrial"/>
                <a:sym typeface="Questrial"/>
              </a:defRPr>
            </a:lvl4pPr>
            <a:lvl5pPr marL="2286000" lvl="4" indent="-298450" rtl="0">
              <a:spcBef>
                <a:spcPts val="1600"/>
              </a:spcBef>
              <a:spcAft>
                <a:spcPts val="0"/>
              </a:spcAft>
              <a:buSzPts val="1100"/>
              <a:buChar char="○"/>
              <a:defRPr sz="3000" b="1">
                <a:solidFill>
                  <a:srgbClr val="FFFF00"/>
                </a:solidFill>
                <a:latin typeface="Questrial"/>
                <a:ea typeface="Questrial"/>
                <a:cs typeface="Questrial"/>
                <a:sym typeface="Questrial"/>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6" name="Google Shape;186;p40"/>
          <p:cNvSpPr/>
          <p:nvPr/>
        </p:nvSpPr>
        <p:spPr>
          <a:xfrm>
            <a:off x="8820083" y="4940828"/>
            <a:ext cx="251400" cy="88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187" name="Google Shape;187;p40"/>
          <p:cNvSpPr txBox="1"/>
          <p:nvPr/>
        </p:nvSpPr>
        <p:spPr>
          <a:xfrm>
            <a:off x="6342745" y="4911638"/>
            <a:ext cx="2532900" cy="150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pic>
        <p:nvPicPr>
          <p:cNvPr id="188" name="Google Shape;188;p40"/>
          <p:cNvPicPr preferRelativeResize="0"/>
          <p:nvPr/>
        </p:nvPicPr>
        <p:blipFill rotWithShape="1">
          <a:blip r:embed="rId2">
            <a:alphaModFix/>
          </a:blip>
          <a:srcRect/>
          <a:stretch/>
        </p:blipFill>
        <p:spPr>
          <a:xfrm>
            <a:off x="100048" y="4775512"/>
            <a:ext cx="425100" cy="296700"/>
          </a:xfrm>
          <a:prstGeom prst="rect">
            <a:avLst/>
          </a:prstGeom>
          <a:noFill/>
          <a:ln>
            <a:noFill/>
          </a:ln>
        </p:spPr>
      </p:pic>
      <p:sp>
        <p:nvSpPr>
          <p:cNvPr id="189" name="Google Shape;189;p40"/>
          <p:cNvSpPr/>
          <p:nvPr/>
        </p:nvSpPr>
        <p:spPr>
          <a:xfrm>
            <a:off x="948160" y="4852756"/>
            <a:ext cx="22263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lt1"/>
                </a:solidFill>
                <a:latin typeface="Open Sans"/>
                <a:ea typeface="Open Sans"/>
                <a:cs typeface="Open Sans"/>
                <a:sym typeface="Open Sans"/>
              </a:rPr>
              <a:t>Tweet With Us: #realworldanalytics</a:t>
            </a:r>
            <a:endParaRPr sz="1100" b="0" i="0" u="none" strike="noStrike" cap="none">
              <a:solidFill>
                <a:schemeClr val="lt1"/>
              </a:solidFill>
              <a:latin typeface="Open Sans"/>
              <a:ea typeface="Open Sans"/>
              <a:cs typeface="Open Sans"/>
              <a:sym typeface="Open Sans"/>
            </a:endParaRPr>
          </a:p>
        </p:txBody>
      </p:sp>
      <p:pic>
        <p:nvPicPr>
          <p:cNvPr id="190" name="Google Shape;190;p40"/>
          <p:cNvPicPr preferRelativeResize="0"/>
          <p:nvPr/>
        </p:nvPicPr>
        <p:blipFill rotWithShape="1">
          <a:blip r:embed="rId3">
            <a:alphaModFix/>
          </a:blip>
          <a:srcRect/>
          <a:stretch/>
        </p:blipFill>
        <p:spPr>
          <a:xfrm>
            <a:off x="725574" y="4891466"/>
            <a:ext cx="225900" cy="1623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91"/>
        <p:cNvGrpSpPr/>
        <p:nvPr/>
      </p:nvGrpSpPr>
      <p:grpSpPr>
        <a:xfrm>
          <a:off x="0" y="0"/>
          <a:ext cx="0" cy="0"/>
          <a:chOff x="0" y="0"/>
          <a:chExt cx="0" cy="0"/>
        </a:xfrm>
      </p:grpSpPr>
      <p:sp>
        <p:nvSpPr>
          <p:cNvPr id="192" name="Google Shape;192;p41"/>
          <p:cNvSpPr txBox="1">
            <a:spLocks noGrp="1"/>
          </p:cNvSpPr>
          <p:nvPr>
            <p:ph type="body" idx="1"/>
          </p:nvPr>
        </p:nvSpPr>
        <p:spPr>
          <a:xfrm>
            <a:off x="457214" y="1085850"/>
            <a:ext cx="8371800" cy="35088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400"/>
              </a:spcBef>
              <a:spcAft>
                <a:spcPts val="0"/>
              </a:spcAft>
              <a:buClr>
                <a:schemeClr val="accent1"/>
              </a:buClr>
              <a:buSzPts val="1100"/>
              <a:buFont typeface="Noto Sans Symbols"/>
              <a:buChar char="▪"/>
              <a:defRPr sz="1800"/>
            </a:lvl1pPr>
            <a:lvl2pPr marL="914400" marR="0" lvl="1" indent="-298450" algn="l" rtl="0">
              <a:lnSpc>
                <a:spcPct val="100000"/>
              </a:lnSpc>
              <a:spcBef>
                <a:spcPts val="400"/>
              </a:spcBef>
              <a:spcAft>
                <a:spcPts val="0"/>
              </a:spcAft>
              <a:buClr>
                <a:schemeClr val="accent1"/>
              </a:buClr>
              <a:buSzPts val="1100"/>
              <a:buFont typeface="Noto Sans Symbols"/>
              <a:buChar char="▪"/>
              <a:defRPr sz="1100"/>
            </a:lvl2pPr>
            <a:lvl3pPr marL="1371600" marR="0" lvl="2" indent="-298450" algn="l" rtl="0">
              <a:lnSpc>
                <a:spcPct val="100000"/>
              </a:lnSpc>
              <a:spcBef>
                <a:spcPts val="300"/>
              </a:spcBef>
              <a:spcAft>
                <a:spcPts val="0"/>
              </a:spcAft>
              <a:buClr>
                <a:schemeClr val="accent1"/>
              </a:buClr>
              <a:buSzPts val="1100"/>
              <a:buFont typeface="Noto Sans Symbols"/>
              <a:buChar char="▪"/>
              <a:defRPr sz="1400"/>
            </a:lvl3pPr>
            <a:lvl4pPr marL="1828800" marR="0" lvl="3" indent="-298450" algn="l" rtl="0">
              <a:lnSpc>
                <a:spcPct val="100000"/>
              </a:lnSpc>
              <a:spcBef>
                <a:spcPts val="300"/>
              </a:spcBef>
              <a:spcAft>
                <a:spcPts val="0"/>
              </a:spcAft>
              <a:buClr>
                <a:schemeClr val="accent1"/>
              </a:buClr>
              <a:buSzPts val="1100"/>
              <a:buFont typeface="Noto Sans Symbols"/>
              <a:buChar char="▪"/>
              <a:defRPr sz="1100"/>
            </a:lvl4pPr>
            <a:lvl5pPr marL="2286000" marR="0" lvl="4" indent="-298450" algn="l" rtl="0">
              <a:lnSpc>
                <a:spcPct val="100000"/>
              </a:lnSpc>
              <a:spcBef>
                <a:spcPts val="300"/>
              </a:spcBef>
              <a:spcAft>
                <a:spcPts val="0"/>
              </a:spcAft>
              <a:buClr>
                <a:schemeClr val="accent1"/>
              </a:buClr>
              <a:buSzPts val="1100"/>
              <a:buFont typeface="Noto Sans Symbols"/>
              <a:buChar char="▪"/>
              <a:defRPr sz="1100"/>
            </a:lvl5pPr>
            <a:lvl6pPr marL="2743200" lvl="5" indent="-298450" rtl="0">
              <a:spcBef>
                <a:spcPts val="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3" name="Google Shape;193;p41"/>
          <p:cNvSpPr txBox="1">
            <a:spLocks noGrp="1"/>
          </p:cNvSpPr>
          <p:nvPr>
            <p:ph type="title"/>
          </p:nvPr>
        </p:nvSpPr>
        <p:spPr>
          <a:xfrm>
            <a:off x="457214" y="57150"/>
            <a:ext cx="8371800" cy="8574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SzPts val="1100"/>
              <a:buNone/>
              <a:defRPr sz="24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194"/>
        <p:cNvGrpSpPr/>
        <p:nvPr/>
      </p:nvGrpSpPr>
      <p:grpSpPr>
        <a:xfrm>
          <a:off x="0" y="0"/>
          <a:ext cx="0" cy="0"/>
          <a:chOff x="0" y="0"/>
          <a:chExt cx="0" cy="0"/>
        </a:xfrm>
      </p:grpSpPr>
      <p:sp>
        <p:nvSpPr>
          <p:cNvPr id="195" name="Google Shape;195;p42"/>
          <p:cNvSpPr txBox="1">
            <a:spLocks noGrp="1"/>
          </p:cNvSpPr>
          <p:nvPr>
            <p:ph type="body" idx="1"/>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0"/>
              </a:spcBef>
              <a:spcAft>
                <a:spcPts val="0"/>
              </a:spcAft>
              <a:buSzPts val="1100"/>
              <a:buFont typeface="Arial"/>
              <a:buNone/>
              <a:defRPr sz="600"/>
            </a:lvl1pPr>
            <a:lvl2pPr marL="914400" lvl="1" indent="-228600" rtl="0">
              <a:spcBef>
                <a:spcPts val="0"/>
              </a:spcBef>
              <a:spcAft>
                <a:spcPts val="0"/>
              </a:spcAft>
              <a:buSzPts val="1100"/>
              <a:buFont typeface="Open Sans"/>
              <a:buNone/>
              <a:defRPr sz="800"/>
            </a:lvl2pPr>
            <a:lvl3pPr marL="1371600" lvl="2" indent="-228600" rtl="0">
              <a:spcBef>
                <a:spcPts val="1600"/>
              </a:spcBef>
              <a:spcAft>
                <a:spcPts val="0"/>
              </a:spcAft>
              <a:buSzPts val="1100"/>
              <a:buFont typeface="Open Sans"/>
              <a:buNone/>
              <a:defRPr sz="800"/>
            </a:lvl3pPr>
            <a:lvl4pPr marL="1828800" lvl="3" indent="-228600" rtl="0">
              <a:spcBef>
                <a:spcPts val="1600"/>
              </a:spcBef>
              <a:spcAft>
                <a:spcPts val="0"/>
              </a:spcAft>
              <a:buSzPts val="1100"/>
              <a:buFont typeface="Open Sans"/>
              <a:buNone/>
              <a:defRPr sz="800"/>
            </a:lvl4pPr>
            <a:lvl5pPr marL="2286000" lvl="4" indent="-228600" rtl="0">
              <a:spcBef>
                <a:spcPts val="1600"/>
              </a:spcBef>
              <a:spcAft>
                <a:spcPts val="0"/>
              </a:spcAft>
              <a:buSzPts val="1100"/>
              <a:buFont typeface="Open Sans"/>
              <a:buNone/>
              <a:defRPr sz="8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6" name="Google Shape;196;p42"/>
          <p:cNvSpPr>
            <a:spLocks noGrp="1"/>
          </p:cNvSpPr>
          <p:nvPr>
            <p:ph type="chart" idx="2"/>
          </p:nvPr>
        </p:nvSpPr>
        <p:spPr>
          <a:xfrm>
            <a:off x="114301" y="1200150"/>
            <a:ext cx="8915400" cy="32412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Clr>
                <a:srgbClr val="7F7F7F"/>
              </a:buClr>
              <a:buSzPts val="1100"/>
              <a:buFont typeface="Open Sans"/>
              <a:buNone/>
              <a:defRPr sz="1400" b="0" i="0" u="none" strike="noStrike" cap="none">
                <a:solidFill>
                  <a:srgbClr val="7F7F7F"/>
                </a:solidFill>
                <a:latin typeface="Open Sans"/>
                <a:ea typeface="Open Sans"/>
                <a:cs typeface="Open Sans"/>
                <a:sym typeface="Open Sans"/>
              </a:defRPr>
            </a:lvl1pPr>
            <a:lvl2pPr marL="342900" marR="0" lvl="1"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2pPr>
            <a:lvl3pPr marL="685800" marR="0" lvl="2"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3pPr>
            <a:lvl4pPr marL="1028700" marR="0" lvl="3"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4pPr>
            <a:lvl5pPr marL="1371600" marR="0" lvl="4"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5pPr>
            <a:lvl6pPr marL="1714500" marR="0" lvl="5"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6pPr>
            <a:lvl7pPr marL="2057400" marR="0" lvl="6"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7pPr>
            <a:lvl8pPr marL="2400300" marR="0" lvl="7"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8pPr>
            <a:lvl9pPr marL="2743200" marR="0" lvl="8"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9pPr>
          </a:lstStyle>
          <a:p>
            <a:endParaRPr/>
          </a:p>
        </p:txBody>
      </p:sp>
      <p:sp>
        <p:nvSpPr>
          <p:cNvPr id="197" name="Google Shape;197;p42"/>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2400" b="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98" name="Google Shape;198;p42"/>
          <p:cNvSpPr txBox="1">
            <a:spLocks noGrp="1"/>
          </p:cNvSpPr>
          <p:nvPr>
            <p:ph type="body" idx="3"/>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rtl="0">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Impact Slide 1">
  <p:cSld name="Impact Slide 1">
    <p:bg>
      <p:bgPr>
        <a:solidFill>
          <a:srgbClr val="FFFFFF"/>
        </a:solidFill>
        <a:effectLst/>
      </p:bgPr>
    </p:bg>
    <p:spTree>
      <p:nvGrpSpPr>
        <p:cNvPr id="1" name="Shape 199"/>
        <p:cNvGrpSpPr/>
        <p:nvPr/>
      </p:nvGrpSpPr>
      <p:grpSpPr>
        <a:xfrm>
          <a:off x="0" y="0"/>
          <a:ext cx="0" cy="0"/>
          <a:chOff x="0" y="0"/>
          <a:chExt cx="0" cy="0"/>
        </a:xfrm>
      </p:grpSpPr>
      <p:sp>
        <p:nvSpPr>
          <p:cNvPr id="200" name="Google Shape;200;p43"/>
          <p:cNvSpPr/>
          <p:nvPr/>
        </p:nvSpPr>
        <p:spPr>
          <a:xfrm>
            <a:off x="0" y="1200150"/>
            <a:ext cx="9144000" cy="1462500"/>
          </a:xfrm>
          <a:prstGeom prst="rect">
            <a:avLst/>
          </a:prstGeom>
          <a:solidFill>
            <a:schemeClr val="accent1">
              <a:alpha val="8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01" name="Google Shape;201;p43"/>
          <p:cNvSpPr/>
          <p:nvPr/>
        </p:nvSpPr>
        <p:spPr>
          <a:xfrm>
            <a:off x="8837024" y="4940828"/>
            <a:ext cx="251400" cy="88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202" name="Google Shape;202;p43"/>
          <p:cNvSpPr txBox="1"/>
          <p:nvPr/>
        </p:nvSpPr>
        <p:spPr>
          <a:xfrm>
            <a:off x="7426234" y="4911636"/>
            <a:ext cx="1466400" cy="150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sp>
        <p:nvSpPr>
          <p:cNvPr id="203" name="Google Shape;203;p43"/>
          <p:cNvSpPr txBox="1">
            <a:spLocks noGrp="1"/>
          </p:cNvSpPr>
          <p:nvPr>
            <p:ph type="body" idx="1"/>
          </p:nvPr>
        </p:nvSpPr>
        <p:spPr>
          <a:xfrm>
            <a:off x="114300" y="1260419"/>
            <a:ext cx="8915400" cy="1341900"/>
          </a:xfrm>
          <a:prstGeom prst="rect">
            <a:avLst/>
          </a:prstGeom>
          <a:noFill/>
          <a:ln>
            <a:noFill/>
          </a:ln>
        </p:spPr>
        <p:txBody>
          <a:bodyPr spcFirstLastPara="1" wrap="square" lIns="68575" tIns="68575" rIns="68575" bIns="68575" anchor="ctr" anchorCtr="0">
            <a:noAutofit/>
          </a:bodyPr>
          <a:lstStyle>
            <a:lvl1pPr marL="457200" lvl="0" indent="-228600" algn="r" rtl="0">
              <a:spcBef>
                <a:spcPts val="0"/>
              </a:spcBef>
              <a:spcAft>
                <a:spcPts val="0"/>
              </a:spcAft>
              <a:buClr>
                <a:schemeClr val="lt1"/>
              </a:buClr>
              <a:buSzPts val="1100"/>
              <a:buFont typeface="Open Sans"/>
              <a:buNone/>
              <a:defRPr sz="2700">
                <a:solidFill>
                  <a:schemeClr val="lt1"/>
                </a:solidFill>
              </a:defRPr>
            </a:lvl1pPr>
            <a:lvl2pPr marL="914400" lvl="1" indent="-228600" rtl="0">
              <a:spcBef>
                <a:spcPts val="1600"/>
              </a:spcBef>
              <a:spcAft>
                <a:spcPts val="0"/>
              </a:spcAft>
              <a:buSzPts val="1100"/>
              <a:buFont typeface="Arial"/>
              <a:buNone/>
              <a:defRPr sz="1100"/>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pic>
        <p:nvPicPr>
          <p:cNvPr id="204" name="Google Shape;204;p43"/>
          <p:cNvPicPr preferRelativeResize="0"/>
          <p:nvPr/>
        </p:nvPicPr>
        <p:blipFill rotWithShape="1">
          <a:blip r:embed="rId2">
            <a:alphaModFix/>
          </a:blip>
          <a:srcRect/>
          <a:stretch/>
        </p:blipFill>
        <p:spPr>
          <a:xfrm>
            <a:off x="100048" y="4775512"/>
            <a:ext cx="425100" cy="29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3">
                                            <p:txEl>
                                              <p:pRg st="0" end="0"/>
                                            </p:txEl>
                                          </p:spTgt>
                                        </p:tgtEl>
                                        <p:attrNameLst>
                                          <p:attrName>style.visibility</p:attrName>
                                        </p:attrNameLst>
                                      </p:cBhvr>
                                      <p:to>
                                        <p:strVal val="visible"/>
                                      </p:to>
                                    </p:set>
                                    <p:animEffect transition="in" filter="fade">
                                      <p:cBhvr>
                                        <p:cTn id="11" dur="500"/>
                                        <p:tgtEl>
                                          <p:spTgt spid="20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3">
                                            <p:txEl>
                                              <p:pRg st="1" end="1"/>
                                            </p:txEl>
                                          </p:spTgt>
                                        </p:tgtEl>
                                        <p:attrNameLst>
                                          <p:attrName>style.visibility</p:attrName>
                                        </p:attrNameLst>
                                      </p:cBhvr>
                                      <p:to>
                                        <p:strVal val="visible"/>
                                      </p:to>
                                    </p:set>
                                    <p:animEffect transition="in" filter="fade">
                                      <p:cBhvr>
                                        <p:cTn id="15" dur="500"/>
                                        <p:tgtEl>
                                          <p:spTgt spid="20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3">
                                            <p:txEl>
                                              <p:pRg st="2" end="2"/>
                                            </p:txEl>
                                          </p:spTgt>
                                        </p:tgtEl>
                                        <p:attrNameLst>
                                          <p:attrName>style.visibility</p:attrName>
                                        </p:attrNameLst>
                                      </p:cBhvr>
                                      <p:to>
                                        <p:strVal val="visible"/>
                                      </p:to>
                                    </p:set>
                                    <p:animEffect transition="in" filter="fade">
                                      <p:cBhvr>
                                        <p:cTn id="19" dur="500"/>
                                        <p:tgtEl>
                                          <p:spTgt spid="20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3">
                                            <p:txEl>
                                              <p:pRg st="3" end="3"/>
                                            </p:txEl>
                                          </p:spTgt>
                                        </p:tgtEl>
                                        <p:attrNameLst>
                                          <p:attrName>style.visibility</p:attrName>
                                        </p:attrNameLst>
                                      </p:cBhvr>
                                      <p:to>
                                        <p:strVal val="visible"/>
                                      </p:to>
                                    </p:set>
                                    <p:animEffect transition="in" filter="fade">
                                      <p:cBhvr>
                                        <p:cTn id="23" dur="500"/>
                                        <p:tgtEl>
                                          <p:spTgt spid="20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3">
                                            <p:txEl>
                                              <p:pRg st="4" end="4"/>
                                            </p:txEl>
                                          </p:spTgt>
                                        </p:tgtEl>
                                        <p:attrNameLst>
                                          <p:attrName>style.visibility</p:attrName>
                                        </p:attrNameLst>
                                      </p:cBhvr>
                                      <p:to>
                                        <p:strVal val="visible"/>
                                      </p:to>
                                    </p:set>
                                    <p:animEffect transition="in" filter="fade">
                                      <p:cBhvr>
                                        <p:cTn id="27" dur="500"/>
                                        <p:tgtEl>
                                          <p:spTgt spid="20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3">
                                            <p:txEl>
                                              <p:pRg st="5" end="5"/>
                                            </p:txEl>
                                          </p:spTgt>
                                        </p:tgtEl>
                                        <p:attrNameLst>
                                          <p:attrName>style.visibility</p:attrName>
                                        </p:attrNameLst>
                                      </p:cBhvr>
                                      <p:to>
                                        <p:strVal val="visible"/>
                                      </p:to>
                                    </p:set>
                                    <p:animEffect transition="in" filter="fade">
                                      <p:cBhvr>
                                        <p:cTn id="31" dur="500"/>
                                        <p:tgtEl>
                                          <p:spTgt spid="20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3">
                                            <p:txEl>
                                              <p:pRg st="6" end="6"/>
                                            </p:txEl>
                                          </p:spTgt>
                                        </p:tgtEl>
                                        <p:attrNameLst>
                                          <p:attrName>style.visibility</p:attrName>
                                        </p:attrNameLst>
                                      </p:cBhvr>
                                      <p:to>
                                        <p:strVal val="visible"/>
                                      </p:to>
                                    </p:set>
                                    <p:animEffect transition="in" filter="fade">
                                      <p:cBhvr>
                                        <p:cTn id="35" dur="500"/>
                                        <p:tgtEl>
                                          <p:spTgt spid="20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3">
                                            <p:txEl>
                                              <p:pRg st="7" end="7"/>
                                            </p:txEl>
                                          </p:spTgt>
                                        </p:tgtEl>
                                        <p:attrNameLst>
                                          <p:attrName>style.visibility</p:attrName>
                                        </p:attrNameLst>
                                      </p:cBhvr>
                                      <p:to>
                                        <p:strVal val="visible"/>
                                      </p:to>
                                    </p:set>
                                    <p:animEffect transition="in" filter="fade">
                                      <p:cBhvr>
                                        <p:cTn id="39" dur="500"/>
                                        <p:tgtEl>
                                          <p:spTgt spid="20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03">
                                            <p:txEl>
                                              <p:pRg st="8" end="8"/>
                                            </p:txEl>
                                          </p:spTgt>
                                        </p:tgtEl>
                                        <p:attrNameLst>
                                          <p:attrName>style.visibility</p:attrName>
                                        </p:attrNameLst>
                                      </p:cBhvr>
                                      <p:to>
                                        <p:strVal val="visible"/>
                                      </p:to>
                                    </p:set>
                                    <p:animEffect transition="in" filter="fade">
                                      <p:cBhvr>
                                        <p:cTn id="43" dur="500"/>
                                        <p:tgtEl>
                                          <p:spTgt spid="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205"/>
        <p:cNvGrpSpPr/>
        <p:nvPr/>
      </p:nvGrpSpPr>
      <p:grpSpPr>
        <a:xfrm>
          <a:off x="0" y="0"/>
          <a:ext cx="0" cy="0"/>
          <a:chOff x="0" y="0"/>
          <a:chExt cx="0" cy="0"/>
        </a:xfrm>
      </p:grpSpPr>
      <p:pic>
        <p:nvPicPr>
          <p:cNvPr id="206" name="Google Shape;206;p4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07" name="Google Shape;207;p44"/>
          <p:cNvPicPr preferRelativeResize="0"/>
          <p:nvPr/>
        </p:nvPicPr>
        <p:blipFill>
          <a:blip r:embed="rId3">
            <a:alphaModFix/>
          </a:blip>
          <a:stretch>
            <a:fillRect/>
          </a:stretch>
        </p:blipFill>
        <p:spPr>
          <a:xfrm>
            <a:off x="3637925" y="3108225"/>
            <a:ext cx="1868149" cy="285650"/>
          </a:xfrm>
          <a:prstGeom prst="rect">
            <a:avLst/>
          </a:prstGeom>
          <a:noFill/>
          <a:ln>
            <a:noFill/>
          </a:ln>
        </p:spPr>
      </p:pic>
      <p:cxnSp>
        <p:nvCxnSpPr>
          <p:cNvPr id="208" name="Google Shape;208;p44"/>
          <p:cNvCxnSpPr/>
          <p:nvPr/>
        </p:nvCxnSpPr>
        <p:spPr>
          <a:xfrm>
            <a:off x="618300" y="2717875"/>
            <a:ext cx="7907400" cy="0"/>
          </a:xfrm>
          <a:prstGeom prst="straightConnector1">
            <a:avLst/>
          </a:prstGeom>
          <a:noFill/>
          <a:ln w="19050" cap="flat" cmpd="sng">
            <a:solidFill>
              <a:srgbClr val="FFFFFF"/>
            </a:solidFill>
            <a:prstDash val="solid"/>
            <a:round/>
            <a:headEnd type="none" w="med" len="med"/>
            <a:tailEnd type="none" w="med" len="med"/>
          </a:ln>
        </p:spPr>
      </p:cxnSp>
      <p:sp>
        <p:nvSpPr>
          <p:cNvPr id="209" name="Google Shape;209;p44"/>
          <p:cNvSpPr txBox="1">
            <a:spLocks noGrp="1"/>
          </p:cNvSpPr>
          <p:nvPr>
            <p:ph type="title"/>
          </p:nvPr>
        </p:nvSpPr>
        <p:spPr>
          <a:xfrm>
            <a:off x="457200" y="1238075"/>
            <a:ext cx="8229600" cy="1479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0" name="Google Shape;210;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211"/>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212"/>
        <p:cNvGrpSpPr/>
        <p:nvPr/>
      </p:nvGrpSpPr>
      <p:grpSpPr>
        <a:xfrm>
          <a:off x="0" y="0"/>
          <a:ext cx="0" cy="0"/>
          <a:chOff x="0" y="0"/>
          <a:chExt cx="0" cy="0"/>
        </a:xfrm>
      </p:grpSpPr>
      <p:sp>
        <p:nvSpPr>
          <p:cNvPr id="213" name="Google Shape;213;p46"/>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e">
  <p:cSld name="CUSTOM_3">
    <p:spTree>
      <p:nvGrpSpPr>
        <p:cNvPr id="1" name="Shape 215"/>
        <p:cNvGrpSpPr/>
        <p:nvPr/>
      </p:nvGrpSpPr>
      <p:grpSpPr>
        <a:xfrm>
          <a:off x="0" y="0"/>
          <a:ext cx="0" cy="0"/>
          <a:chOff x="0" y="0"/>
          <a:chExt cx="0" cy="0"/>
        </a:xfrm>
      </p:grpSpPr>
      <p:sp>
        <p:nvSpPr>
          <p:cNvPr id="216" name="Google Shape;216;p47"/>
          <p:cNvSpPr txBox="1">
            <a:spLocks noGrp="1"/>
          </p:cNvSpPr>
          <p:nvPr>
            <p:ph type="title"/>
          </p:nvPr>
        </p:nvSpPr>
        <p:spPr>
          <a:xfrm>
            <a:off x="311700" y="3410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800" b="1">
                <a:solidFill>
                  <a:srgbClr val="666666"/>
                </a:solidFill>
                <a:latin typeface="Dosis"/>
                <a:ea typeface="Dosis"/>
                <a:cs typeface="Dosis"/>
                <a:sym typeface="Dosis"/>
              </a:defRPr>
            </a:lvl1pPr>
            <a:lvl2pPr lvl="1" rtl="0">
              <a:spcBef>
                <a:spcPts val="0"/>
              </a:spcBef>
              <a:spcAft>
                <a:spcPts val="0"/>
              </a:spcAft>
              <a:buNone/>
              <a:defRPr sz="3600" b="1">
                <a:latin typeface="Dosis"/>
                <a:ea typeface="Dosis"/>
                <a:cs typeface="Dosis"/>
                <a:sym typeface="Dosis"/>
              </a:defRPr>
            </a:lvl2pPr>
            <a:lvl3pPr lvl="2" rtl="0">
              <a:spcBef>
                <a:spcPts val="0"/>
              </a:spcBef>
              <a:spcAft>
                <a:spcPts val="0"/>
              </a:spcAft>
              <a:buNone/>
              <a:defRPr sz="3600" b="1">
                <a:latin typeface="Dosis"/>
                <a:ea typeface="Dosis"/>
                <a:cs typeface="Dosis"/>
                <a:sym typeface="Dosis"/>
              </a:defRPr>
            </a:lvl3pPr>
            <a:lvl4pPr lvl="3" rtl="0">
              <a:spcBef>
                <a:spcPts val="0"/>
              </a:spcBef>
              <a:spcAft>
                <a:spcPts val="0"/>
              </a:spcAft>
              <a:buNone/>
              <a:defRPr sz="3600" b="1">
                <a:latin typeface="Dosis"/>
                <a:ea typeface="Dosis"/>
                <a:cs typeface="Dosis"/>
                <a:sym typeface="Dosis"/>
              </a:defRPr>
            </a:lvl4pPr>
            <a:lvl5pPr lvl="4" rtl="0">
              <a:spcBef>
                <a:spcPts val="0"/>
              </a:spcBef>
              <a:spcAft>
                <a:spcPts val="0"/>
              </a:spcAft>
              <a:buNone/>
              <a:defRPr sz="3600" b="1">
                <a:latin typeface="Dosis"/>
                <a:ea typeface="Dosis"/>
                <a:cs typeface="Dosis"/>
                <a:sym typeface="Dosis"/>
              </a:defRPr>
            </a:lvl5pPr>
            <a:lvl6pPr lvl="5" rtl="0">
              <a:spcBef>
                <a:spcPts val="0"/>
              </a:spcBef>
              <a:spcAft>
                <a:spcPts val="0"/>
              </a:spcAft>
              <a:buNone/>
              <a:defRPr sz="3600" b="1">
                <a:latin typeface="Dosis"/>
                <a:ea typeface="Dosis"/>
                <a:cs typeface="Dosis"/>
                <a:sym typeface="Dosis"/>
              </a:defRPr>
            </a:lvl6pPr>
            <a:lvl7pPr lvl="6" rtl="0">
              <a:spcBef>
                <a:spcPts val="0"/>
              </a:spcBef>
              <a:spcAft>
                <a:spcPts val="0"/>
              </a:spcAft>
              <a:buNone/>
              <a:defRPr sz="3600" b="1">
                <a:latin typeface="Dosis"/>
                <a:ea typeface="Dosis"/>
                <a:cs typeface="Dosis"/>
                <a:sym typeface="Dosis"/>
              </a:defRPr>
            </a:lvl7pPr>
            <a:lvl8pPr lvl="7" rtl="0">
              <a:spcBef>
                <a:spcPts val="0"/>
              </a:spcBef>
              <a:spcAft>
                <a:spcPts val="0"/>
              </a:spcAft>
              <a:buNone/>
              <a:defRPr sz="3600" b="1">
                <a:latin typeface="Dosis"/>
                <a:ea typeface="Dosis"/>
                <a:cs typeface="Dosis"/>
                <a:sym typeface="Dosis"/>
              </a:defRPr>
            </a:lvl8pPr>
            <a:lvl9pPr lvl="8" rtl="0">
              <a:spcBef>
                <a:spcPts val="0"/>
              </a:spcBef>
              <a:spcAft>
                <a:spcPts val="0"/>
              </a:spcAft>
              <a:buNone/>
              <a:defRPr sz="3600" b="1">
                <a:latin typeface="Dosis"/>
                <a:ea typeface="Dosis"/>
                <a:cs typeface="Dosis"/>
                <a:sym typeface="Dosis"/>
              </a:defRPr>
            </a:lvl9pPr>
          </a:lstStyle>
          <a:p>
            <a:endParaRPr/>
          </a:p>
        </p:txBody>
      </p:sp>
      <p:sp>
        <p:nvSpPr>
          <p:cNvPr id="217" name="Google Shape;217;p47"/>
          <p:cNvSpPr txBox="1">
            <a:spLocks noGrp="1"/>
          </p:cNvSpPr>
          <p:nvPr>
            <p:ph type="subTitle" idx="1"/>
          </p:nvPr>
        </p:nvSpPr>
        <p:spPr>
          <a:xfrm>
            <a:off x="2249850" y="606800"/>
            <a:ext cx="4644300" cy="2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Open Sans"/>
                <a:ea typeface="Open Sans"/>
                <a:cs typeface="Open Sans"/>
                <a:sym typeface="Open Sans"/>
              </a:defRPr>
            </a:lvl1pPr>
            <a:lvl2pPr lvl="1" algn="ctr" rtl="0">
              <a:spcBef>
                <a:spcPts val="1600"/>
              </a:spcBef>
              <a:spcAft>
                <a:spcPts val="0"/>
              </a:spcAft>
              <a:buNone/>
              <a:defRPr sz="1600">
                <a:latin typeface="Open Sans"/>
                <a:ea typeface="Open Sans"/>
                <a:cs typeface="Open Sans"/>
                <a:sym typeface="Open Sans"/>
              </a:defRPr>
            </a:lvl2pPr>
            <a:lvl3pPr lvl="2" algn="ctr" rtl="0">
              <a:spcBef>
                <a:spcPts val="1600"/>
              </a:spcBef>
              <a:spcAft>
                <a:spcPts val="0"/>
              </a:spcAft>
              <a:buNone/>
              <a:defRPr sz="1600">
                <a:latin typeface="Open Sans"/>
                <a:ea typeface="Open Sans"/>
                <a:cs typeface="Open Sans"/>
                <a:sym typeface="Open Sans"/>
              </a:defRPr>
            </a:lvl3pPr>
            <a:lvl4pPr lvl="3" algn="ctr" rtl="0">
              <a:spcBef>
                <a:spcPts val="1600"/>
              </a:spcBef>
              <a:spcAft>
                <a:spcPts val="0"/>
              </a:spcAft>
              <a:buNone/>
              <a:defRPr sz="1600">
                <a:latin typeface="Open Sans"/>
                <a:ea typeface="Open Sans"/>
                <a:cs typeface="Open Sans"/>
                <a:sym typeface="Open Sans"/>
              </a:defRPr>
            </a:lvl4pPr>
            <a:lvl5pPr lvl="4" algn="ctr" rtl="0">
              <a:spcBef>
                <a:spcPts val="1600"/>
              </a:spcBef>
              <a:spcAft>
                <a:spcPts val="0"/>
              </a:spcAft>
              <a:buNone/>
              <a:defRPr sz="1600">
                <a:latin typeface="Open Sans"/>
                <a:ea typeface="Open Sans"/>
                <a:cs typeface="Open Sans"/>
                <a:sym typeface="Open Sans"/>
              </a:defRPr>
            </a:lvl5pPr>
            <a:lvl6pPr lvl="5" algn="ctr" rtl="0">
              <a:spcBef>
                <a:spcPts val="1600"/>
              </a:spcBef>
              <a:spcAft>
                <a:spcPts val="0"/>
              </a:spcAft>
              <a:buNone/>
              <a:defRPr sz="1600">
                <a:latin typeface="Open Sans"/>
                <a:ea typeface="Open Sans"/>
                <a:cs typeface="Open Sans"/>
                <a:sym typeface="Open Sans"/>
              </a:defRPr>
            </a:lvl6pPr>
            <a:lvl7pPr lvl="6" algn="ctr" rtl="0">
              <a:spcBef>
                <a:spcPts val="1600"/>
              </a:spcBef>
              <a:spcAft>
                <a:spcPts val="0"/>
              </a:spcAft>
              <a:buNone/>
              <a:defRPr sz="1600">
                <a:latin typeface="Open Sans"/>
                <a:ea typeface="Open Sans"/>
                <a:cs typeface="Open Sans"/>
                <a:sym typeface="Open Sans"/>
              </a:defRPr>
            </a:lvl7pPr>
            <a:lvl8pPr lvl="7" algn="ctr" rtl="0">
              <a:spcBef>
                <a:spcPts val="1600"/>
              </a:spcBef>
              <a:spcAft>
                <a:spcPts val="0"/>
              </a:spcAft>
              <a:buNone/>
              <a:defRPr sz="1600">
                <a:latin typeface="Open Sans"/>
                <a:ea typeface="Open Sans"/>
                <a:cs typeface="Open Sans"/>
                <a:sym typeface="Open Sans"/>
              </a:defRPr>
            </a:lvl8pPr>
            <a:lvl9pPr lvl="8" algn="ctr" rtl="0">
              <a:spcBef>
                <a:spcPts val="1600"/>
              </a:spcBef>
              <a:spcAft>
                <a:spcPts val="1600"/>
              </a:spcAft>
              <a:buNone/>
              <a:defRPr sz="1600">
                <a:latin typeface="Open Sans"/>
                <a:ea typeface="Open Sans"/>
                <a:cs typeface="Open Sans"/>
                <a:sym typeface="Open Sans"/>
              </a:defRPr>
            </a:lvl9pPr>
          </a:lstStyle>
          <a:p>
            <a:endParaRPr/>
          </a:p>
        </p:txBody>
      </p:sp>
      <p:sp>
        <p:nvSpPr>
          <p:cNvPr id="218" name="Google Shape;218;p47"/>
          <p:cNvSpPr/>
          <p:nvPr/>
        </p:nvSpPr>
        <p:spPr>
          <a:xfrm>
            <a:off x="8468475" y="152350"/>
            <a:ext cx="454500" cy="3654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7"/>
          <p:cNvSpPr/>
          <p:nvPr/>
        </p:nvSpPr>
        <p:spPr>
          <a:xfrm>
            <a:off x="8468475" y="517700"/>
            <a:ext cx="454500" cy="89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7"/>
          <p:cNvSpPr txBox="1">
            <a:spLocks noGrp="1"/>
          </p:cNvSpPr>
          <p:nvPr>
            <p:ph type="sldNum" idx="12"/>
          </p:nvPr>
        </p:nvSpPr>
        <p:spPr>
          <a:xfrm>
            <a:off x="8421384" y="138251"/>
            <a:ext cx="548700" cy="393600"/>
          </a:xfrm>
          <a:prstGeom prst="rect">
            <a:avLst/>
          </a:prstGeom>
        </p:spPr>
        <p:txBody>
          <a:bodyPr spcFirstLastPara="1" wrap="square" lIns="91425" tIns="91425" rIns="91425" bIns="91425" anchor="ctr" anchorCtr="0">
            <a:noAutofit/>
          </a:bodyPr>
          <a:lstStyle>
            <a:lvl1pPr lvl="0" algn="ctr" rtl="0">
              <a:buNone/>
              <a:defRPr sz="1300">
                <a:solidFill>
                  <a:srgbClr val="FFFFFF"/>
                </a:solidFill>
              </a:defRPr>
            </a:lvl1pPr>
            <a:lvl2pPr lvl="1" algn="ctr" rtl="0">
              <a:buNone/>
              <a:defRPr sz="1300">
                <a:solidFill>
                  <a:srgbClr val="FFFFFF"/>
                </a:solidFill>
              </a:defRPr>
            </a:lvl2pPr>
            <a:lvl3pPr lvl="2" algn="ctr" rtl="0">
              <a:buNone/>
              <a:defRPr sz="1300">
                <a:solidFill>
                  <a:srgbClr val="FFFFFF"/>
                </a:solidFill>
              </a:defRPr>
            </a:lvl3pPr>
            <a:lvl4pPr lvl="3" algn="ctr" rtl="0">
              <a:buNone/>
              <a:defRPr sz="1300">
                <a:solidFill>
                  <a:srgbClr val="FFFFFF"/>
                </a:solidFill>
              </a:defRPr>
            </a:lvl4pPr>
            <a:lvl5pPr lvl="4" algn="ctr" rtl="0">
              <a:buNone/>
              <a:defRPr sz="1300">
                <a:solidFill>
                  <a:srgbClr val="FFFFFF"/>
                </a:solidFill>
              </a:defRPr>
            </a:lvl5pPr>
            <a:lvl6pPr lvl="5" algn="ctr" rtl="0">
              <a:buNone/>
              <a:defRPr sz="1300">
                <a:solidFill>
                  <a:srgbClr val="FFFFFF"/>
                </a:solidFill>
              </a:defRPr>
            </a:lvl6pPr>
            <a:lvl7pPr lvl="6" algn="ctr" rtl="0">
              <a:buNone/>
              <a:defRPr sz="1300">
                <a:solidFill>
                  <a:srgbClr val="FFFFFF"/>
                </a:solidFill>
              </a:defRPr>
            </a:lvl7pPr>
            <a:lvl8pPr lvl="7" algn="ctr" rtl="0">
              <a:buNone/>
              <a:defRPr sz="1300">
                <a:solidFill>
                  <a:srgbClr val="FFFFFF"/>
                </a:solidFill>
              </a:defRPr>
            </a:lvl8pPr>
            <a:lvl9pPr lvl="8" algn="ctr" rtl="0">
              <a:buNone/>
              <a:defRPr sz="1300">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
        <p:nvSpPr>
          <p:cNvPr id="221" name="Google Shape;221;p47"/>
          <p:cNvSpPr txBox="1"/>
          <p:nvPr/>
        </p:nvSpPr>
        <p:spPr>
          <a:xfrm>
            <a:off x="6819375" y="4714900"/>
            <a:ext cx="2236800" cy="3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grpSp>
        <p:nvGrpSpPr>
          <p:cNvPr id="222" name="Google Shape;222;p47"/>
          <p:cNvGrpSpPr/>
          <p:nvPr/>
        </p:nvGrpSpPr>
        <p:grpSpPr>
          <a:xfrm>
            <a:off x="197970" y="4683259"/>
            <a:ext cx="297191" cy="365407"/>
            <a:chOff x="2149550" y="2870305"/>
            <a:chExt cx="378395" cy="465250"/>
          </a:xfrm>
        </p:grpSpPr>
        <p:sp>
          <p:nvSpPr>
            <p:cNvPr id="223" name="Google Shape;223;p47"/>
            <p:cNvSpPr/>
            <p:nvPr/>
          </p:nvSpPr>
          <p:spPr>
            <a:xfrm>
              <a:off x="2149569" y="2870305"/>
              <a:ext cx="378375" cy="46525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24" name="Google Shape;224;p47"/>
            <p:cNvSpPr/>
            <p:nvPr/>
          </p:nvSpPr>
          <p:spPr>
            <a:xfrm>
              <a:off x="2414965" y="2870305"/>
              <a:ext cx="112980" cy="12577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25" name="Google Shape;225;p47"/>
            <p:cNvSpPr/>
            <p:nvPr/>
          </p:nvSpPr>
          <p:spPr>
            <a:xfrm>
              <a:off x="2414965" y="2980088"/>
              <a:ext cx="112975" cy="112975"/>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26" name="Google Shape;226;p47"/>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n" sz="800" b="0" i="0" u="none" strike="noStrike" cap="none">
                  <a:solidFill>
                    <a:srgbClr val="FFFFFF"/>
                  </a:solidFill>
                  <a:latin typeface="Open Sans"/>
                  <a:ea typeface="Open Sans"/>
                  <a:cs typeface="Open Sans"/>
                  <a:sym typeface="Open Sans"/>
                </a:rPr>
                <a:t>FGST</a:t>
              </a:r>
              <a:endParaRPr sz="800" b="0" i="0" u="none" strike="noStrike" cap="none">
                <a:solidFill>
                  <a:srgbClr val="000000"/>
                </a:solidFill>
                <a:latin typeface="Open Sans"/>
                <a:ea typeface="Open Sans"/>
                <a:cs typeface="Open Sans"/>
                <a:sym typeface="Open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2" name="Google Shape;112;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13" name="Google Shape;1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blog.hubspot.com/insiders/inbound-marketing-stats"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hyperlink" Target="https://nectafy.com/mobile-marketing-trends-mash-u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8"/>
          <p:cNvSpPr/>
          <p:nvPr/>
        </p:nvSpPr>
        <p:spPr>
          <a:xfrm>
            <a:off x="0" y="0"/>
            <a:ext cx="9144000" cy="4305900"/>
          </a:xfrm>
          <a:prstGeom prst="rect">
            <a:avLst/>
          </a:prstGeom>
          <a:solidFill>
            <a:srgbClr val="05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8"/>
          <p:cNvSpPr txBox="1"/>
          <p:nvPr/>
        </p:nvSpPr>
        <p:spPr>
          <a:xfrm>
            <a:off x="0" y="1766100"/>
            <a:ext cx="9144000" cy="161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dirty="0">
                <a:solidFill>
                  <a:srgbClr val="FFFFFF"/>
                </a:solidFill>
                <a:latin typeface="Montserrat"/>
                <a:ea typeface="Montserrat"/>
                <a:cs typeface="Montserrat"/>
                <a:sym typeface="Montserrat"/>
              </a:rPr>
              <a:t>Online Presence Report</a:t>
            </a:r>
            <a:endParaRPr sz="4800" dirty="0">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 sz="2400" dirty="0">
                <a:solidFill>
                  <a:srgbClr val="FFFFFF"/>
                </a:solidFill>
                <a:latin typeface="Montserrat"/>
                <a:ea typeface="Montserrat"/>
                <a:cs typeface="Montserrat"/>
                <a:sym typeface="Montserrat"/>
              </a:rPr>
              <a:t>How to generate revenue</a:t>
            </a:r>
            <a:endParaRPr sz="2400" dirty="0">
              <a:solidFill>
                <a:srgbClr val="FFFFFF"/>
              </a:solidFill>
              <a:latin typeface="Montserrat"/>
              <a:ea typeface="Montserrat"/>
              <a:cs typeface="Montserrat"/>
              <a:sym typeface="Montserrat"/>
            </a:endParaRPr>
          </a:p>
        </p:txBody>
      </p:sp>
      <p:pic>
        <p:nvPicPr>
          <p:cNvPr id="233" name="Google Shape;233;p48"/>
          <p:cNvPicPr preferRelativeResize="0"/>
          <p:nvPr/>
        </p:nvPicPr>
        <p:blipFill rotWithShape="1">
          <a:blip r:embed="rId3">
            <a:alphaModFix/>
          </a:blip>
          <a:srcRect l="12889" t="9470" r="56895" b="78961"/>
          <a:stretch/>
        </p:blipFill>
        <p:spPr>
          <a:xfrm>
            <a:off x="3467202" y="4438404"/>
            <a:ext cx="2209602" cy="5707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7"/>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Listings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03" name="Google Shape;303;p57"/>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304" name="Google Shape;304;p57"/>
          <p:cNvSpPr txBox="1"/>
          <p:nvPr/>
        </p:nvSpPr>
        <p:spPr>
          <a:xfrm>
            <a:off x="312450" y="1233450"/>
            <a:ext cx="8494800" cy="153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Online Presence Report aggregates data from over 70 directories to show your prospect:</a:t>
            </a:r>
            <a:endParaRPr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Number of listings</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Accuracy of listings</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Missing sites</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pic>
        <p:nvPicPr>
          <p:cNvPr id="305" name="Google Shape;305;p57"/>
          <p:cNvPicPr preferRelativeResize="0"/>
          <p:nvPr/>
        </p:nvPicPr>
        <p:blipFill>
          <a:blip r:embed="rId3">
            <a:alphaModFix/>
          </a:blip>
          <a:stretch>
            <a:fillRect/>
          </a:stretch>
        </p:blipFill>
        <p:spPr>
          <a:xfrm>
            <a:off x="4380125" y="1981312"/>
            <a:ext cx="4322599" cy="2769876"/>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
        <p:nvSpPr>
          <p:cNvPr id="306" name="Google Shape;306;p57"/>
          <p:cNvSpPr txBox="1"/>
          <p:nvPr/>
        </p:nvSpPr>
        <p:spPr>
          <a:xfrm>
            <a:off x="312450" y="2674650"/>
            <a:ext cx="3517500" cy="220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Local businesses need accurate listings on many directories to ensure that customers can find them online.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Put your prospect on the map with an abundance of accurate listings.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8"/>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Listings Grade Calculation</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12" name="Google Shape;312;p58"/>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313" name="Google Shape;313;p58"/>
          <p:cNvSpPr txBox="1"/>
          <p:nvPr/>
        </p:nvSpPr>
        <p:spPr>
          <a:xfrm>
            <a:off x="312450" y="1233450"/>
            <a:ext cx="8494800" cy="212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Each listing source is assigned a score based on how popular the site is. For example, having an accurate listing on a popular site like Google Maps will have a greater influence on the score.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Listings grade is determined by the percentile range your prospect falls into when compared to other businesses in the same industry. </a:t>
            </a:r>
            <a:endParaRPr>
              <a:solidFill>
                <a:srgbClr val="666666"/>
              </a:solidFill>
              <a:latin typeface="Open Sans"/>
              <a:ea typeface="Open Sans"/>
              <a:cs typeface="Open Sans"/>
              <a:sym typeface="Open Sans"/>
            </a:endParaRPr>
          </a:p>
        </p:txBody>
      </p:sp>
      <p:pic>
        <p:nvPicPr>
          <p:cNvPr id="314" name="Google Shape;314;p58"/>
          <p:cNvPicPr preferRelativeResize="0"/>
          <p:nvPr/>
        </p:nvPicPr>
        <p:blipFill>
          <a:blip r:embed="rId3">
            <a:alphaModFix/>
          </a:blip>
          <a:stretch>
            <a:fillRect/>
          </a:stretch>
        </p:blipFill>
        <p:spPr>
          <a:xfrm>
            <a:off x="1976438" y="3404775"/>
            <a:ext cx="5191125" cy="83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Listing Presence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20" name="Google Shape;320;p59"/>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321" name="Google Shape;321;p59"/>
          <p:cNvSpPr txBox="1"/>
          <p:nvPr/>
        </p:nvSpPr>
        <p:spPr>
          <a:xfrm>
            <a:off x="312450" y="1233450"/>
            <a:ext cx="8494800" cy="7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A strong listing presence improves your prospect’s search ranking and makes them discoverable. Without online listings, your prospect will lose customers to competitors.</a:t>
            </a:r>
            <a:endParaRPr>
              <a:solidFill>
                <a:srgbClr val="666666"/>
              </a:solidFill>
              <a:latin typeface="Open Sans"/>
              <a:ea typeface="Open Sans"/>
              <a:cs typeface="Open Sans"/>
              <a:sym typeface="Open Sans"/>
            </a:endParaRPr>
          </a:p>
        </p:txBody>
      </p:sp>
      <p:sp>
        <p:nvSpPr>
          <p:cNvPr id="322" name="Google Shape;322;p59"/>
          <p:cNvSpPr txBox="1"/>
          <p:nvPr/>
        </p:nvSpPr>
        <p:spPr>
          <a:xfrm>
            <a:off x="239475" y="2106750"/>
            <a:ext cx="3437100" cy="26082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it’s important to keep it that way! </a:t>
            </a:r>
            <a:r>
              <a:rPr lang="en" sz="1200" b="1">
                <a:solidFill>
                  <a:srgbClr val="666666"/>
                </a:solidFill>
                <a:latin typeface="Open Sans"/>
                <a:ea typeface="Open Sans"/>
                <a:cs typeface="Open Sans"/>
                <a:sym typeface="Open Sans"/>
              </a:rPr>
              <a:t>Listing Distribution </a:t>
            </a:r>
            <a:r>
              <a:rPr lang="en" sz="1200">
                <a:solidFill>
                  <a:srgbClr val="666666"/>
                </a:solidFill>
                <a:latin typeface="Open Sans"/>
                <a:ea typeface="Open Sans"/>
                <a:cs typeface="Open Sans"/>
                <a:sym typeface="Open Sans"/>
              </a:rPr>
              <a:t>can ensure that your prospect’s listings remain present online. </a:t>
            </a:r>
            <a:endParaRPr sz="1200">
              <a:solidFill>
                <a:srgbClr val="666666"/>
              </a:solidFill>
              <a:latin typeface="Open Sans"/>
              <a:ea typeface="Open Sans"/>
              <a:cs typeface="Open Sans"/>
              <a:sym typeface="Open Sans"/>
            </a:endParaRPr>
          </a:p>
          <a:p>
            <a:pPr marL="0" lvl="0" indent="0" algn="l" rtl="0">
              <a:lnSpc>
                <a:spcPct val="100000"/>
              </a:lnSpc>
              <a:spcBef>
                <a:spcPts val="0"/>
              </a:spcBef>
              <a:spcAft>
                <a:spcPts val="0"/>
              </a:spcAft>
              <a:buNone/>
            </a:pPr>
            <a:endParaRPr sz="1200">
              <a:solidFill>
                <a:srgbClr val="434343"/>
              </a:solidFill>
              <a:latin typeface="Open Sans"/>
              <a:ea typeface="Open Sans"/>
              <a:cs typeface="Open Sans"/>
              <a:sym typeface="Open Sans"/>
            </a:endParaRPr>
          </a:p>
          <a:p>
            <a:pPr marL="457200" lvl="0" indent="-304800" algn="l" rtl="0">
              <a:lnSpc>
                <a:spcPct val="100000"/>
              </a:lnSpc>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it’s </a:t>
            </a:r>
            <a:r>
              <a:rPr lang="en" sz="1200" b="1">
                <a:solidFill>
                  <a:srgbClr val="666666"/>
                </a:solidFill>
                <a:latin typeface="Open Sans"/>
                <a:ea typeface="Open Sans"/>
                <a:cs typeface="Open Sans"/>
                <a:sym typeface="Open Sans"/>
              </a:rPr>
              <a:t>Listing Distribution </a:t>
            </a:r>
            <a:r>
              <a:rPr lang="en" sz="1200">
                <a:solidFill>
                  <a:srgbClr val="666666"/>
                </a:solidFill>
                <a:latin typeface="Open Sans"/>
                <a:ea typeface="Open Sans"/>
                <a:cs typeface="Open Sans"/>
                <a:sym typeface="Open Sans"/>
              </a:rPr>
              <a:t>and </a:t>
            </a:r>
            <a:r>
              <a:rPr lang="en" sz="1200" b="1">
                <a:solidFill>
                  <a:srgbClr val="666666"/>
                </a:solidFill>
                <a:latin typeface="Open Sans"/>
                <a:ea typeface="Open Sans"/>
                <a:cs typeface="Open Sans"/>
                <a:sym typeface="Open Sans"/>
              </a:rPr>
              <a:t>Reputation Management</a:t>
            </a:r>
            <a:r>
              <a:rPr lang="en" sz="1200">
                <a:solidFill>
                  <a:srgbClr val="666666"/>
                </a:solidFill>
                <a:latin typeface="Open Sans"/>
                <a:ea typeface="Open Sans"/>
                <a:cs typeface="Open Sans"/>
                <a:sym typeface="Open Sans"/>
              </a:rPr>
              <a:t> to the rescue! Listing Distribution can create and distribute listings across major sources. Reputation Management will display which listings are missing.</a:t>
            </a:r>
            <a:endParaRPr sz="1600">
              <a:solidFill>
                <a:srgbClr val="666666"/>
              </a:solidFill>
              <a:latin typeface="Open Sans"/>
              <a:ea typeface="Open Sans"/>
              <a:cs typeface="Open Sans"/>
              <a:sym typeface="Open Sans"/>
            </a:endParaRPr>
          </a:p>
        </p:txBody>
      </p:sp>
      <p:pic>
        <p:nvPicPr>
          <p:cNvPr id="323" name="Google Shape;323;p59"/>
          <p:cNvPicPr preferRelativeResize="0"/>
          <p:nvPr/>
        </p:nvPicPr>
        <p:blipFill>
          <a:blip r:embed="rId3">
            <a:alphaModFix/>
          </a:blip>
          <a:stretch>
            <a:fillRect/>
          </a:stretch>
        </p:blipFill>
        <p:spPr>
          <a:xfrm>
            <a:off x="3805013" y="2375050"/>
            <a:ext cx="5168676" cy="165120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0"/>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Listing Accuracy</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29" name="Google Shape;329;p60"/>
          <p:cNvSpPr txBox="1"/>
          <p:nvPr/>
        </p:nvSpPr>
        <p:spPr>
          <a:xfrm>
            <a:off x="312450" y="1233450"/>
            <a:ext cx="8494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330" name="Google Shape;330;p60"/>
          <p:cNvSpPr txBox="1"/>
          <p:nvPr/>
        </p:nvSpPr>
        <p:spPr>
          <a:xfrm>
            <a:off x="312450" y="1233450"/>
            <a:ext cx="8494800" cy="7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Accurate listings ensure a customer can find and contact a business. Incorrect listings lead to unhappy and frustrated customers. Your prospect’s business must be listed correctly!</a:t>
            </a:r>
            <a:endParaRPr>
              <a:solidFill>
                <a:srgbClr val="666666"/>
              </a:solidFill>
              <a:latin typeface="Open Sans"/>
              <a:ea typeface="Open Sans"/>
              <a:cs typeface="Open Sans"/>
              <a:sym typeface="Open Sans"/>
            </a:endParaRPr>
          </a:p>
        </p:txBody>
      </p:sp>
      <p:sp>
        <p:nvSpPr>
          <p:cNvPr id="331" name="Google Shape;331;p60"/>
          <p:cNvSpPr txBox="1"/>
          <p:nvPr/>
        </p:nvSpPr>
        <p:spPr>
          <a:xfrm>
            <a:off x="312450" y="1988850"/>
            <a:ext cx="3382800" cy="30471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it’s important to keep it that way! </a:t>
            </a:r>
            <a:r>
              <a:rPr lang="en" sz="1200" b="1">
                <a:solidFill>
                  <a:srgbClr val="666666"/>
                </a:solidFill>
                <a:latin typeface="Open Sans"/>
                <a:ea typeface="Open Sans"/>
                <a:cs typeface="Open Sans"/>
                <a:sym typeface="Open Sans"/>
              </a:rPr>
              <a:t>Listing Distribution</a:t>
            </a:r>
            <a:r>
              <a:rPr lang="en" sz="1200">
                <a:solidFill>
                  <a:srgbClr val="666666"/>
                </a:solidFill>
                <a:latin typeface="Open Sans"/>
                <a:ea typeface="Open Sans"/>
                <a:cs typeface="Open Sans"/>
                <a:sym typeface="Open Sans"/>
              </a:rPr>
              <a:t> can ensure that your prospect’s listings remain correct over time. If your prospect ever moves, their location will be updated on 300+ sources across the web.</a:t>
            </a:r>
            <a:endParaRPr sz="1200">
              <a:solidFill>
                <a:srgbClr val="666666"/>
              </a:solidFill>
              <a:latin typeface="Open Sans"/>
              <a:ea typeface="Open Sans"/>
              <a:cs typeface="Open Sans"/>
              <a:sym typeface="Open Sans"/>
            </a:endParaRPr>
          </a:p>
          <a:p>
            <a:pPr marL="0" lvl="0" indent="0" algn="l" rtl="0">
              <a:spcBef>
                <a:spcPts val="0"/>
              </a:spcBef>
              <a:spcAft>
                <a:spcPts val="0"/>
              </a:spcAft>
              <a:buNone/>
            </a:pPr>
            <a:endParaRPr sz="1200">
              <a:solidFill>
                <a:srgbClr val="434343"/>
              </a:solidFill>
              <a:latin typeface="Open Sans"/>
              <a:ea typeface="Open Sans"/>
              <a:cs typeface="Open Sans"/>
              <a:sym typeface="Open Sans"/>
            </a:endParaRPr>
          </a:p>
          <a:p>
            <a:pPr marL="457200" lvl="0" indent="-304800" algn="l" rtl="0">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a:t>
            </a:r>
            <a:r>
              <a:rPr lang="en" sz="1200" b="1">
                <a:solidFill>
                  <a:srgbClr val="666666"/>
                </a:solidFill>
                <a:latin typeface="Open Sans"/>
                <a:ea typeface="Open Sans"/>
                <a:cs typeface="Open Sans"/>
                <a:sym typeface="Open Sans"/>
              </a:rPr>
              <a:t>Listing Distribution</a:t>
            </a:r>
            <a:r>
              <a:rPr lang="en" sz="1200">
                <a:solidFill>
                  <a:srgbClr val="666666"/>
                </a:solidFill>
                <a:latin typeface="Open Sans"/>
                <a:ea typeface="Open Sans"/>
                <a:cs typeface="Open Sans"/>
                <a:sym typeface="Open Sans"/>
              </a:rPr>
              <a:t> and </a:t>
            </a:r>
            <a:r>
              <a:rPr lang="en" sz="1200" b="1">
                <a:solidFill>
                  <a:srgbClr val="666666"/>
                </a:solidFill>
                <a:latin typeface="Open Sans"/>
                <a:ea typeface="Open Sans"/>
                <a:cs typeface="Open Sans"/>
                <a:sym typeface="Open Sans"/>
              </a:rPr>
              <a:t>Reputation Management</a:t>
            </a:r>
            <a:r>
              <a:rPr lang="en" sz="1200">
                <a:solidFill>
                  <a:srgbClr val="666666"/>
                </a:solidFill>
                <a:latin typeface="Open Sans"/>
                <a:ea typeface="Open Sans"/>
                <a:cs typeface="Open Sans"/>
                <a:sym typeface="Open Sans"/>
              </a:rPr>
              <a:t> can help! Listing Distribution corrects and maintains current listings across major sources. Reputation Management reveals where information is listed incorrectly.</a:t>
            </a:r>
            <a:endParaRPr sz="1600">
              <a:solidFill>
                <a:srgbClr val="666666"/>
              </a:solidFill>
              <a:latin typeface="Open Sans"/>
              <a:ea typeface="Open Sans"/>
              <a:cs typeface="Open Sans"/>
              <a:sym typeface="Open Sans"/>
            </a:endParaRPr>
          </a:p>
        </p:txBody>
      </p:sp>
      <p:pic>
        <p:nvPicPr>
          <p:cNvPr id="332" name="Google Shape;332;p60"/>
          <p:cNvPicPr preferRelativeResize="0"/>
          <p:nvPr/>
        </p:nvPicPr>
        <p:blipFill>
          <a:blip r:embed="rId3">
            <a:alphaModFix/>
          </a:blip>
          <a:stretch>
            <a:fillRect/>
          </a:stretch>
        </p:blipFill>
        <p:spPr>
          <a:xfrm>
            <a:off x="3695250" y="2347013"/>
            <a:ext cx="5278326" cy="1873743"/>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1"/>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Data Provider Accuracy</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38" name="Google Shape;338;p61"/>
          <p:cNvSpPr txBox="1"/>
          <p:nvPr/>
        </p:nvSpPr>
        <p:spPr>
          <a:xfrm>
            <a:off x="312450" y="1233450"/>
            <a:ext cx="8494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339" name="Google Shape;339;p61"/>
          <p:cNvSpPr txBox="1"/>
          <p:nvPr/>
        </p:nvSpPr>
        <p:spPr>
          <a:xfrm>
            <a:off x="312450" y="1233450"/>
            <a:ext cx="8494800" cy="113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There are three major listing providers in the United States: </a:t>
            </a:r>
            <a:r>
              <a:rPr lang="en" b="1">
                <a:solidFill>
                  <a:srgbClr val="666666"/>
                </a:solidFill>
                <a:latin typeface="Open Sans"/>
                <a:ea typeface="Open Sans"/>
                <a:cs typeface="Open Sans"/>
                <a:sym typeface="Open Sans"/>
              </a:rPr>
              <a:t>Data Axle</a:t>
            </a:r>
            <a:r>
              <a:rPr lang="en">
                <a:solidFill>
                  <a:srgbClr val="666666"/>
                </a:solidFill>
                <a:latin typeface="Open Sans"/>
                <a:ea typeface="Open Sans"/>
                <a:cs typeface="Open Sans"/>
                <a:sym typeface="Open Sans"/>
              </a:rPr>
              <a:t>, </a:t>
            </a:r>
            <a:r>
              <a:rPr lang="en" b="1">
                <a:solidFill>
                  <a:srgbClr val="666666"/>
                </a:solidFill>
                <a:latin typeface="Open Sans"/>
                <a:ea typeface="Open Sans"/>
                <a:cs typeface="Open Sans"/>
                <a:sym typeface="Open Sans"/>
              </a:rPr>
              <a:t>Neustar (Localeze)</a:t>
            </a:r>
            <a:r>
              <a:rPr lang="en">
                <a:solidFill>
                  <a:srgbClr val="666666"/>
                </a:solidFill>
                <a:latin typeface="Open Sans"/>
                <a:ea typeface="Open Sans"/>
                <a:cs typeface="Open Sans"/>
                <a:sym typeface="Open Sans"/>
              </a:rPr>
              <a:t>, and </a:t>
            </a:r>
            <a:endParaRPr b="1">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b="1">
                <a:solidFill>
                  <a:srgbClr val="666666"/>
                </a:solidFill>
                <a:latin typeface="Open Sans"/>
                <a:ea typeface="Open Sans"/>
                <a:cs typeface="Open Sans"/>
                <a:sym typeface="Open Sans"/>
              </a:rPr>
              <a:t>Foursquare</a:t>
            </a:r>
            <a:r>
              <a:rPr lang="en">
                <a:solidFill>
                  <a:srgbClr val="666666"/>
                </a:solidFill>
                <a:latin typeface="Open Sans"/>
                <a:ea typeface="Open Sans"/>
                <a:cs typeface="Open Sans"/>
                <a:sym typeface="Open Sans"/>
              </a:rPr>
              <a:t>. These data providers are referenced by over 300 online listing directories and disseminate business information all over the web. </a:t>
            </a:r>
            <a:endParaRPr>
              <a:solidFill>
                <a:srgbClr val="666666"/>
              </a:solidFill>
              <a:latin typeface="Open Sans"/>
              <a:ea typeface="Open Sans"/>
              <a:cs typeface="Open Sans"/>
              <a:sym typeface="Open Sans"/>
            </a:endParaRPr>
          </a:p>
        </p:txBody>
      </p:sp>
      <p:pic>
        <p:nvPicPr>
          <p:cNvPr id="340" name="Google Shape;340;p61"/>
          <p:cNvPicPr preferRelativeResize="0"/>
          <p:nvPr/>
        </p:nvPicPr>
        <p:blipFill>
          <a:blip r:embed="rId3">
            <a:alphaModFix/>
          </a:blip>
          <a:stretch>
            <a:fillRect/>
          </a:stretch>
        </p:blipFill>
        <p:spPr>
          <a:xfrm>
            <a:off x="780100" y="2755351"/>
            <a:ext cx="7559509" cy="18069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2"/>
          <p:cNvSpPr/>
          <p:nvPr/>
        </p:nvSpPr>
        <p:spPr>
          <a:xfrm>
            <a:off x="0" y="1262550"/>
            <a:ext cx="9144000" cy="466500"/>
          </a:xfrm>
          <a:prstGeom prst="rect">
            <a:avLst/>
          </a:pr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2"/>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Data Provider Accuracy</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47" name="Google Shape;347;p62"/>
          <p:cNvSpPr txBox="1"/>
          <p:nvPr/>
        </p:nvSpPr>
        <p:spPr>
          <a:xfrm>
            <a:off x="312450" y="1538250"/>
            <a:ext cx="8494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348" name="Google Shape;348;p62"/>
          <p:cNvSpPr txBox="1"/>
          <p:nvPr/>
        </p:nvSpPr>
        <p:spPr>
          <a:xfrm>
            <a:off x="336750" y="2347375"/>
            <a:ext cx="2542800" cy="17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6AA84F"/>
                </a:solidFill>
                <a:latin typeface="Open Sans"/>
                <a:ea typeface="Open Sans"/>
                <a:cs typeface="Open Sans"/>
                <a:sym typeface="Open Sans"/>
              </a:rPr>
              <a:t>Business listings are healthy! </a:t>
            </a:r>
            <a:endParaRPr sz="1100">
              <a:solidFill>
                <a:srgbClr val="6AA84F"/>
              </a:solidFill>
              <a:latin typeface="Open Sans"/>
              <a:ea typeface="Open Sans"/>
              <a:cs typeface="Open Sans"/>
              <a:sym typeface="Open Sans"/>
            </a:endParaRPr>
          </a:p>
          <a:p>
            <a:pPr marL="0" lvl="0" indent="0" algn="l" rtl="0">
              <a:spcBef>
                <a:spcPts val="0"/>
              </a:spcBef>
              <a:spcAft>
                <a:spcPts val="0"/>
              </a:spcAft>
              <a:buNone/>
            </a:pPr>
            <a:r>
              <a:rPr lang="en" sz="1100">
                <a:solidFill>
                  <a:srgbClr val="6AA84F"/>
                </a:solidFill>
                <a:latin typeface="Open Sans"/>
                <a:ea typeface="Open Sans"/>
                <a:cs typeface="Open Sans"/>
                <a:sym typeface="Open Sans"/>
              </a:rPr>
              <a:t>The listings exist (presence), and they are correct (accuracy). </a:t>
            </a:r>
            <a:endParaRPr sz="1100">
              <a:solidFill>
                <a:srgbClr val="6AA84F"/>
              </a:solidFill>
              <a:latin typeface="Open Sans"/>
              <a:ea typeface="Open Sans"/>
              <a:cs typeface="Open Sans"/>
              <a:sym typeface="Open Sans"/>
            </a:endParaRPr>
          </a:p>
          <a:p>
            <a:pPr marL="0" lvl="0" indent="0" algn="l" rtl="0">
              <a:spcBef>
                <a:spcPts val="0"/>
              </a:spcBef>
              <a:spcAft>
                <a:spcPts val="0"/>
              </a:spcAft>
              <a:buNone/>
            </a:pPr>
            <a:endParaRPr sz="1100">
              <a:solidFill>
                <a:srgbClr val="6AA84F"/>
              </a:solidFill>
              <a:latin typeface="Open Sans"/>
              <a:ea typeface="Open Sans"/>
              <a:cs typeface="Open Sans"/>
              <a:sym typeface="Open Sans"/>
            </a:endParaRPr>
          </a:p>
          <a:p>
            <a:pPr marL="0" lvl="0" indent="0" algn="l" rtl="0">
              <a:spcBef>
                <a:spcPts val="0"/>
              </a:spcBef>
              <a:spcAft>
                <a:spcPts val="0"/>
              </a:spcAft>
              <a:buNone/>
            </a:pPr>
            <a:r>
              <a:rPr lang="en" sz="1100">
                <a:solidFill>
                  <a:srgbClr val="6AA84F"/>
                </a:solidFill>
                <a:latin typeface="Open Sans"/>
                <a:ea typeface="Open Sans"/>
                <a:cs typeface="Open Sans"/>
                <a:sym typeface="Open Sans"/>
              </a:rPr>
              <a:t>This is no small feat. Ensure listings remain healthy with Listing Distribution.</a:t>
            </a:r>
            <a:endParaRPr sz="1100">
              <a:solidFill>
                <a:srgbClr val="6AA84F"/>
              </a:solidFill>
              <a:latin typeface="Open Sans"/>
              <a:ea typeface="Open Sans"/>
              <a:cs typeface="Open Sans"/>
              <a:sym typeface="Open Sans"/>
            </a:endParaRPr>
          </a:p>
          <a:p>
            <a:pPr marL="0" lvl="0" indent="0" algn="l" rtl="0">
              <a:spcBef>
                <a:spcPts val="0"/>
              </a:spcBef>
              <a:spcAft>
                <a:spcPts val="0"/>
              </a:spcAft>
              <a:buNone/>
            </a:pPr>
            <a:endParaRPr/>
          </a:p>
        </p:txBody>
      </p:sp>
      <p:sp>
        <p:nvSpPr>
          <p:cNvPr id="349" name="Google Shape;349;p62"/>
          <p:cNvSpPr txBox="1"/>
          <p:nvPr/>
        </p:nvSpPr>
        <p:spPr>
          <a:xfrm>
            <a:off x="6264450" y="2347375"/>
            <a:ext cx="2542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E06666"/>
                </a:solidFill>
                <a:latin typeface="Open Sans"/>
                <a:ea typeface="Open Sans"/>
                <a:cs typeface="Open Sans"/>
                <a:sym typeface="Open Sans"/>
              </a:rPr>
              <a:t>Looks bad, but it’s not as bad as you think! Not being found is better than being found with errors. </a:t>
            </a:r>
            <a:endParaRPr sz="1100">
              <a:solidFill>
                <a:srgbClr val="E06666"/>
              </a:solidFill>
              <a:latin typeface="Open Sans"/>
              <a:ea typeface="Open Sans"/>
              <a:cs typeface="Open Sans"/>
              <a:sym typeface="Open Sans"/>
            </a:endParaRPr>
          </a:p>
          <a:p>
            <a:pPr marL="0" lvl="0" indent="0" algn="l" rtl="0">
              <a:spcBef>
                <a:spcPts val="0"/>
              </a:spcBef>
              <a:spcAft>
                <a:spcPts val="0"/>
              </a:spcAft>
              <a:buNone/>
            </a:pPr>
            <a:endParaRPr sz="1100">
              <a:solidFill>
                <a:srgbClr val="E06666"/>
              </a:solidFill>
              <a:latin typeface="Open Sans"/>
              <a:ea typeface="Open Sans"/>
              <a:cs typeface="Open Sans"/>
              <a:sym typeface="Open Sans"/>
            </a:endParaRPr>
          </a:p>
          <a:p>
            <a:pPr marL="0" lvl="0" indent="0" algn="l" rtl="0">
              <a:spcBef>
                <a:spcPts val="0"/>
              </a:spcBef>
              <a:spcAft>
                <a:spcPts val="0"/>
              </a:spcAft>
              <a:buNone/>
            </a:pPr>
            <a:r>
              <a:rPr lang="en" sz="1100">
                <a:solidFill>
                  <a:srgbClr val="E06666"/>
                </a:solidFill>
                <a:latin typeface="Open Sans"/>
                <a:ea typeface="Open Sans"/>
                <a:cs typeface="Open Sans"/>
                <a:sym typeface="Open Sans"/>
              </a:rPr>
              <a:t>Offer Listing Distribution to push out the correct data.</a:t>
            </a:r>
            <a:endParaRPr>
              <a:solidFill>
                <a:srgbClr val="E06666"/>
              </a:solidFill>
            </a:endParaRPr>
          </a:p>
        </p:txBody>
      </p:sp>
      <p:sp>
        <p:nvSpPr>
          <p:cNvPr id="350" name="Google Shape;350;p62"/>
          <p:cNvSpPr txBox="1"/>
          <p:nvPr/>
        </p:nvSpPr>
        <p:spPr>
          <a:xfrm>
            <a:off x="3206700" y="2347375"/>
            <a:ext cx="2730600" cy="20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1C232"/>
                </a:solidFill>
                <a:latin typeface="Open Sans"/>
                <a:ea typeface="Open Sans"/>
                <a:cs typeface="Open Sans"/>
                <a:sym typeface="Open Sans"/>
              </a:rPr>
              <a:t>There is real trouble here! Although some business listings have been found, they are not accurate. Somewhere and somehow, the wrong information about your prospect’s business got out and is now being circulated all over the web. </a:t>
            </a:r>
            <a:endParaRPr sz="1100">
              <a:solidFill>
                <a:srgbClr val="F1C232"/>
              </a:solidFill>
              <a:latin typeface="Open Sans"/>
              <a:ea typeface="Open Sans"/>
              <a:cs typeface="Open Sans"/>
              <a:sym typeface="Open Sans"/>
            </a:endParaRPr>
          </a:p>
          <a:p>
            <a:pPr marL="0" lvl="0" indent="0" algn="l" rtl="0">
              <a:spcBef>
                <a:spcPts val="0"/>
              </a:spcBef>
              <a:spcAft>
                <a:spcPts val="0"/>
              </a:spcAft>
              <a:buNone/>
            </a:pPr>
            <a:endParaRPr sz="1100">
              <a:solidFill>
                <a:srgbClr val="F1C232"/>
              </a:solidFill>
              <a:latin typeface="Open Sans"/>
              <a:ea typeface="Open Sans"/>
              <a:cs typeface="Open Sans"/>
              <a:sym typeface="Open Sans"/>
            </a:endParaRPr>
          </a:p>
          <a:p>
            <a:pPr marL="0" lvl="0" indent="0" algn="l" rtl="0">
              <a:spcBef>
                <a:spcPts val="0"/>
              </a:spcBef>
              <a:spcAft>
                <a:spcPts val="0"/>
              </a:spcAft>
              <a:buNone/>
            </a:pPr>
            <a:r>
              <a:rPr lang="en" sz="1100">
                <a:solidFill>
                  <a:srgbClr val="F1C232"/>
                </a:solidFill>
                <a:latin typeface="Open Sans"/>
                <a:ea typeface="Open Sans"/>
                <a:cs typeface="Open Sans"/>
                <a:sym typeface="Open Sans"/>
              </a:rPr>
              <a:t>Offer Listing Distribution pronto to help correct these costly errors.</a:t>
            </a:r>
            <a:endParaRPr>
              <a:solidFill>
                <a:srgbClr val="F1C232"/>
              </a:solidFill>
            </a:endParaRPr>
          </a:p>
        </p:txBody>
      </p:sp>
      <p:pic>
        <p:nvPicPr>
          <p:cNvPr id="351" name="Google Shape;351;p62"/>
          <p:cNvPicPr preferRelativeResize="0"/>
          <p:nvPr/>
        </p:nvPicPr>
        <p:blipFill>
          <a:blip r:embed="rId3">
            <a:alphaModFix/>
          </a:blip>
          <a:stretch>
            <a:fillRect/>
          </a:stretch>
        </p:blipFill>
        <p:spPr>
          <a:xfrm>
            <a:off x="336750" y="1942625"/>
            <a:ext cx="2353274" cy="404750"/>
          </a:xfrm>
          <a:prstGeom prst="rect">
            <a:avLst/>
          </a:prstGeom>
          <a:noFill/>
          <a:ln>
            <a:noFill/>
          </a:ln>
        </p:spPr>
      </p:pic>
      <p:pic>
        <p:nvPicPr>
          <p:cNvPr id="352" name="Google Shape;352;p62"/>
          <p:cNvPicPr preferRelativeResize="0"/>
          <p:nvPr/>
        </p:nvPicPr>
        <p:blipFill>
          <a:blip r:embed="rId4">
            <a:alphaModFix/>
          </a:blip>
          <a:stretch>
            <a:fillRect/>
          </a:stretch>
        </p:blipFill>
        <p:spPr>
          <a:xfrm>
            <a:off x="3206711" y="1942625"/>
            <a:ext cx="2257077" cy="404750"/>
          </a:xfrm>
          <a:prstGeom prst="rect">
            <a:avLst/>
          </a:prstGeom>
          <a:noFill/>
          <a:ln>
            <a:noFill/>
          </a:ln>
        </p:spPr>
      </p:pic>
      <p:pic>
        <p:nvPicPr>
          <p:cNvPr id="353" name="Google Shape;353;p62"/>
          <p:cNvPicPr preferRelativeResize="0"/>
          <p:nvPr/>
        </p:nvPicPr>
        <p:blipFill>
          <a:blip r:embed="rId5">
            <a:alphaModFix/>
          </a:blip>
          <a:stretch>
            <a:fillRect/>
          </a:stretch>
        </p:blipFill>
        <p:spPr>
          <a:xfrm>
            <a:off x="6264450" y="1942625"/>
            <a:ext cx="2257100" cy="404750"/>
          </a:xfrm>
          <a:prstGeom prst="rect">
            <a:avLst/>
          </a:prstGeom>
          <a:noFill/>
          <a:ln>
            <a:noFill/>
          </a:ln>
        </p:spPr>
      </p:pic>
      <p:pic>
        <p:nvPicPr>
          <p:cNvPr id="354" name="Google Shape;354;p62"/>
          <p:cNvPicPr preferRelativeResize="0"/>
          <p:nvPr/>
        </p:nvPicPr>
        <p:blipFill rotWithShape="1">
          <a:blip r:embed="rId6">
            <a:alphaModFix/>
          </a:blip>
          <a:srcRect/>
          <a:stretch/>
        </p:blipFill>
        <p:spPr>
          <a:xfrm>
            <a:off x="3269950" y="1377900"/>
            <a:ext cx="2130600" cy="235800"/>
          </a:xfrm>
          <a:prstGeom prst="rect">
            <a:avLst/>
          </a:prstGeom>
          <a:noFill/>
          <a:ln>
            <a:noFill/>
          </a:ln>
        </p:spPr>
      </p:pic>
      <p:pic>
        <p:nvPicPr>
          <p:cNvPr id="355" name="Google Shape;355;p62"/>
          <p:cNvPicPr preferRelativeResize="0"/>
          <p:nvPr/>
        </p:nvPicPr>
        <p:blipFill>
          <a:blip r:embed="rId7">
            <a:alphaModFix/>
          </a:blip>
          <a:stretch>
            <a:fillRect/>
          </a:stretch>
        </p:blipFill>
        <p:spPr>
          <a:xfrm>
            <a:off x="1360000" y="1331924"/>
            <a:ext cx="1519550" cy="327750"/>
          </a:xfrm>
          <a:prstGeom prst="rect">
            <a:avLst/>
          </a:prstGeom>
          <a:noFill/>
          <a:ln>
            <a:noFill/>
          </a:ln>
        </p:spPr>
      </p:pic>
      <p:pic>
        <p:nvPicPr>
          <p:cNvPr id="356" name="Google Shape;356;p62"/>
          <p:cNvPicPr preferRelativeResize="0"/>
          <p:nvPr/>
        </p:nvPicPr>
        <p:blipFill>
          <a:blip r:embed="rId8">
            <a:alphaModFix/>
          </a:blip>
          <a:stretch>
            <a:fillRect/>
          </a:stretch>
        </p:blipFill>
        <p:spPr>
          <a:xfrm>
            <a:off x="5790950" y="1336631"/>
            <a:ext cx="2130601" cy="3183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3"/>
          <p:cNvSpPr/>
          <p:nvPr/>
        </p:nvSpPr>
        <p:spPr>
          <a:xfrm>
            <a:off x="0"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3"/>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Reviews</a:t>
            </a:r>
            <a:endParaRPr sz="4800">
              <a:solidFill>
                <a:srgbClr val="FFFFFF"/>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4"/>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Reviews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68" name="Google Shape;368;p64"/>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369" name="Google Shape;369;p64"/>
          <p:cNvSpPr txBox="1"/>
          <p:nvPr/>
        </p:nvSpPr>
        <p:spPr>
          <a:xfrm>
            <a:off x="312450" y="1081050"/>
            <a:ext cx="3790500" cy="367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Online Presence Report aggregates data from over 30 customer review sites to highlight: </a:t>
            </a:r>
            <a:endParaRPr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Number of reviews</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Recency of reviews</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Average score</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dirty="0">
                <a:solidFill>
                  <a:srgbClr val="666666"/>
                </a:solidFill>
                <a:latin typeface="Open Sans"/>
                <a:ea typeface="Open Sans"/>
                <a:cs typeface="Open Sans"/>
                <a:sym typeface="Open Sans"/>
              </a:rPr>
              <a:t>Local businesses must continually collect fresh reviews and strive for 5–star ratings to establish trust and credibility. Help your prospect make a stellar first impression.</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pic>
        <p:nvPicPr>
          <p:cNvPr id="370" name="Google Shape;370;p64"/>
          <p:cNvPicPr preferRelativeResize="0"/>
          <p:nvPr/>
        </p:nvPicPr>
        <p:blipFill>
          <a:blip r:embed="rId3">
            <a:alphaModFix/>
          </a:blip>
          <a:stretch>
            <a:fillRect/>
          </a:stretch>
        </p:blipFill>
        <p:spPr>
          <a:xfrm>
            <a:off x="4476950" y="1150825"/>
            <a:ext cx="4364698" cy="2500624"/>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5"/>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Reviews Grade Calculation</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76" name="Google Shape;376;p65"/>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377" name="Google Shape;377;p65"/>
          <p:cNvSpPr txBox="1"/>
          <p:nvPr/>
        </p:nvSpPr>
        <p:spPr>
          <a:xfrm>
            <a:off x="312450" y="1081050"/>
            <a:ext cx="8494800" cy="104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Each grade in the Reviews section is determined by the percentile range your prospect falls into when compared to other businesses in the same industry. </a:t>
            </a:r>
            <a:endParaRPr>
              <a:solidFill>
                <a:srgbClr val="666666"/>
              </a:solidFill>
              <a:latin typeface="Open Sans"/>
              <a:ea typeface="Open Sans"/>
              <a:cs typeface="Open Sans"/>
              <a:sym typeface="Open Sans"/>
            </a:endParaRPr>
          </a:p>
        </p:txBody>
      </p:sp>
      <p:sp>
        <p:nvSpPr>
          <p:cNvPr id="378" name="Google Shape;378;p65"/>
          <p:cNvSpPr txBox="1"/>
          <p:nvPr/>
        </p:nvSpPr>
        <p:spPr>
          <a:xfrm>
            <a:off x="312438" y="4079625"/>
            <a:ext cx="8494800" cy="6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sum of these scores is divided by the number of individual grades within the Reviews section. Finally, that score is converted back into a letter grade.</a:t>
            </a:r>
            <a:endParaRPr>
              <a:solidFill>
                <a:srgbClr val="666666"/>
              </a:solidFill>
              <a:latin typeface="Open Sans"/>
              <a:ea typeface="Open Sans"/>
              <a:cs typeface="Open Sans"/>
              <a:sym typeface="Open Sans"/>
            </a:endParaRPr>
          </a:p>
        </p:txBody>
      </p:sp>
      <p:sp>
        <p:nvSpPr>
          <p:cNvPr id="379" name="Google Shape;379;p65"/>
          <p:cNvSpPr txBox="1"/>
          <p:nvPr/>
        </p:nvSpPr>
        <p:spPr>
          <a:xfrm>
            <a:off x="312450" y="3193800"/>
            <a:ext cx="8494800" cy="73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To determine the overall Review grade, the individual sections are converted into numerical scores:</a:t>
            </a:r>
            <a:endParaRPr>
              <a:solidFill>
                <a:srgbClr val="666666"/>
              </a:solidFill>
              <a:latin typeface="Open Sans"/>
              <a:ea typeface="Open Sans"/>
              <a:cs typeface="Open Sans"/>
              <a:sym typeface="Open Sans"/>
            </a:endParaRPr>
          </a:p>
        </p:txBody>
      </p:sp>
      <p:sp>
        <p:nvSpPr>
          <p:cNvPr id="380" name="Google Shape;380;p65"/>
          <p:cNvSpPr txBox="1"/>
          <p:nvPr/>
        </p:nvSpPr>
        <p:spPr>
          <a:xfrm>
            <a:off x="-12" y="3635450"/>
            <a:ext cx="9144000" cy="50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Open Sans"/>
                <a:ea typeface="Open Sans"/>
                <a:cs typeface="Open Sans"/>
                <a:sym typeface="Open Sans"/>
              </a:rPr>
              <a:t>A=4 | B=3 | C=2 | D=1 | F=0</a:t>
            </a:r>
            <a:endParaRPr>
              <a:solidFill>
                <a:srgbClr val="666666"/>
              </a:solidFill>
              <a:latin typeface="Open Sans"/>
              <a:ea typeface="Open Sans"/>
              <a:cs typeface="Open Sans"/>
              <a:sym typeface="Open Sans"/>
            </a:endParaRPr>
          </a:p>
        </p:txBody>
      </p:sp>
      <p:pic>
        <p:nvPicPr>
          <p:cNvPr id="381" name="Google Shape;381;p65"/>
          <p:cNvPicPr preferRelativeResize="0"/>
          <p:nvPr/>
        </p:nvPicPr>
        <p:blipFill>
          <a:blip r:embed="rId3">
            <a:alphaModFix/>
          </a:blip>
          <a:stretch>
            <a:fillRect/>
          </a:stretch>
        </p:blipFill>
        <p:spPr>
          <a:xfrm>
            <a:off x="2215650" y="2269800"/>
            <a:ext cx="4712702" cy="760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6"/>
          <p:cNvSpPr txBox="1"/>
          <p:nvPr/>
        </p:nvSpPr>
        <p:spPr>
          <a:xfrm>
            <a:off x="312450" y="1233450"/>
            <a:ext cx="8494800" cy="2262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6AA84F"/>
              </a:buClr>
              <a:buSzPts val="1400"/>
              <a:buFont typeface="Open Sans"/>
              <a:buChar char="+"/>
            </a:pPr>
            <a:r>
              <a:rPr lang="en">
                <a:solidFill>
                  <a:srgbClr val="6AA84F"/>
                </a:solidFill>
                <a:latin typeface="Open Sans"/>
                <a:ea typeface="Open Sans"/>
                <a:cs typeface="Open Sans"/>
                <a:sym typeface="Open Sans"/>
              </a:rPr>
              <a:t>If the grade is high</a:t>
            </a:r>
            <a:r>
              <a:rPr lang="en">
                <a:solidFill>
                  <a:srgbClr val="666666"/>
                </a:solidFill>
                <a:latin typeface="Open Sans"/>
                <a:ea typeface="Open Sans"/>
                <a:cs typeface="Open Sans"/>
                <a:sym typeface="Open Sans"/>
              </a:rPr>
              <a:t>, congratulate your prospect on their hard work in earning a solid reputation! Offer </a:t>
            </a:r>
            <a:r>
              <a:rPr lang="en" b="1">
                <a:solidFill>
                  <a:srgbClr val="666666"/>
                </a:solidFill>
                <a:latin typeface="Open Sans"/>
                <a:ea typeface="Open Sans"/>
                <a:cs typeface="Open Sans"/>
                <a:sym typeface="Open Sans"/>
              </a:rPr>
              <a:t>Social Marketing</a:t>
            </a:r>
            <a:r>
              <a:rPr lang="en">
                <a:solidFill>
                  <a:srgbClr val="666666"/>
                </a:solidFill>
                <a:latin typeface="Open Sans"/>
                <a:ea typeface="Open Sans"/>
                <a:cs typeface="Open Sans"/>
                <a:sym typeface="Open Sans"/>
              </a:rPr>
              <a:t> to amplify all that positivity.</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434343"/>
              </a:solidFill>
              <a:latin typeface="Open Sans"/>
              <a:ea typeface="Open Sans"/>
              <a:cs typeface="Open Sans"/>
              <a:sym typeface="Open Sans"/>
            </a:endParaRPr>
          </a:p>
          <a:p>
            <a:pPr marL="457200" lvl="0" indent="-317500" algn="l" rtl="0">
              <a:lnSpc>
                <a:spcPct val="115000"/>
              </a:lnSpc>
              <a:spcBef>
                <a:spcPts val="0"/>
              </a:spcBef>
              <a:spcAft>
                <a:spcPts val="0"/>
              </a:spcAft>
              <a:buClr>
                <a:srgbClr val="E06666"/>
              </a:buClr>
              <a:buSzPts val="1400"/>
              <a:buFont typeface="Open Sans"/>
              <a:buChar char="-"/>
            </a:pPr>
            <a:r>
              <a:rPr lang="en">
                <a:solidFill>
                  <a:srgbClr val="E06666"/>
                </a:solidFill>
                <a:latin typeface="Open Sans"/>
                <a:ea typeface="Open Sans"/>
                <a:cs typeface="Open Sans"/>
                <a:sym typeface="Open Sans"/>
              </a:rPr>
              <a:t>If the grade is low</a:t>
            </a:r>
            <a:r>
              <a:rPr lang="en">
                <a:solidFill>
                  <a:srgbClr val="666666"/>
                </a:solidFill>
                <a:latin typeface="Open Sans"/>
                <a:ea typeface="Open Sans"/>
                <a:cs typeface="Open Sans"/>
                <a:sym typeface="Open Sans"/>
              </a:rPr>
              <a:t>, you can help! Offer </a:t>
            </a:r>
            <a:r>
              <a:rPr lang="en" b="1">
                <a:solidFill>
                  <a:srgbClr val="666666"/>
                </a:solidFill>
                <a:latin typeface="Open Sans"/>
                <a:ea typeface="Open Sans"/>
                <a:cs typeface="Open Sans"/>
                <a:sym typeface="Open Sans"/>
              </a:rPr>
              <a:t>Reputation Management </a:t>
            </a:r>
            <a:r>
              <a:rPr lang="en">
                <a:solidFill>
                  <a:srgbClr val="666666"/>
                </a:solidFill>
                <a:latin typeface="Open Sans"/>
                <a:ea typeface="Open Sans"/>
                <a:cs typeface="Open Sans"/>
                <a:sym typeface="Open Sans"/>
              </a:rPr>
              <a:t>to reveal where the negative sentiment is coming from. Add </a:t>
            </a:r>
            <a:r>
              <a:rPr lang="en" b="1">
                <a:solidFill>
                  <a:srgbClr val="666666"/>
                </a:solidFill>
                <a:latin typeface="Open Sans"/>
                <a:ea typeface="Open Sans"/>
                <a:cs typeface="Open Sans"/>
                <a:sym typeface="Open Sans"/>
              </a:rPr>
              <a:t>Customer Voice</a:t>
            </a:r>
            <a:r>
              <a:rPr lang="en">
                <a:solidFill>
                  <a:srgbClr val="666666"/>
                </a:solidFill>
                <a:latin typeface="Open Sans"/>
                <a:ea typeface="Open Sans"/>
                <a:cs typeface="Open Sans"/>
                <a:sym typeface="Open Sans"/>
              </a:rPr>
              <a:t> to the package to provide the perfect avenue for collecting more reviews. Positive reviews can easily be displayed on your prospect’s website, whereas negative reviews can be dealt with privately. </a:t>
            </a:r>
            <a:endParaRPr>
              <a:solidFill>
                <a:srgbClr val="666666"/>
              </a:solidFill>
              <a:latin typeface="Open Sans"/>
              <a:ea typeface="Open Sans"/>
              <a:cs typeface="Open Sans"/>
              <a:sym typeface="Open Sans"/>
            </a:endParaRPr>
          </a:p>
        </p:txBody>
      </p:sp>
      <p:sp>
        <p:nvSpPr>
          <p:cNvPr id="387" name="Google Shape;387;p66"/>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Reviews</a:t>
            </a: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388" name="Google Shape;388;p66"/>
          <p:cNvPicPr preferRelativeResize="0"/>
          <p:nvPr/>
        </p:nvPicPr>
        <p:blipFill>
          <a:blip r:embed="rId3">
            <a:alphaModFix/>
          </a:blip>
          <a:stretch>
            <a:fillRect/>
          </a:stretch>
        </p:blipFill>
        <p:spPr>
          <a:xfrm>
            <a:off x="7491950" y="3583375"/>
            <a:ext cx="1170600" cy="117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9"/>
          <p:cNvSpPr txBox="1"/>
          <p:nvPr/>
        </p:nvSpPr>
        <p:spPr>
          <a:xfrm>
            <a:off x="312450" y="403075"/>
            <a:ext cx="7260000" cy="12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434343"/>
                </a:solidFill>
                <a:latin typeface="Montserrat"/>
                <a:ea typeface="Montserrat"/>
                <a:cs typeface="Montserrat"/>
                <a:sym typeface="Montserrat"/>
              </a:rPr>
              <a:t>What is the Online Presence Report?</a:t>
            </a:r>
            <a:endParaRPr sz="3000" dirty="0">
              <a:solidFill>
                <a:srgbClr val="434343"/>
              </a:solidFill>
              <a:latin typeface="Montserrat"/>
              <a:ea typeface="Montserrat"/>
              <a:cs typeface="Montserrat"/>
              <a:sym typeface="Montserrat"/>
            </a:endParaRPr>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239" name="Google Shape;239;p49"/>
          <p:cNvSpPr txBox="1"/>
          <p:nvPr/>
        </p:nvSpPr>
        <p:spPr>
          <a:xfrm>
            <a:off x="312450" y="1233450"/>
            <a:ext cx="4259400" cy="36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solidFill>
                  <a:srgbClr val="666666"/>
                </a:solidFill>
                <a:latin typeface="Open Sans"/>
                <a:ea typeface="Open Sans"/>
                <a:cs typeface="Open Sans"/>
                <a:sym typeface="Open Sans"/>
              </a:rPr>
              <a:t>The Online Presence Report is an award-winning </a:t>
            </a:r>
            <a:r>
              <a:rPr lang="en" sz="1600" i="1" dirty="0">
                <a:solidFill>
                  <a:srgbClr val="666666"/>
                </a:solidFill>
                <a:latin typeface="Open Sans"/>
                <a:ea typeface="Open Sans"/>
                <a:cs typeface="Open Sans"/>
                <a:sym typeface="Open Sans"/>
              </a:rPr>
              <a:t>marketing needs assessment</a:t>
            </a:r>
            <a:r>
              <a:rPr lang="en" sz="1600" dirty="0">
                <a:solidFill>
                  <a:srgbClr val="666666"/>
                </a:solidFill>
                <a:latin typeface="Open Sans"/>
                <a:ea typeface="Open Sans"/>
                <a:cs typeface="Open Sans"/>
                <a:sym typeface="Open Sans"/>
              </a:rPr>
              <a:t> that arms sales reps with automated insights into a business’s online marketing performance. These insights make for compelling and persuasive sales pitches. </a:t>
            </a: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dirty="0">
                <a:solidFill>
                  <a:srgbClr val="666666"/>
                </a:solidFill>
                <a:latin typeface="Open Sans"/>
                <a:ea typeface="Open Sans"/>
                <a:cs typeface="Open Sans"/>
                <a:sym typeface="Open Sans"/>
              </a:rPr>
              <a:t>Use the Online Presence Report to start conversations with business owners, highlight gaps in their marketing, and propose optimal solutions. </a:t>
            </a:r>
            <a:endParaRPr sz="1600" dirty="0">
              <a:solidFill>
                <a:srgbClr val="666666"/>
              </a:solidFill>
              <a:latin typeface="Open Sans"/>
              <a:ea typeface="Open Sans"/>
              <a:cs typeface="Open Sans"/>
              <a:sym typeface="Open Sans"/>
            </a:endParaRPr>
          </a:p>
        </p:txBody>
      </p:sp>
      <p:pic>
        <p:nvPicPr>
          <p:cNvPr id="240" name="Google Shape;240;p49"/>
          <p:cNvPicPr preferRelativeResize="0"/>
          <p:nvPr/>
        </p:nvPicPr>
        <p:blipFill>
          <a:blip r:embed="rId3">
            <a:alphaModFix/>
          </a:blip>
          <a:stretch>
            <a:fillRect/>
          </a:stretch>
        </p:blipFill>
        <p:spPr>
          <a:xfrm>
            <a:off x="5536175" y="1207000"/>
            <a:ext cx="3232725" cy="3686797"/>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7"/>
          <p:cNvSpPr/>
          <p:nvPr/>
        </p:nvSpPr>
        <p:spPr>
          <a:xfrm>
            <a:off x="0"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7"/>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Social</a:t>
            </a:r>
            <a:endParaRPr sz="4800">
              <a:solidFill>
                <a:srgbClr val="FFFFFF"/>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8"/>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Social</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00" name="Google Shape;400;p68"/>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01" name="Google Shape;401;p68"/>
          <p:cNvSpPr txBox="1"/>
          <p:nvPr/>
        </p:nvSpPr>
        <p:spPr>
          <a:xfrm>
            <a:off x="312450" y="1081050"/>
            <a:ext cx="8494800" cy="399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Online Presence Report investigates a business’s social media presence:</a:t>
            </a:r>
            <a:endParaRPr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b="1" dirty="0">
                <a:solidFill>
                  <a:srgbClr val="666666"/>
                </a:solidFill>
                <a:latin typeface="Open Sans"/>
                <a:ea typeface="Open Sans"/>
                <a:cs typeface="Open Sans"/>
                <a:sym typeface="Open Sans"/>
              </a:rPr>
              <a:t>Facebook: </a:t>
            </a:r>
            <a:r>
              <a:rPr lang="en" dirty="0">
                <a:solidFill>
                  <a:srgbClr val="666666"/>
                </a:solidFill>
                <a:latin typeface="Open Sans"/>
                <a:ea typeface="Open Sans"/>
                <a:cs typeface="Open Sans"/>
                <a:sym typeface="Open Sans"/>
              </a:rPr>
              <a:t>Likes, Average Posts/Month, Average Likes/Post, Average Shares/Post</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b="1" dirty="0">
                <a:solidFill>
                  <a:srgbClr val="666666"/>
                </a:solidFill>
                <a:latin typeface="Open Sans"/>
                <a:ea typeface="Open Sans"/>
                <a:cs typeface="Open Sans"/>
                <a:sym typeface="Open Sans"/>
              </a:rPr>
              <a:t>Twitter: </a:t>
            </a:r>
            <a:r>
              <a:rPr lang="en" dirty="0">
                <a:solidFill>
                  <a:srgbClr val="666666"/>
                </a:solidFill>
                <a:latin typeface="Open Sans"/>
                <a:ea typeface="Open Sans"/>
                <a:cs typeface="Open Sans"/>
                <a:sym typeface="Open Sans"/>
              </a:rPr>
              <a:t>Followers, Following, Tweets</a:t>
            </a:r>
            <a:r>
              <a:rPr lang="en" baseline="30000" dirty="0">
                <a:solidFill>
                  <a:srgbClr val="666666"/>
                </a:solidFill>
                <a:latin typeface="Open Sans"/>
                <a:ea typeface="Open Sans"/>
                <a:cs typeface="Open Sans"/>
                <a:sym typeface="Open Sans"/>
              </a:rPr>
              <a:t>*</a:t>
            </a:r>
            <a:endParaRPr baseline="30000"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b="1" dirty="0">
                <a:solidFill>
                  <a:srgbClr val="666666"/>
                </a:solidFill>
                <a:latin typeface="Open Sans"/>
                <a:ea typeface="Open Sans"/>
                <a:cs typeface="Open Sans"/>
                <a:sym typeface="Open Sans"/>
              </a:rPr>
              <a:t>Instagram: </a:t>
            </a:r>
            <a:r>
              <a:rPr lang="en" dirty="0">
                <a:solidFill>
                  <a:srgbClr val="666666"/>
                </a:solidFill>
                <a:latin typeface="Open Sans"/>
                <a:ea typeface="Open Sans"/>
                <a:cs typeface="Open Sans"/>
                <a:sym typeface="Open Sans"/>
              </a:rPr>
              <a:t>Followers, Posts</a:t>
            </a:r>
            <a:r>
              <a:rPr lang="en" baseline="30000" dirty="0">
                <a:solidFill>
                  <a:srgbClr val="666666"/>
                </a:solidFill>
                <a:latin typeface="Open Sans"/>
                <a:ea typeface="Open Sans"/>
                <a:cs typeface="Open Sans"/>
                <a:sym typeface="Open Sans"/>
              </a:rPr>
              <a:t>*</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Social channels can help local businesses grow their fan base and turn online leads into raving customers. Every day, millions of consumers declare their buying intentions on social media. Local businesses must keep their followers engaged to grow their audience and build brand loyalty.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sz="900" dirty="0">
                <a:solidFill>
                  <a:srgbClr val="666666"/>
                </a:solidFill>
                <a:latin typeface="Open Sans"/>
                <a:ea typeface="Open Sans"/>
                <a:cs typeface="Open Sans"/>
                <a:sym typeface="Open Sans"/>
              </a:rPr>
              <a:t>* Total number</a:t>
            </a:r>
            <a:endParaRPr sz="900" dirty="0">
              <a:solidFill>
                <a:srgbClr val="666666"/>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9"/>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Social Grade Calculation</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07" name="Google Shape;407;p69"/>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08" name="Google Shape;408;p69"/>
          <p:cNvSpPr txBox="1"/>
          <p:nvPr/>
        </p:nvSpPr>
        <p:spPr>
          <a:xfrm>
            <a:off x="312450" y="1233450"/>
            <a:ext cx="8494800" cy="104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Each grade in the Social section is determined by the percentile range your prospect falls into when compared to other businesses in the same industry. </a:t>
            </a:r>
            <a:endParaRPr>
              <a:solidFill>
                <a:srgbClr val="666666"/>
              </a:solidFill>
              <a:latin typeface="Open Sans"/>
              <a:ea typeface="Open Sans"/>
              <a:cs typeface="Open Sans"/>
              <a:sym typeface="Open Sans"/>
            </a:endParaRPr>
          </a:p>
        </p:txBody>
      </p:sp>
      <p:sp>
        <p:nvSpPr>
          <p:cNvPr id="409" name="Google Shape;409;p69"/>
          <p:cNvSpPr txBox="1"/>
          <p:nvPr/>
        </p:nvSpPr>
        <p:spPr>
          <a:xfrm>
            <a:off x="312438" y="4079625"/>
            <a:ext cx="8494800" cy="6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sum of these scores is divided by the number of individual grades within the Social section. Finally, that score is converted back into a letter grade.</a:t>
            </a:r>
            <a:endParaRPr>
              <a:solidFill>
                <a:srgbClr val="666666"/>
              </a:solidFill>
              <a:latin typeface="Open Sans"/>
              <a:ea typeface="Open Sans"/>
              <a:cs typeface="Open Sans"/>
              <a:sym typeface="Open Sans"/>
            </a:endParaRPr>
          </a:p>
        </p:txBody>
      </p:sp>
      <p:sp>
        <p:nvSpPr>
          <p:cNvPr id="410" name="Google Shape;410;p69"/>
          <p:cNvSpPr txBox="1"/>
          <p:nvPr/>
        </p:nvSpPr>
        <p:spPr>
          <a:xfrm>
            <a:off x="312450" y="3193800"/>
            <a:ext cx="8494800" cy="73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To determine the overall Social grade, the individual sections are first converted into numerical scores:</a:t>
            </a:r>
            <a:endParaRPr>
              <a:solidFill>
                <a:srgbClr val="666666"/>
              </a:solidFill>
              <a:latin typeface="Open Sans"/>
              <a:ea typeface="Open Sans"/>
              <a:cs typeface="Open Sans"/>
              <a:sym typeface="Open Sans"/>
            </a:endParaRPr>
          </a:p>
        </p:txBody>
      </p:sp>
      <p:sp>
        <p:nvSpPr>
          <p:cNvPr id="411" name="Google Shape;411;p69"/>
          <p:cNvSpPr txBox="1"/>
          <p:nvPr/>
        </p:nvSpPr>
        <p:spPr>
          <a:xfrm>
            <a:off x="-12" y="3635450"/>
            <a:ext cx="9144000" cy="50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Open Sans"/>
                <a:ea typeface="Open Sans"/>
                <a:cs typeface="Open Sans"/>
                <a:sym typeface="Open Sans"/>
              </a:rPr>
              <a:t>A=4 | B=3 | C=2 | D=1 | F=0</a:t>
            </a:r>
            <a:endParaRPr>
              <a:solidFill>
                <a:srgbClr val="666666"/>
              </a:solidFill>
              <a:latin typeface="Open Sans"/>
              <a:ea typeface="Open Sans"/>
              <a:cs typeface="Open Sans"/>
              <a:sym typeface="Open Sans"/>
            </a:endParaRPr>
          </a:p>
        </p:txBody>
      </p:sp>
      <p:pic>
        <p:nvPicPr>
          <p:cNvPr id="412" name="Google Shape;412;p69"/>
          <p:cNvPicPr preferRelativeResize="0"/>
          <p:nvPr/>
        </p:nvPicPr>
        <p:blipFill>
          <a:blip r:embed="rId3">
            <a:alphaModFix/>
          </a:blip>
          <a:stretch>
            <a:fillRect/>
          </a:stretch>
        </p:blipFill>
        <p:spPr>
          <a:xfrm>
            <a:off x="1979688" y="2204250"/>
            <a:ext cx="5184622" cy="837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0"/>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Social</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18" name="Google Shape;418;p70"/>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19" name="Google Shape;419;p70"/>
          <p:cNvSpPr txBox="1"/>
          <p:nvPr/>
        </p:nvSpPr>
        <p:spPr>
          <a:xfrm>
            <a:off x="312450" y="1081050"/>
            <a:ext cx="8494800" cy="370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
        <p:nvSpPr>
          <p:cNvPr id="420" name="Google Shape;420;p70"/>
          <p:cNvSpPr txBox="1"/>
          <p:nvPr/>
        </p:nvSpPr>
        <p:spPr>
          <a:xfrm>
            <a:off x="312450" y="1179000"/>
            <a:ext cx="3576600" cy="35046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your prospect is off to a great start! However, managing multiple social networks is difficult and time-consuming. </a:t>
            </a:r>
            <a:r>
              <a:rPr lang="en" sz="1200" b="1">
                <a:solidFill>
                  <a:srgbClr val="666666"/>
                </a:solidFill>
                <a:latin typeface="Open Sans"/>
                <a:ea typeface="Open Sans"/>
                <a:cs typeface="Open Sans"/>
                <a:sym typeface="Open Sans"/>
              </a:rPr>
              <a:t>Social Marketing</a:t>
            </a:r>
            <a:r>
              <a:rPr lang="en" sz="1200">
                <a:solidFill>
                  <a:srgbClr val="666666"/>
                </a:solidFill>
                <a:latin typeface="Open Sans"/>
                <a:ea typeface="Open Sans"/>
                <a:cs typeface="Open Sans"/>
                <a:sym typeface="Open Sans"/>
              </a:rPr>
              <a:t> is an easy way for your prospect to continue to build their social presence and find new leads.</a:t>
            </a:r>
            <a:endParaRPr sz="12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rgbClr val="434343"/>
              </a:solidFill>
              <a:latin typeface="Open Sans"/>
              <a:ea typeface="Open Sans"/>
              <a:cs typeface="Open Sans"/>
              <a:sym typeface="Open Sans"/>
            </a:endParaRPr>
          </a:p>
          <a:p>
            <a:pPr marL="457200" lvl="0" indent="-304800" algn="l" rtl="0">
              <a:lnSpc>
                <a:spcPct val="115000"/>
              </a:lnSpc>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you need to get your prospect to the 21st century where customer service lives online! With </a:t>
            </a:r>
            <a:r>
              <a:rPr lang="en" sz="1200" b="1">
                <a:solidFill>
                  <a:srgbClr val="666666"/>
                </a:solidFill>
                <a:latin typeface="Open Sans"/>
                <a:ea typeface="Open Sans"/>
                <a:cs typeface="Open Sans"/>
                <a:sym typeface="Open Sans"/>
              </a:rPr>
              <a:t>Social Marketing</a:t>
            </a:r>
            <a:r>
              <a:rPr lang="en" sz="1200">
                <a:solidFill>
                  <a:srgbClr val="666666"/>
                </a:solidFill>
                <a:latin typeface="Open Sans"/>
                <a:ea typeface="Open Sans"/>
                <a:cs typeface="Open Sans"/>
                <a:sym typeface="Open Sans"/>
              </a:rPr>
              <a:t>, your prospect can manage customer activity in a single feed, respond to customers straight from the feed, and track every interaction.</a:t>
            </a:r>
            <a:endParaRPr sz="1200">
              <a:solidFill>
                <a:srgbClr val="666666"/>
              </a:solidFill>
              <a:latin typeface="Open Sans"/>
              <a:ea typeface="Open Sans"/>
              <a:cs typeface="Open Sans"/>
              <a:sym typeface="Open Sans"/>
            </a:endParaRPr>
          </a:p>
        </p:txBody>
      </p:sp>
      <p:pic>
        <p:nvPicPr>
          <p:cNvPr id="421" name="Google Shape;421;p70"/>
          <p:cNvPicPr preferRelativeResize="0"/>
          <p:nvPr/>
        </p:nvPicPr>
        <p:blipFill>
          <a:blip r:embed="rId3">
            <a:alphaModFix/>
          </a:blip>
          <a:stretch>
            <a:fillRect/>
          </a:stretch>
        </p:blipFill>
        <p:spPr>
          <a:xfrm>
            <a:off x="4502950" y="1701250"/>
            <a:ext cx="4383877" cy="24410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1"/>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Social</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27" name="Google Shape;427;p71"/>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28" name="Google Shape;428;p71"/>
          <p:cNvSpPr txBox="1"/>
          <p:nvPr/>
        </p:nvSpPr>
        <p:spPr>
          <a:xfrm>
            <a:off x="312450" y="1081050"/>
            <a:ext cx="8494800" cy="118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A social page may not appear in the report for several reasons. It could mean that your prospect does not have a page for their business, they are using a personal page instead of a business page, or their page has viewing restrictions. In any case, you can help your prospect. Remember, if our system has a hard time finding your prospect’s social page, their customers will too.</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pic>
        <p:nvPicPr>
          <p:cNvPr id="429" name="Google Shape;429;p71"/>
          <p:cNvPicPr preferRelativeResize="0"/>
          <p:nvPr/>
        </p:nvPicPr>
        <p:blipFill>
          <a:blip r:embed="rId3">
            <a:alphaModFix/>
          </a:blip>
          <a:stretch>
            <a:fillRect/>
          </a:stretch>
        </p:blipFill>
        <p:spPr>
          <a:xfrm>
            <a:off x="2019324" y="2895750"/>
            <a:ext cx="5105373" cy="192720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2"/>
          <p:cNvSpPr/>
          <p:nvPr/>
        </p:nvSpPr>
        <p:spPr>
          <a:xfrm>
            <a:off x="0"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2"/>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Website</a:t>
            </a:r>
            <a:endParaRPr sz="4800">
              <a:solidFill>
                <a:srgbClr val="FFFFFF"/>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3"/>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Website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41" name="Google Shape;441;p73"/>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42" name="Google Shape;442;p73"/>
          <p:cNvSpPr txBox="1"/>
          <p:nvPr/>
        </p:nvSpPr>
        <p:spPr>
          <a:xfrm>
            <a:off x="312450" y="1081050"/>
            <a:ext cx="3333000" cy="365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Online Presence Report leverages </a:t>
            </a:r>
            <a:r>
              <a:rPr lang="en" b="1" dirty="0">
                <a:solidFill>
                  <a:srgbClr val="666666"/>
                </a:solidFill>
                <a:latin typeface="Open Sans"/>
                <a:ea typeface="Open Sans"/>
                <a:cs typeface="Open Sans"/>
                <a:sym typeface="Open Sans"/>
              </a:rPr>
              <a:t>Google </a:t>
            </a:r>
            <a:r>
              <a:rPr lang="en" b="1" dirty="0" err="1">
                <a:solidFill>
                  <a:srgbClr val="666666"/>
                </a:solidFill>
                <a:latin typeface="Open Sans"/>
                <a:ea typeface="Open Sans"/>
                <a:cs typeface="Open Sans"/>
                <a:sym typeface="Open Sans"/>
              </a:rPr>
              <a:t>PageSpeed</a:t>
            </a:r>
            <a:r>
              <a:rPr lang="en" b="1" dirty="0">
                <a:solidFill>
                  <a:srgbClr val="666666"/>
                </a:solidFill>
                <a:latin typeface="Open Sans"/>
                <a:ea typeface="Open Sans"/>
                <a:cs typeface="Open Sans"/>
                <a:sym typeface="Open Sans"/>
              </a:rPr>
              <a:t> Insights </a:t>
            </a:r>
            <a:r>
              <a:rPr lang="en" dirty="0">
                <a:solidFill>
                  <a:srgbClr val="666666"/>
                </a:solidFill>
                <a:latin typeface="Open Sans"/>
                <a:ea typeface="Open Sans"/>
                <a:cs typeface="Open Sans"/>
                <a:sym typeface="Open Sans"/>
              </a:rPr>
              <a:t>and </a:t>
            </a:r>
            <a:r>
              <a:rPr lang="en" b="1" dirty="0">
                <a:solidFill>
                  <a:srgbClr val="666666"/>
                </a:solidFill>
                <a:latin typeface="Open Sans"/>
                <a:ea typeface="Open Sans"/>
                <a:cs typeface="Open Sans"/>
                <a:sym typeface="Open Sans"/>
              </a:rPr>
              <a:t>Core Web Vitals</a:t>
            </a:r>
            <a:r>
              <a:rPr lang="en" dirty="0">
                <a:solidFill>
                  <a:srgbClr val="666666"/>
                </a:solidFill>
                <a:latin typeface="Open Sans"/>
                <a:ea typeface="Open Sans"/>
                <a:cs typeface="Open Sans"/>
                <a:sym typeface="Open Sans"/>
              </a:rPr>
              <a:t> to assess your prospect’s website.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website section looks at:</a:t>
            </a:r>
            <a:endParaRPr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Mobile responsiveness</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Desktop load speed</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Homepage content</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pic>
        <p:nvPicPr>
          <p:cNvPr id="443" name="Google Shape;443;p73"/>
          <p:cNvPicPr preferRelativeResize="0"/>
          <p:nvPr/>
        </p:nvPicPr>
        <p:blipFill>
          <a:blip r:embed="rId3">
            <a:alphaModFix/>
          </a:blip>
          <a:stretch>
            <a:fillRect/>
          </a:stretch>
        </p:blipFill>
        <p:spPr>
          <a:xfrm>
            <a:off x="4217375" y="575450"/>
            <a:ext cx="4030200" cy="399260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4"/>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Website Grade Calculation</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49" name="Google Shape;449;p74"/>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50" name="Google Shape;450;p74"/>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Each grade in the Website section is determined by the percentile range your prospect falls into when compared to other businesses in the same industry. </a:t>
            </a:r>
            <a:endParaRPr>
              <a:solidFill>
                <a:srgbClr val="666666"/>
              </a:solidFill>
              <a:latin typeface="Open Sans"/>
              <a:ea typeface="Open Sans"/>
              <a:cs typeface="Open Sans"/>
              <a:sym typeface="Open Sans"/>
            </a:endParaRPr>
          </a:p>
        </p:txBody>
      </p:sp>
      <p:sp>
        <p:nvSpPr>
          <p:cNvPr id="451" name="Google Shape;451;p74"/>
          <p:cNvSpPr txBox="1"/>
          <p:nvPr/>
        </p:nvSpPr>
        <p:spPr>
          <a:xfrm>
            <a:off x="312438" y="4155825"/>
            <a:ext cx="8494800" cy="6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sum of these scores is divided by the number of individual grades within the Website section. Finally, that score is converted back into a letter grade.</a:t>
            </a:r>
            <a:endParaRPr>
              <a:solidFill>
                <a:srgbClr val="666666"/>
              </a:solidFill>
              <a:latin typeface="Open Sans"/>
              <a:ea typeface="Open Sans"/>
              <a:cs typeface="Open Sans"/>
              <a:sym typeface="Open Sans"/>
            </a:endParaRPr>
          </a:p>
        </p:txBody>
      </p:sp>
      <p:sp>
        <p:nvSpPr>
          <p:cNvPr id="452" name="Google Shape;452;p74"/>
          <p:cNvSpPr txBox="1"/>
          <p:nvPr/>
        </p:nvSpPr>
        <p:spPr>
          <a:xfrm>
            <a:off x="312450" y="3270000"/>
            <a:ext cx="8494800" cy="73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To determine the overall Website grade, the individual sections are first converted into numerical scores:</a:t>
            </a:r>
            <a:endParaRPr>
              <a:solidFill>
                <a:srgbClr val="666666"/>
              </a:solidFill>
              <a:latin typeface="Open Sans"/>
              <a:ea typeface="Open Sans"/>
              <a:cs typeface="Open Sans"/>
              <a:sym typeface="Open Sans"/>
            </a:endParaRPr>
          </a:p>
        </p:txBody>
      </p:sp>
      <p:sp>
        <p:nvSpPr>
          <p:cNvPr id="453" name="Google Shape;453;p74"/>
          <p:cNvSpPr txBox="1"/>
          <p:nvPr/>
        </p:nvSpPr>
        <p:spPr>
          <a:xfrm>
            <a:off x="-12" y="3711650"/>
            <a:ext cx="9144000" cy="50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Open Sans"/>
                <a:ea typeface="Open Sans"/>
                <a:cs typeface="Open Sans"/>
                <a:sym typeface="Open Sans"/>
              </a:rPr>
              <a:t>A=4 | B=3 | C=2 | D=1 | F=0</a:t>
            </a:r>
            <a:endParaRPr>
              <a:solidFill>
                <a:srgbClr val="666666"/>
              </a:solidFill>
              <a:latin typeface="Open Sans"/>
              <a:ea typeface="Open Sans"/>
              <a:cs typeface="Open Sans"/>
              <a:sym typeface="Open Sans"/>
            </a:endParaRPr>
          </a:p>
        </p:txBody>
      </p:sp>
      <p:pic>
        <p:nvPicPr>
          <p:cNvPr id="454" name="Google Shape;454;p74"/>
          <p:cNvPicPr preferRelativeResize="0"/>
          <p:nvPr/>
        </p:nvPicPr>
        <p:blipFill>
          <a:blip r:embed="rId3">
            <a:alphaModFix/>
          </a:blip>
          <a:stretch>
            <a:fillRect/>
          </a:stretch>
        </p:blipFill>
        <p:spPr>
          <a:xfrm>
            <a:off x="1964275" y="2193075"/>
            <a:ext cx="5191125" cy="838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5"/>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Website Performance Metrics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60" name="Google Shape;460;p75"/>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61" name="Google Shape;461;p75"/>
          <p:cNvSpPr txBox="1"/>
          <p:nvPr/>
        </p:nvSpPr>
        <p:spPr>
          <a:xfrm>
            <a:off x="312450" y="1081050"/>
            <a:ext cx="8426100" cy="149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Your prospect’s website loading speed is critical. There are a variety of factors that affect this performance.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1000"/>
              </a:spcAft>
              <a:buNone/>
            </a:pPr>
            <a:r>
              <a:rPr lang="en">
                <a:solidFill>
                  <a:srgbClr val="666666"/>
                </a:solidFill>
                <a:latin typeface="Open Sans"/>
                <a:ea typeface="Open Sans"/>
                <a:cs typeface="Open Sans"/>
                <a:sym typeface="Open Sans"/>
              </a:rPr>
              <a:t>Using PageSpeed Insights, we assess whether your prospect’s website meets Google’s expectations for page speed. We then display recommendations for issues to fix.</a:t>
            </a:r>
            <a:endParaRPr sz="1600">
              <a:solidFill>
                <a:srgbClr val="666666"/>
              </a:solidFill>
              <a:latin typeface="Open Sans"/>
              <a:ea typeface="Open Sans"/>
              <a:cs typeface="Open Sans"/>
              <a:sym typeface="Open Sans"/>
            </a:endParaRPr>
          </a:p>
        </p:txBody>
      </p:sp>
      <p:pic>
        <p:nvPicPr>
          <p:cNvPr id="462" name="Google Shape;462;p75"/>
          <p:cNvPicPr preferRelativeResize="0"/>
          <p:nvPr/>
        </p:nvPicPr>
        <p:blipFill>
          <a:blip r:embed="rId3">
            <a:alphaModFix/>
          </a:blip>
          <a:stretch>
            <a:fillRect/>
          </a:stretch>
        </p:blipFill>
        <p:spPr>
          <a:xfrm>
            <a:off x="5555100" y="2571749"/>
            <a:ext cx="3252150" cy="167770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
        <p:nvSpPr>
          <p:cNvPr id="463" name="Google Shape;463;p75"/>
          <p:cNvSpPr txBox="1"/>
          <p:nvPr/>
        </p:nvSpPr>
        <p:spPr>
          <a:xfrm>
            <a:off x="312450" y="2571750"/>
            <a:ext cx="4850100" cy="22956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666666"/>
              </a:buClr>
              <a:buSzPts val="1200"/>
              <a:buFont typeface="Open Sans"/>
              <a:buChar char="●"/>
            </a:pPr>
            <a:r>
              <a:rPr lang="en" sz="1200" b="1">
                <a:solidFill>
                  <a:srgbClr val="666666"/>
                </a:solidFill>
                <a:latin typeface="Open Sans"/>
                <a:ea typeface="Open Sans"/>
                <a:cs typeface="Open Sans"/>
                <a:sym typeface="Open Sans"/>
              </a:rPr>
              <a:t>Should Fix</a:t>
            </a:r>
            <a:r>
              <a:rPr lang="en" sz="1200">
                <a:solidFill>
                  <a:srgbClr val="666666"/>
                </a:solidFill>
                <a:latin typeface="Open Sans"/>
                <a:ea typeface="Open Sans"/>
                <a:cs typeface="Open Sans"/>
                <a:sym typeface="Open Sans"/>
              </a:rPr>
              <a:t>: Rules that failed PageSpeed Insight’s tests. </a:t>
            </a:r>
            <a:endParaRPr sz="1200">
              <a:solidFill>
                <a:srgbClr val="666666"/>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200">
                <a:solidFill>
                  <a:srgbClr val="666666"/>
                </a:solidFill>
                <a:latin typeface="Open Sans"/>
                <a:ea typeface="Open Sans"/>
                <a:cs typeface="Open Sans"/>
                <a:sym typeface="Open Sans"/>
              </a:rPr>
              <a:t>You should fix these immediately. </a:t>
            </a:r>
            <a:endParaRPr sz="1200">
              <a:solidFill>
                <a:srgbClr val="666666"/>
              </a:solidFill>
              <a:latin typeface="Open Sans"/>
              <a:ea typeface="Open Sans"/>
              <a:cs typeface="Open Sans"/>
              <a:sym typeface="Open Sans"/>
            </a:endParaRPr>
          </a:p>
          <a:p>
            <a:pPr marL="457200" lvl="0" indent="-304800" algn="l" rtl="0">
              <a:lnSpc>
                <a:spcPct val="115000"/>
              </a:lnSpc>
              <a:spcBef>
                <a:spcPts val="1000"/>
              </a:spcBef>
              <a:spcAft>
                <a:spcPts val="0"/>
              </a:spcAft>
              <a:buClr>
                <a:srgbClr val="666666"/>
              </a:buClr>
              <a:buSzPts val="1200"/>
              <a:buFont typeface="Open Sans"/>
              <a:buChar char="●"/>
            </a:pPr>
            <a:r>
              <a:rPr lang="en" sz="1200" b="1">
                <a:solidFill>
                  <a:srgbClr val="666666"/>
                </a:solidFill>
                <a:latin typeface="Open Sans"/>
                <a:ea typeface="Open Sans"/>
                <a:cs typeface="Open Sans"/>
                <a:sym typeface="Open Sans"/>
              </a:rPr>
              <a:t>Consider Fixing</a:t>
            </a:r>
            <a:r>
              <a:rPr lang="en" sz="1200">
                <a:solidFill>
                  <a:srgbClr val="666666"/>
                </a:solidFill>
                <a:latin typeface="Open Sans"/>
                <a:ea typeface="Open Sans"/>
                <a:cs typeface="Open Sans"/>
                <a:sym typeface="Open Sans"/>
              </a:rPr>
              <a:t>: Rules that passed PageSpeed Insight’s tests, but could use improvement. You might consider fixing these issues, but they’re not necessarily critical.</a:t>
            </a:r>
            <a:endParaRPr sz="1200">
              <a:solidFill>
                <a:srgbClr val="666666"/>
              </a:solidFill>
              <a:latin typeface="Open Sans"/>
              <a:ea typeface="Open Sans"/>
              <a:cs typeface="Open Sans"/>
              <a:sym typeface="Open Sans"/>
            </a:endParaRPr>
          </a:p>
          <a:p>
            <a:pPr marL="457200" lvl="0" indent="-304800" algn="l" rtl="0">
              <a:lnSpc>
                <a:spcPct val="115000"/>
              </a:lnSpc>
              <a:spcBef>
                <a:spcPts val="1000"/>
              </a:spcBef>
              <a:spcAft>
                <a:spcPts val="1000"/>
              </a:spcAft>
              <a:buClr>
                <a:srgbClr val="666666"/>
              </a:buClr>
              <a:buSzPts val="1200"/>
              <a:buFont typeface="Open Sans"/>
              <a:buChar char="●"/>
            </a:pPr>
            <a:r>
              <a:rPr lang="en" sz="1200" b="1">
                <a:solidFill>
                  <a:srgbClr val="666666"/>
                </a:solidFill>
                <a:latin typeface="Open Sans"/>
                <a:ea typeface="Open Sans"/>
                <a:cs typeface="Open Sans"/>
                <a:sym typeface="Open Sans"/>
              </a:rPr>
              <a:t>Passed Rules</a:t>
            </a:r>
            <a:r>
              <a:rPr lang="en" sz="1200">
                <a:solidFill>
                  <a:srgbClr val="666666"/>
                </a:solidFill>
                <a:latin typeface="Open Sans"/>
                <a:ea typeface="Open Sans"/>
                <a:cs typeface="Open Sans"/>
                <a:sym typeface="Open Sans"/>
              </a:rPr>
              <a:t>: Rules that passed PageSpeed Insight’s tests. </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6"/>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Website Performance Metrics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69" name="Google Shape;469;p76"/>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70" name="Google Shape;470;p76"/>
          <p:cNvSpPr txBox="1"/>
          <p:nvPr/>
        </p:nvSpPr>
        <p:spPr>
          <a:xfrm>
            <a:off x="312450" y="1081050"/>
            <a:ext cx="8426100" cy="398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Online Presence Report assesses ten speed metrics in total:</a:t>
            </a:r>
            <a:endParaRPr dirty="0">
              <a:solidFill>
                <a:srgbClr val="666666"/>
              </a:solidFill>
              <a:latin typeface="Open Sans"/>
              <a:ea typeface="Open Sans"/>
              <a:cs typeface="Open Sans"/>
              <a:sym typeface="Open Sans"/>
            </a:endParaRPr>
          </a:p>
          <a:p>
            <a:pPr marL="457200" lvl="0" indent="-304800" algn="l" rtl="0">
              <a:lnSpc>
                <a:spcPct val="100000"/>
              </a:lnSpc>
              <a:spcBef>
                <a:spcPts val="10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Eliminate Render-Blocking JavaScript and CSS in Above-the-Fold Content:</a:t>
            </a:r>
            <a:r>
              <a:rPr lang="en" sz="1200" dirty="0">
                <a:solidFill>
                  <a:srgbClr val="666666"/>
                </a:solidFill>
                <a:latin typeface="Open Sans"/>
                <a:ea typeface="Open Sans"/>
                <a:cs typeface="Open Sans"/>
                <a:sym typeface="Open Sans"/>
              </a:rPr>
              <a:t> When a page includes render blocking external stylesheets, which delays the time to first render.</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Leverage Browser Caching</a:t>
            </a:r>
            <a:r>
              <a:rPr lang="en" sz="1200" dirty="0">
                <a:solidFill>
                  <a:srgbClr val="666666"/>
                </a:solidFill>
                <a:latin typeface="Open Sans"/>
                <a:ea typeface="Open Sans"/>
                <a:cs typeface="Open Sans"/>
                <a:sym typeface="Open Sans"/>
              </a:rPr>
              <a:t>: When the response from your prospect’s server does not include caching headers or if the resources are specified to be cached for only a short time.</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Optimize Images</a:t>
            </a:r>
            <a:r>
              <a:rPr lang="en" sz="1200" dirty="0">
                <a:solidFill>
                  <a:srgbClr val="666666"/>
                </a:solidFill>
                <a:latin typeface="Open Sans"/>
                <a:ea typeface="Open Sans"/>
                <a:cs typeface="Open Sans"/>
                <a:sym typeface="Open Sans"/>
              </a:rPr>
              <a:t>: When the images on the page can be optimized to reduce their file size without significantly impacting their visual quality.</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Minify HTML</a:t>
            </a:r>
            <a:r>
              <a:rPr lang="en" sz="1200" dirty="0">
                <a:solidFill>
                  <a:srgbClr val="666666"/>
                </a:solidFill>
                <a:latin typeface="Open Sans"/>
                <a:ea typeface="Open Sans"/>
                <a:cs typeface="Open Sans"/>
                <a:sym typeface="Open Sans"/>
              </a:rPr>
              <a:t>: When the size of one of your prospect’s resources could be reduced through minification.</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Enable Compression</a:t>
            </a:r>
            <a:r>
              <a:rPr lang="en" sz="1200" dirty="0">
                <a:solidFill>
                  <a:srgbClr val="666666"/>
                </a:solidFill>
                <a:latin typeface="Open Sans"/>
                <a:ea typeface="Open Sans"/>
                <a:cs typeface="Open Sans"/>
                <a:sym typeface="Open Sans"/>
              </a:rPr>
              <a:t>: When compressible resources were served without </a:t>
            </a:r>
            <a:r>
              <a:rPr lang="en" sz="1200" dirty="0" err="1">
                <a:solidFill>
                  <a:srgbClr val="666666"/>
                </a:solidFill>
                <a:latin typeface="Open Sans"/>
                <a:ea typeface="Open Sans"/>
                <a:cs typeface="Open Sans"/>
                <a:sym typeface="Open Sans"/>
              </a:rPr>
              <a:t>gzip</a:t>
            </a:r>
            <a:r>
              <a:rPr lang="en" sz="1200" dirty="0">
                <a:solidFill>
                  <a:srgbClr val="666666"/>
                </a:solidFill>
                <a:latin typeface="Open Sans"/>
                <a:ea typeface="Open Sans"/>
                <a:cs typeface="Open Sans"/>
                <a:sym typeface="Open Sans"/>
              </a:rPr>
              <a:t> compression.</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Minify CSS</a:t>
            </a:r>
            <a:r>
              <a:rPr lang="en" sz="1200" dirty="0">
                <a:solidFill>
                  <a:srgbClr val="666666"/>
                </a:solidFill>
                <a:latin typeface="Open Sans"/>
                <a:ea typeface="Open Sans"/>
                <a:cs typeface="Open Sans"/>
                <a:sym typeface="Open Sans"/>
              </a:rPr>
              <a:t>: When the size of CSS could be reduced through minification.</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Minify JavaScript</a:t>
            </a:r>
            <a:r>
              <a:rPr lang="en" sz="1200" dirty="0">
                <a:solidFill>
                  <a:srgbClr val="666666"/>
                </a:solidFill>
                <a:latin typeface="Open Sans"/>
                <a:ea typeface="Open Sans"/>
                <a:cs typeface="Open Sans"/>
                <a:sym typeface="Open Sans"/>
              </a:rPr>
              <a:t>: When the size of JavaScript could be reduced through minification.</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Reduce Server Response Time:</a:t>
            </a:r>
            <a:r>
              <a:rPr lang="en" sz="1200" dirty="0">
                <a:solidFill>
                  <a:srgbClr val="666666"/>
                </a:solidFill>
                <a:latin typeface="Open Sans"/>
                <a:ea typeface="Open Sans"/>
                <a:cs typeface="Open Sans"/>
                <a:sym typeface="Open Sans"/>
              </a:rPr>
              <a:t> When your prospect’s server response time is above 200 </a:t>
            </a:r>
            <a:r>
              <a:rPr lang="en" sz="1200" dirty="0" err="1">
                <a:solidFill>
                  <a:srgbClr val="666666"/>
                </a:solidFill>
                <a:latin typeface="Open Sans"/>
                <a:ea typeface="Open Sans"/>
                <a:cs typeface="Open Sans"/>
                <a:sym typeface="Open Sans"/>
              </a:rPr>
              <a:t>ms.</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Avoid Landing Page Redirects</a:t>
            </a:r>
            <a:r>
              <a:rPr lang="en" sz="1200" dirty="0">
                <a:solidFill>
                  <a:srgbClr val="666666"/>
                </a:solidFill>
                <a:latin typeface="Open Sans"/>
                <a:ea typeface="Open Sans"/>
                <a:cs typeface="Open Sans"/>
                <a:sym typeface="Open Sans"/>
              </a:rPr>
              <a:t>: When you have more than one redirect from the given URL to the final landing page.</a:t>
            </a:r>
            <a:endParaRPr sz="1200" dirty="0">
              <a:solidFill>
                <a:srgbClr val="666666"/>
              </a:solidFill>
              <a:latin typeface="Open Sans"/>
              <a:ea typeface="Open Sans"/>
              <a:cs typeface="Open Sans"/>
              <a:sym typeface="Open Sans"/>
            </a:endParaRPr>
          </a:p>
          <a:p>
            <a:pPr marL="457200" lvl="0" indent="-304800" algn="l" rtl="0">
              <a:lnSpc>
                <a:spcPct val="100000"/>
              </a:lnSpc>
              <a:spcBef>
                <a:spcPts val="500"/>
              </a:spcBef>
              <a:spcAft>
                <a:spcPts val="0"/>
              </a:spcAft>
              <a:buClr>
                <a:srgbClr val="666666"/>
              </a:buClr>
              <a:buSzPts val="1200"/>
              <a:buFont typeface="Open Sans"/>
              <a:buChar char="●"/>
            </a:pPr>
            <a:r>
              <a:rPr lang="en" sz="1200" b="1" dirty="0">
                <a:solidFill>
                  <a:srgbClr val="666666"/>
                </a:solidFill>
                <a:latin typeface="Open Sans"/>
                <a:ea typeface="Open Sans"/>
                <a:cs typeface="Open Sans"/>
                <a:sym typeface="Open Sans"/>
              </a:rPr>
              <a:t>Prioritize Visible Content</a:t>
            </a:r>
            <a:r>
              <a:rPr lang="en" sz="1200" dirty="0">
                <a:solidFill>
                  <a:srgbClr val="666666"/>
                </a:solidFill>
                <a:latin typeface="Open Sans"/>
                <a:ea typeface="Open Sans"/>
                <a:cs typeface="Open Sans"/>
                <a:sym typeface="Open Sans"/>
              </a:rPr>
              <a:t>: When additional network round trips are required to render the above the fold content of the page.</a:t>
            </a:r>
            <a:endParaRPr sz="1200" dirty="0">
              <a:solidFill>
                <a:srgbClr val="666666"/>
              </a:solidFill>
              <a:latin typeface="Open Sans"/>
              <a:ea typeface="Open Sans"/>
              <a:cs typeface="Open Sans"/>
              <a:sym typeface="Open Sans"/>
            </a:endParaRPr>
          </a:p>
          <a:p>
            <a:pPr marL="0" lvl="0" indent="0" algn="l" rtl="0">
              <a:lnSpc>
                <a:spcPct val="115000"/>
              </a:lnSpc>
              <a:spcBef>
                <a:spcPts val="50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0"/>
          <p:cNvSpPr txBox="1"/>
          <p:nvPr/>
        </p:nvSpPr>
        <p:spPr>
          <a:xfrm>
            <a:off x="312450" y="403075"/>
            <a:ext cx="5630700" cy="12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Benefits</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46" name="Google Shape;246;p50"/>
          <p:cNvSpPr txBox="1"/>
          <p:nvPr/>
        </p:nvSpPr>
        <p:spPr>
          <a:xfrm>
            <a:off x="312450" y="1233450"/>
            <a:ext cx="5565900" cy="3633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dirty="0">
                <a:solidFill>
                  <a:srgbClr val="666666"/>
                </a:solidFill>
                <a:latin typeface="Open Sans"/>
                <a:ea typeface="Open Sans"/>
                <a:cs typeface="Open Sans"/>
                <a:sym typeface="Open Sans"/>
              </a:rPr>
              <a:t>The Online </a:t>
            </a:r>
            <a:r>
              <a:rPr lang="en" dirty="0" err="1">
                <a:solidFill>
                  <a:srgbClr val="666666"/>
                </a:solidFill>
                <a:latin typeface="Open Sans"/>
                <a:ea typeface="Open Sans"/>
                <a:cs typeface="Open Sans"/>
                <a:sym typeface="Open Sans"/>
              </a:rPr>
              <a:t>Prsence</a:t>
            </a:r>
            <a:r>
              <a:rPr lang="en" dirty="0">
                <a:solidFill>
                  <a:srgbClr val="666666"/>
                </a:solidFill>
                <a:latin typeface="Open Sans"/>
                <a:ea typeface="Open Sans"/>
                <a:cs typeface="Open Sans"/>
                <a:sym typeface="Open Sans"/>
              </a:rPr>
              <a:t> Report equips you to:</a:t>
            </a:r>
            <a:endParaRPr dirty="0">
              <a:solidFill>
                <a:srgbClr val="666666"/>
              </a:solidFill>
              <a:latin typeface="Open Sans"/>
              <a:ea typeface="Open Sans"/>
              <a:cs typeface="Open Sans"/>
              <a:sym typeface="Open Sans"/>
            </a:endParaRPr>
          </a:p>
          <a:p>
            <a:pPr marL="457200" lvl="0" indent="-317500" algn="l" rtl="0">
              <a:lnSpc>
                <a:spcPct val="150000"/>
              </a:lnSpc>
              <a:spcBef>
                <a:spcPts val="100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Uncover a business’s hidden marketing needs</a:t>
            </a:r>
            <a:endParaRPr dirty="0">
              <a:solidFill>
                <a:srgbClr val="666666"/>
              </a:solidFill>
              <a:latin typeface="Open Sans"/>
              <a:ea typeface="Open Sans"/>
              <a:cs typeface="Open Sans"/>
              <a:sym typeface="Open Sans"/>
            </a:endParaRPr>
          </a:p>
          <a:p>
            <a:pPr marL="457200" lvl="0" indent="-317500" algn="l" rtl="0">
              <a:lnSpc>
                <a:spcPct val="150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Identify hot leads with instant notifications</a:t>
            </a:r>
            <a:endParaRPr dirty="0">
              <a:solidFill>
                <a:srgbClr val="666666"/>
              </a:solidFill>
              <a:latin typeface="Open Sans"/>
              <a:ea typeface="Open Sans"/>
              <a:cs typeface="Open Sans"/>
              <a:sym typeface="Open Sans"/>
            </a:endParaRPr>
          </a:p>
          <a:p>
            <a:pPr marL="457200" lvl="0" indent="-317500" algn="l" rtl="0">
              <a:lnSpc>
                <a:spcPct val="150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Engage prospects in conversation</a:t>
            </a:r>
            <a:endParaRPr dirty="0">
              <a:solidFill>
                <a:srgbClr val="666666"/>
              </a:solidFill>
              <a:latin typeface="Open Sans"/>
              <a:ea typeface="Open Sans"/>
              <a:cs typeface="Open Sans"/>
              <a:sym typeface="Open Sans"/>
            </a:endParaRPr>
          </a:p>
          <a:p>
            <a:pPr marL="457200" lvl="0" indent="-317500" algn="l" rtl="0">
              <a:lnSpc>
                <a:spcPct val="150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Build trust with transparency</a:t>
            </a:r>
            <a:endParaRPr dirty="0">
              <a:solidFill>
                <a:srgbClr val="666666"/>
              </a:solidFill>
              <a:latin typeface="Open Sans"/>
              <a:ea typeface="Open Sans"/>
              <a:cs typeface="Open Sans"/>
              <a:sym typeface="Open Sans"/>
            </a:endParaRPr>
          </a:p>
          <a:p>
            <a:pPr marL="457200" lvl="0" indent="-317500" algn="l" rtl="0">
              <a:lnSpc>
                <a:spcPct val="150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Leverage known opportunities</a:t>
            </a:r>
            <a:endParaRPr dirty="0">
              <a:solidFill>
                <a:srgbClr val="666666"/>
              </a:solidFill>
              <a:latin typeface="Open Sans"/>
              <a:ea typeface="Open Sans"/>
              <a:cs typeface="Open Sans"/>
              <a:sym typeface="Open Sans"/>
            </a:endParaRPr>
          </a:p>
          <a:p>
            <a:pPr marL="457200" lvl="0" indent="-317500" algn="l" rtl="0">
              <a:lnSpc>
                <a:spcPct val="150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Propose strategic solutions</a:t>
            </a:r>
            <a:endParaRPr dirty="0">
              <a:solidFill>
                <a:srgbClr val="666666"/>
              </a:solidFill>
              <a:latin typeface="Open Sans"/>
              <a:ea typeface="Open Sans"/>
              <a:cs typeface="Open Sans"/>
              <a:sym typeface="Open Sans"/>
            </a:endParaRPr>
          </a:p>
          <a:p>
            <a:pPr marL="0" lvl="0" indent="0" algn="l" rtl="0">
              <a:lnSpc>
                <a:spcPct val="150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50000"/>
              </a:lnSpc>
              <a:spcBef>
                <a:spcPts val="0"/>
              </a:spcBef>
              <a:spcAft>
                <a:spcPts val="0"/>
              </a:spcAft>
              <a:buNone/>
            </a:pPr>
            <a:r>
              <a:rPr lang="en" dirty="0">
                <a:solidFill>
                  <a:srgbClr val="666666"/>
                </a:solidFill>
                <a:latin typeface="Open Sans"/>
                <a:ea typeface="Open Sans"/>
                <a:cs typeface="Open Sans"/>
                <a:sym typeface="Open Sans"/>
              </a:rPr>
              <a:t>Get your foot in the door and win your next consult!</a:t>
            </a:r>
            <a:endParaRPr dirty="0">
              <a:solidFill>
                <a:srgbClr val="666666"/>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7"/>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Mobile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76" name="Google Shape;476;p77"/>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77" name="Google Shape;477;p77"/>
          <p:cNvSpPr txBox="1"/>
          <p:nvPr/>
        </p:nvSpPr>
        <p:spPr>
          <a:xfrm>
            <a:off x="312450" y="1081050"/>
            <a:ext cx="5383500" cy="18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This section investigates what your prospect’s website looks like on a mobile device. With the majority of first-time searches being done from a mobile device, your prospect needs a mobile-friendly site that delivers the information that people are seeking.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i="1">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i="1">
                <a:solidFill>
                  <a:srgbClr val="666666"/>
                </a:solidFill>
                <a:latin typeface="Open Sans"/>
                <a:ea typeface="Open Sans"/>
                <a:cs typeface="Open Sans"/>
                <a:sym typeface="Open Sans"/>
              </a:rPr>
              <a:t>Note: The grade for this section is based on the Speed rules only. </a:t>
            </a:r>
            <a:endParaRPr i="1">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
        <p:nvSpPr>
          <p:cNvPr id="478" name="Google Shape;478;p77"/>
          <p:cNvSpPr txBox="1"/>
          <p:nvPr/>
        </p:nvSpPr>
        <p:spPr>
          <a:xfrm>
            <a:off x="381000" y="3048000"/>
            <a:ext cx="3514200" cy="19146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your prospect is on the right track!</a:t>
            </a:r>
            <a:endParaRPr sz="1200">
              <a:solidFill>
                <a:srgbClr val="666666"/>
              </a:solidFill>
              <a:latin typeface="Open Sans"/>
              <a:ea typeface="Open Sans"/>
              <a:cs typeface="Open Sans"/>
              <a:sym typeface="Open Sans"/>
            </a:endParaRPr>
          </a:p>
          <a:p>
            <a:pPr marL="0" lvl="0" indent="0" algn="l" rtl="0">
              <a:spcBef>
                <a:spcPts val="0"/>
              </a:spcBef>
              <a:spcAft>
                <a:spcPts val="0"/>
              </a:spcAft>
              <a:buNone/>
            </a:pPr>
            <a:endParaRPr sz="1200">
              <a:solidFill>
                <a:srgbClr val="434343"/>
              </a:solidFill>
              <a:latin typeface="Open Sans"/>
              <a:ea typeface="Open Sans"/>
              <a:cs typeface="Open Sans"/>
              <a:sym typeface="Open Sans"/>
            </a:endParaRPr>
          </a:p>
          <a:p>
            <a:pPr marL="457200" lvl="0" indent="-304800" algn="l" rtl="0">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uh oh! Your prospect has two choices—fix what’s broken or take advantage of a mobile- optimized Location Page. It’s simple to create, search engine optimized, and most importantly, mobile responsive!</a:t>
            </a:r>
            <a:endParaRPr>
              <a:solidFill>
                <a:srgbClr val="666666"/>
              </a:solidFill>
            </a:endParaRPr>
          </a:p>
        </p:txBody>
      </p:sp>
      <p:pic>
        <p:nvPicPr>
          <p:cNvPr id="479" name="Google Shape;479;p77"/>
          <p:cNvPicPr preferRelativeResize="0"/>
          <p:nvPr/>
        </p:nvPicPr>
        <p:blipFill>
          <a:blip r:embed="rId3">
            <a:alphaModFix/>
          </a:blip>
          <a:stretch>
            <a:fillRect/>
          </a:stretch>
        </p:blipFill>
        <p:spPr>
          <a:xfrm>
            <a:off x="5695950" y="1300838"/>
            <a:ext cx="3149926" cy="29781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8"/>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Desktop</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85" name="Google Shape;485;p78"/>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86" name="Google Shape;486;p78"/>
          <p:cNvSpPr txBox="1"/>
          <p:nvPr/>
        </p:nvSpPr>
        <p:spPr>
          <a:xfrm>
            <a:off x="312450" y="1081050"/>
            <a:ext cx="4203600" cy="145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This section investigates your prospect’s website speed on Desktop. The faster their page loads, the more engaged their customers will be. If a site takes too long to load, customers will likely go elsewhere. Time is money!</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
        <p:nvSpPr>
          <p:cNvPr id="487" name="Google Shape;487;p78"/>
          <p:cNvSpPr txBox="1"/>
          <p:nvPr/>
        </p:nvSpPr>
        <p:spPr>
          <a:xfrm>
            <a:off x="312450" y="2533650"/>
            <a:ext cx="3714900" cy="2228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6AA84F"/>
              </a:buClr>
              <a:buSzPts val="1200"/>
              <a:buFont typeface="Open Sans"/>
              <a:buChar char="+"/>
            </a:pPr>
            <a:r>
              <a:rPr lang="en" sz="1200" dirty="0">
                <a:solidFill>
                  <a:srgbClr val="6AA84F"/>
                </a:solidFill>
                <a:latin typeface="Open Sans"/>
                <a:ea typeface="Open Sans"/>
                <a:cs typeface="Open Sans"/>
                <a:sym typeface="Open Sans"/>
              </a:rPr>
              <a:t>If the grade is high</a:t>
            </a:r>
            <a:r>
              <a:rPr lang="en" sz="1200" dirty="0">
                <a:solidFill>
                  <a:srgbClr val="666666"/>
                </a:solidFill>
                <a:latin typeface="Open Sans"/>
                <a:ea typeface="Open Sans"/>
                <a:cs typeface="Open Sans"/>
                <a:sym typeface="Open Sans"/>
              </a:rPr>
              <a:t>, your prospect’s site is quick! But is there anything else you can do to decrease the load time? After all, there’s no such thing as a site that loads too quickly.</a:t>
            </a:r>
            <a:endParaRPr sz="1200" dirty="0">
              <a:solidFill>
                <a:srgbClr val="666666"/>
              </a:solidFill>
              <a:latin typeface="Open Sans"/>
              <a:ea typeface="Open Sans"/>
              <a:cs typeface="Open Sans"/>
              <a:sym typeface="Open Sans"/>
            </a:endParaRPr>
          </a:p>
          <a:p>
            <a:pPr marL="0" lvl="0" indent="0" algn="l" rtl="0">
              <a:spcBef>
                <a:spcPts val="0"/>
              </a:spcBef>
              <a:spcAft>
                <a:spcPts val="0"/>
              </a:spcAft>
              <a:buNone/>
            </a:pPr>
            <a:endParaRPr sz="1200" dirty="0">
              <a:solidFill>
                <a:srgbClr val="434343"/>
              </a:solidFill>
              <a:latin typeface="Open Sans"/>
              <a:ea typeface="Open Sans"/>
              <a:cs typeface="Open Sans"/>
              <a:sym typeface="Open Sans"/>
            </a:endParaRPr>
          </a:p>
          <a:p>
            <a:pPr marL="457200" lvl="0" indent="-304800" algn="l" rtl="0">
              <a:spcBef>
                <a:spcPts val="0"/>
              </a:spcBef>
              <a:spcAft>
                <a:spcPts val="0"/>
              </a:spcAft>
              <a:buClr>
                <a:srgbClr val="E06666"/>
              </a:buClr>
              <a:buSzPts val="1200"/>
              <a:buFont typeface="Open Sans"/>
              <a:buChar char="-"/>
            </a:pPr>
            <a:r>
              <a:rPr lang="en" sz="1200" dirty="0">
                <a:solidFill>
                  <a:srgbClr val="E06666"/>
                </a:solidFill>
                <a:latin typeface="Open Sans"/>
                <a:ea typeface="Open Sans"/>
                <a:cs typeface="Open Sans"/>
                <a:sym typeface="Open Sans"/>
              </a:rPr>
              <a:t>If the grade is low</a:t>
            </a:r>
            <a:r>
              <a:rPr lang="en" sz="1200" dirty="0">
                <a:solidFill>
                  <a:srgbClr val="666666"/>
                </a:solidFill>
                <a:latin typeface="Open Sans"/>
                <a:ea typeface="Open Sans"/>
                <a:cs typeface="Open Sans"/>
                <a:sym typeface="Open Sans"/>
              </a:rPr>
              <a:t>, looks like you’ve got a few things to fix! </a:t>
            </a:r>
            <a:endParaRPr dirty="0">
              <a:solidFill>
                <a:srgbClr val="666666"/>
              </a:solidFill>
            </a:endParaRPr>
          </a:p>
        </p:txBody>
      </p:sp>
      <p:pic>
        <p:nvPicPr>
          <p:cNvPr id="488" name="Google Shape;488;p78"/>
          <p:cNvPicPr preferRelativeResize="0"/>
          <p:nvPr/>
        </p:nvPicPr>
        <p:blipFill>
          <a:blip r:embed="rId3">
            <a:alphaModFix/>
          </a:blip>
          <a:stretch>
            <a:fillRect/>
          </a:stretch>
        </p:blipFill>
        <p:spPr>
          <a:xfrm>
            <a:off x="5035826" y="1081050"/>
            <a:ext cx="3627025" cy="3415325"/>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9"/>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Homepage Content</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94" name="Google Shape;494;p79"/>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495" name="Google Shape;495;p79"/>
          <p:cNvSpPr txBox="1"/>
          <p:nvPr/>
        </p:nvSpPr>
        <p:spPr>
          <a:xfrm>
            <a:off x="312450" y="1081050"/>
            <a:ext cx="8494800" cy="12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This section investigates the effectiveness of your prospect’s homepage. Vital information needs to be laid out clearly on the first page a customer lands on. First impressions count! Your prospect’s business information, location information, and links to social media are arguably the most important content on your prospect’s website. </a:t>
            </a: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
        <p:nvSpPr>
          <p:cNvPr id="496" name="Google Shape;496;p79"/>
          <p:cNvSpPr txBox="1"/>
          <p:nvPr/>
        </p:nvSpPr>
        <p:spPr>
          <a:xfrm>
            <a:off x="304800" y="2209800"/>
            <a:ext cx="4110000" cy="27813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great! Now, does your prospect have multiple tabs or pages to their business’s website? If so, is all this information readily available on them too? You can take it one step further and collect reviews on this killer site with the </a:t>
            </a:r>
            <a:r>
              <a:rPr lang="en" sz="1200" b="1">
                <a:solidFill>
                  <a:srgbClr val="666666"/>
                </a:solidFill>
                <a:latin typeface="Open Sans"/>
                <a:ea typeface="Open Sans"/>
                <a:cs typeface="Open Sans"/>
                <a:sym typeface="Open Sans"/>
              </a:rPr>
              <a:t>Review Generation Widget </a:t>
            </a:r>
            <a:r>
              <a:rPr lang="en" sz="1200">
                <a:solidFill>
                  <a:srgbClr val="666666"/>
                </a:solidFill>
                <a:latin typeface="Open Sans"/>
                <a:ea typeface="Open Sans"/>
                <a:cs typeface="Open Sans"/>
                <a:sym typeface="Open Sans"/>
              </a:rPr>
              <a:t>(Customer Voice)!</a:t>
            </a:r>
            <a:endParaRPr sz="1200">
              <a:solidFill>
                <a:srgbClr val="666666"/>
              </a:solidFill>
              <a:latin typeface="Open Sans"/>
              <a:ea typeface="Open Sans"/>
              <a:cs typeface="Open Sans"/>
              <a:sym typeface="Open Sans"/>
            </a:endParaRPr>
          </a:p>
          <a:p>
            <a:pPr marL="0" lvl="0" indent="0" algn="l" rtl="0">
              <a:spcBef>
                <a:spcPts val="0"/>
              </a:spcBef>
              <a:spcAft>
                <a:spcPts val="0"/>
              </a:spcAft>
              <a:buNone/>
            </a:pPr>
            <a:endParaRPr sz="1200">
              <a:solidFill>
                <a:srgbClr val="434343"/>
              </a:solidFill>
              <a:latin typeface="Open Sans"/>
              <a:ea typeface="Open Sans"/>
              <a:cs typeface="Open Sans"/>
              <a:sym typeface="Open Sans"/>
            </a:endParaRPr>
          </a:p>
          <a:p>
            <a:pPr marL="457200" lvl="0" indent="-304800" algn="l" rtl="0">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uh oh! Your prospect has two choices - fix what’s broken or take advantage of a mobile-optimized Location Page. It’s simple to create, search engine optimized, and additional tabs can easily be added. No coding knowledge required!</a:t>
            </a:r>
            <a:endParaRPr>
              <a:solidFill>
                <a:srgbClr val="666666"/>
              </a:solidFill>
            </a:endParaRPr>
          </a:p>
        </p:txBody>
      </p:sp>
      <p:pic>
        <p:nvPicPr>
          <p:cNvPr id="497" name="Google Shape;497;p79"/>
          <p:cNvPicPr preferRelativeResize="0"/>
          <p:nvPr/>
        </p:nvPicPr>
        <p:blipFill>
          <a:blip r:embed="rId3">
            <a:alphaModFix/>
          </a:blip>
          <a:stretch>
            <a:fillRect/>
          </a:stretch>
        </p:blipFill>
        <p:spPr>
          <a:xfrm>
            <a:off x="4664312" y="2283449"/>
            <a:ext cx="4201475" cy="1997999"/>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1"/>
          <p:cNvSpPr/>
          <p:nvPr/>
        </p:nvSpPr>
        <p:spPr>
          <a:xfrm>
            <a:off x="0"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1"/>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Digital Advertising</a:t>
            </a:r>
            <a:endParaRPr sz="4800">
              <a:solidFill>
                <a:srgbClr val="FFFFFF"/>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2"/>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Why Digital Advertising?</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17" name="Google Shape;517;p82"/>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18" name="Google Shape;518;p82"/>
          <p:cNvSpPr txBox="1"/>
          <p:nvPr/>
        </p:nvSpPr>
        <p:spPr>
          <a:xfrm>
            <a:off x="312450" y="1081050"/>
            <a:ext cx="8494800" cy="324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Consumers are searching for your prospect’s business services online. If they can’t find your prospect’s business, your prospect will miss out on sales opportunities.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Online advertising puts your prospect’s business in front of targeted audiences in search results, social media feeds, and other relevant sites around the web. Targeted ad campaigns build your prospect’s brand awareness, drive traffic to their website, and help them grow their customer base. By making sure that customers can find your prospect’s business online, you will empower your prospect to grow their business and secure their place in the market.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3"/>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Digital Advertising Insights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24" name="Google Shape;524;p83"/>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25" name="Google Shape;525;p83"/>
          <p:cNvSpPr txBox="1"/>
          <p:nvPr/>
        </p:nvSpPr>
        <p:spPr>
          <a:xfrm>
            <a:off x="312450" y="1081050"/>
            <a:ext cx="84948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Online Presence Report provides valuable data on your prospect’s digital advertising performance and potential. The advertising section of the report offers insights from:</a:t>
            </a:r>
            <a:endParaRPr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b="1" dirty="0">
                <a:solidFill>
                  <a:srgbClr val="666666"/>
                </a:solidFill>
                <a:latin typeface="Open Sans"/>
                <a:ea typeface="Open Sans"/>
                <a:cs typeface="Open Sans"/>
                <a:sym typeface="Open Sans"/>
              </a:rPr>
              <a:t>Google Ads:</a:t>
            </a:r>
            <a:r>
              <a:rPr lang="en" dirty="0">
                <a:solidFill>
                  <a:srgbClr val="666666"/>
                </a:solidFill>
                <a:latin typeface="Open Sans"/>
                <a:ea typeface="Open Sans"/>
                <a:cs typeface="Open Sans"/>
                <a:sym typeface="Open Sans"/>
              </a:rPr>
              <a:t> The type of Paid Keywords, CPC, and PPC results your prospect could receive if they were using an advertising solution, along with competitor campaign comparison. </a:t>
            </a:r>
            <a:endParaRPr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b="1" dirty="0">
                <a:solidFill>
                  <a:srgbClr val="666666"/>
                </a:solidFill>
                <a:latin typeface="Open Sans"/>
                <a:ea typeface="Open Sans"/>
                <a:cs typeface="Open Sans"/>
                <a:sym typeface="Open Sans"/>
              </a:rPr>
              <a:t>Facebook:</a:t>
            </a:r>
            <a:r>
              <a:rPr lang="en" dirty="0">
                <a:solidFill>
                  <a:srgbClr val="666666"/>
                </a:solidFill>
                <a:latin typeface="Open Sans"/>
                <a:ea typeface="Open Sans"/>
                <a:cs typeface="Open Sans"/>
                <a:sym typeface="Open Sans"/>
              </a:rPr>
              <a:t> Whether or not your prospect has taken advantage of retargeting.</a:t>
            </a:r>
            <a:endParaRPr dirty="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dirty="0">
                <a:solidFill>
                  <a:srgbClr val="666666"/>
                </a:solidFill>
                <a:latin typeface="Open Sans"/>
                <a:ea typeface="Open Sans"/>
                <a:cs typeface="Open Sans"/>
                <a:sym typeface="Open Sans"/>
              </a:rPr>
              <a:t>Local businesses need to own the right keywords to ensure that their target audience knows about them. Uncover golden opportunities for your prospect with search, social, and display advertising.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4"/>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Google Ads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31" name="Google Shape;531;p84"/>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32" name="Google Shape;532;p84"/>
          <p:cNvSpPr txBox="1"/>
          <p:nvPr/>
        </p:nvSpPr>
        <p:spPr>
          <a:xfrm>
            <a:off x="312450" y="1081050"/>
            <a:ext cx="8494800" cy="39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impressions and clicks in the Online Presence Report are an indication of revenue growth potential based on </a:t>
            </a:r>
            <a:r>
              <a:rPr lang="en" b="1" dirty="0">
                <a:solidFill>
                  <a:srgbClr val="666666"/>
                </a:solidFill>
                <a:latin typeface="Open Sans"/>
                <a:ea typeface="Open Sans"/>
                <a:cs typeface="Open Sans"/>
                <a:sym typeface="Open Sans"/>
              </a:rPr>
              <a:t>Google Ads</a:t>
            </a:r>
            <a:r>
              <a:rPr lang="en" dirty="0">
                <a:solidFill>
                  <a:srgbClr val="666666"/>
                </a:solidFill>
                <a:latin typeface="Open Sans"/>
                <a:ea typeface="Open Sans"/>
                <a:cs typeface="Open Sans"/>
                <a:sym typeface="Open Sans"/>
              </a:rPr>
              <a:t>. You can leverage this data and knowledge of Google Ads to help make your sale.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Google Ads is based on </a:t>
            </a:r>
            <a:r>
              <a:rPr lang="en" b="1" dirty="0">
                <a:solidFill>
                  <a:srgbClr val="666666"/>
                </a:solidFill>
                <a:latin typeface="Open Sans"/>
                <a:ea typeface="Open Sans"/>
                <a:cs typeface="Open Sans"/>
                <a:sym typeface="Open Sans"/>
              </a:rPr>
              <a:t>SEM (Search Engine Marketing)</a:t>
            </a:r>
            <a:r>
              <a:rPr lang="en" dirty="0">
                <a:solidFill>
                  <a:srgbClr val="666666"/>
                </a:solidFill>
                <a:latin typeface="Open Sans"/>
                <a:ea typeface="Open Sans"/>
                <a:cs typeface="Open Sans"/>
                <a:sym typeface="Open Sans"/>
              </a:rPr>
              <a:t>, a method of advertising where the desired result is to increase the visibility of a business’s website when a specific set of keywords is searched. Advertisers determine the keywords that are relevant to their business, then use the Google Ads platform to bid on </a:t>
            </a:r>
            <a:r>
              <a:rPr lang="en" b="1" dirty="0">
                <a:solidFill>
                  <a:srgbClr val="666666"/>
                </a:solidFill>
                <a:latin typeface="Open Sans"/>
                <a:ea typeface="Open Sans"/>
                <a:cs typeface="Open Sans"/>
                <a:sym typeface="Open Sans"/>
              </a:rPr>
              <a:t>Paid Keywords</a:t>
            </a:r>
            <a:r>
              <a:rPr lang="en" dirty="0">
                <a:solidFill>
                  <a:srgbClr val="666666"/>
                </a:solidFill>
                <a:latin typeface="Open Sans"/>
                <a:ea typeface="Open Sans"/>
                <a:cs typeface="Open Sans"/>
                <a:sym typeface="Open Sans"/>
              </a:rPr>
              <a:t> and promote their ads in relevant search results. </a:t>
            </a:r>
            <a:r>
              <a:rPr lang="en" b="1" dirty="0">
                <a:solidFill>
                  <a:srgbClr val="666666"/>
                </a:solidFill>
                <a:latin typeface="Open Sans"/>
                <a:ea typeface="Open Sans"/>
                <a:cs typeface="Open Sans"/>
                <a:sym typeface="Open Sans"/>
              </a:rPr>
              <a:t>Cost-Per-Click (CPC)</a:t>
            </a:r>
            <a:r>
              <a:rPr lang="en" dirty="0">
                <a:solidFill>
                  <a:srgbClr val="666666"/>
                </a:solidFill>
                <a:latin typeface="Open Sans"/>
                <a:ea typeface="Open Sans"/>
                <a:cs typeface="Open Sans"/>
                <a:sym typeface="Open Sans"/>
              </a:rPr>
              <a:t> is the estimated final cost that advertisers are charged to appear for Google search keywords. With Google Ads, advertisers only pay when users click on the ad. This is called the </a:t>
            </a:r>
            <a:r>
              <a:rPr lang="en" b="1" dirty="0">
                <a:solidFill>
                  <a:srgbClr val="666666"/>
                </a:solidFill>
                <a:latin typeface="Open Sans"/>
                <a:ea typeface="Open Sans"/>
                <a:cs typeface="Open Sans"/>
                <a:sym typeface="Open Sans"/>
              </a:rPr>
              <a:t>Pay-Per-Click (PPC)</a:t>
            </a:r>
            <a:r>
              <a:rPr lang="en" dirty="0">
                <a:solidFill>
                  <a:srgbClr val="666666"/>
                </a:solidFill>
                <a:latin typeface="Open Sans"/>
                <a:ea typeface="Open Sans"/>
                <a:cs typeface="Open Sans"/>
                <a:sym typeface="Open Sans"/>
              </a:rPr>
              <a:t> model.</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5"/>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Recommended Keywords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38" name="Google Shape;538;p85"/>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39" name="Google Shape;539;p85"/>
          <p:cNvSpPr txBox="1"/>
          <p:nvPr/>
        </p:nvSpPr>
        <p:spPr>
          <a:xfrm>
            <a:off x="312450" y="1081050"/>
            <a:ext cx="4093200" cy="344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666666"/>
                </a:solidFill>
                <a:latin typeface="Open Sans"/>
                <a:ea typeface="Open Sans"/>
                <a:cs typeface="Open Sans"/>
                <a:sym typeface="Open Sans"/>
              </a:rPr>
              <a:t>What is the opportunity?</a:t>
            </a:r>
            <a:endParaRPr b="1">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This section identifies the top five keywords for your prospect’s business, based on content gathered from their website and location.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report shows the average CPC for these keywords. It also displays the potential results of running a dedicated ad campaign over one month that focuses on these keywords. Imagine the excitement your prospect would feel about receiving this exposure for their business!</a:t>
            </a:r>
            <a:endParaRPr>
              <a:solidFill>
                <a:srgbClr val="666666"/>
              </a:solidFill>
              <a:latin typeface="Open Sans"/>
              <a:ea typeface="Open Sans"/>
              <a:cs typeface="Open Sans"/>
              <a:sym typeface="Open Sans"/>
            </a:endParaRPr>
          </a:p>
        </p:txBody>
      </p:sp>
      <p:pic>
        <p:nvPicPr>
          <p:cNvPr id="540" name="Google Shape;540;p85"/>
          <p:cNvPicPr preferRelativeResize="0"/>
          <p:nvPr/>
        </p:nvPicPr>
        <p:blipFill>
          <a:blip r:embed="rId3">
            <a:alphaModFix/>
          </a:blip>
          <a:stretch>
            <a:fillRect/>
          </a:stretch>
        </p:blipFill>
        <p:spPr>
          <a:xfrm>
            <a:off x="4972700" y="1202825"/>
            <a:ext cx="3834551" cy="3499752"/>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6"/>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Campaign Performance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46" name="Google Shape;546;p86"/>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47" name="Google Shape;547;p86"/>
          <p:cNvSpPr txBox="1"/>
          <p:nvPr/>
        </p:nvSpPr>
        <p:spPr>
          <a:xfrm>
            <a:off x="312450" y="1081050"/>
            <a:ext cx="8494800" cy="39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This section examines how your prospect’s existing campaigns stack up against their competition. Here, the Online Presence Report examines:</a:t>
            </a:r>
            <a:endParaRPr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The number of paid ads your prospect and their competitors have purchased in the most recent month.</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The estimated number of clicks received from all their paid keywords.</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The approximate Google Ads spend in the last month.</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This data provides you and your prospect a view of what high-performing competitors are doing, and what your prospect must do to compete.</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7"/>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Campaign Performance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53" name="Google Shape;553;p87"/>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54" name="Google Shape;554;p87"/>
          <p:cNvSpPr txBox="1"/>
          <p:nvPr/>
        </p:nvSpPr>
        <p:spPr>
          <a:xfrm>
            <a:off x="312450" y="1081050"/>
            <a:ext cx="8494800" cy="196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Show your prospect how their advertising stacks up against their competitors:</a:t>
            </a:r>
            <a:endParaRPr>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b="1">
                <a:solidFill>
                  <a:srgbClr val="666666"/>
                </a:solidFill>
                <a:latin typeface="Open Sans"/>
                <a:ea typeface="Open Sans"/>
                <a:cs typeface="Open Sans"/>
                <a:sym typeface="Open Sans"/>
              </a:rPr>
              <a:t>     Overlap:</a:t>
            </a:r>
            <a:r>
              <a:rPr lang="en" sz="1200">
                <a:solidFill>
                  <a:srgbClr val="666666"/>
                </a:solidFill>
                <a:latin typeface="Open Sans"/>
                <a:ea typeface="Open Sans"/>
                <a:cs typeface="Open Sans"/>
                <a:sym typeface="Open Sans"/>
              </a:rPr>
              <a:t> How similar your prospect’s campaigns are to their competitors, based on common keywords. </a:t>
            </a:r>
            <a:endParaRPr sz="120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b="1">
                <a:solidFill>
                  <a:srgbClr val="666666"/>
                </a:solidFill>
                <a:latin typeface="Open Sans"/>
                <a:ea typeface="Open Sans"/>
                <a:cs typeface="Open Sans"/>
                <a:sym typeface="Open Sans"/>
              </a:rPr>
              <a:t>     Keywords: </a:t>
            </a:r>
            <a:r>
              <a:rPr lang="en" sz="1200">
                <a:solidFill>
                  <a:srgbClr val="666666"/>
                </a:solidFill>
                <a:latin typeface="Open Sans"/>
                <a:ea typeface="Open Sans"/>
                <a:cs typeface="Open Sans"/>
                <a:sym typeface="Open Sans"/>
              </a:rPr>
              <a:t>The number of paid ads your prospect and competitors have purchased in the most recent month.</a:t>
            </a:r>
            <a:endParaRPr sz="120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b="1">
                <a:solidFill>
                  <a:srgbClr val="666666"/>
                </a:solidFill>
                <a:latin typeface="Open Sans"/>
                <a:ea typeface="Open Sans"/>
                <a:cs typeface="Open Sans"/>
                <a:sym typeface="Open Sans"/>
              </a:rPr>
              <a:t>     Clicks:</a:t>
            </a:r>
            <a:r>
              <a:rPr lang="en" sz="1200">
                <a:solidFill>
                  <a:srgbClr val="666666"/>
                </a:solidFill>
                <a:latin typeface="Open Sans"/>
                <a:ea typeface="Open Sans"/>
                <a:cs typeface="Open Sans"/>
                <a:sym typeface="Open Sans"/>
              </a:rPr>
              <a:t> The estimated number of clicks your prospect and competitors get from all their paid keywords. </a:t>
            </a:r>
            <a:endParaRPr sz="120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b="1">
                <a:solidFill>
                  <a:srgbClr val="666666"/>
                </a:solidFill>
                <a:latin typeface="Open Sans"/>
                <a:ea typeface="Open Sans"/>
                <a:cs typeface="Open Sans"/>
                <a:sym typeface="Open Sans"/>
              </a:rPr>
              <a:t>     Budget:</a:t>
            </a:r>
            <a:r>
              <a:rPr lang="en" sz="1200">
                <a:solidFill>
                  <a:srgbClr val="666666"/>
                </a:solidFill>
                <a:latin typeface="Open Sans"/>
                <a:ea typeface="Open Sans"/>
                <a:cs typeface="Open Sans"/>
                <a:sym typeface="Open Sans"/>
              </a:rPr>
              <a:t> The estimated Google AdWords spend for your prospect and their competitors in the last month.</a:t>
            </a:r>
            <a:endParaRPr>
              <a:solidFill>
                <a:schemeClr val="dk1"/>
              </a:solidFill>
            </a:endParaRPr>
          </a:p>
          <a:p>
            <a:pPr marL="0" lvl="0" indent="0" algn="l" rtl="0">
              <a:lnSpc>
                <a:spcPct val="115000"/>
              </a:lnSpc>
              <a:spcBef>
                <a:spcPts val="1000"/>
              </a:spcBef>
              <a:spcAft>
                <a:spcPts val="1000"/>
              </a:spcAft>
              <a:buNone/>
            </a:pPr>
            <a:endParaRPr>
              <a:solidFill>
                <a:srgbClr val="666666"/>
              </a:solidFill>
              <a:latin typeface="Open Sans"/>
              <a:ea typeface="Open Sans"/>
              <a:cs typeface="Open Sans"/>
              <a:sym typeface="Open Sans"/>
            </a:endParaRPr>
          </a:p>
        </p:txBody>
      </p:sp>
      <p:pic>
        <p:nvPicPr>
          <p:cNvPr id="555" name="Google Shape;555;p87"/>
          <p:cNvPicPr preferRelativeResize="0"/>
          <p:nvPr/>
        </p:nvPicPr>
        <p:blipFill>
          <a:blip r:embed="rId3">
            <a:alphaModFix/>
          </a:blip>
          <a:stretch>
            <a:fillRect/>
          </a:stretch>
        </p:blipFill>
        <p:spPr>
          <a:xfrm>
            <a:off x="1590650" y="3075200"/>
            <a:ext cx="5938399" cy="1823425"/>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grpSp>
        <p:nvGrpSpPr>
          <p:cNvPr id="556" name="Google Shape;556;p87"/>
          <p:cNvGrpSpPr/>
          <p:nvPr/>
        </p:nvGrpSpPr>
        <p:grpSpPr>
          <a:xfrm>
            <a:off x="7428750" y="3303800"/>
            <a:ext cx="1495950" cy="755400"/>
            <a:chOff x="7276350" y="3303800"/>
            <a:chExt cx="1495950" cy="755400"/>
          </a:xfrm>
        </p:grpSpPr>
        <p:sp>
          <p:nvSpPr>
            <p:cNvPr id="557" name="Google Shape;557;p87"/>
            <p:cNvSpPr/>
            <p:nvPr/>
          </p:nvSpPr>
          <p:spPr>
            <a:xfrm>
              <a:off x="7740450" y="3303800"/>
              <a:ext cx="990600" cy="755400"/>
            </a:xfrm>
            <a:prstGeom prst="roundRect">
              <a:avLst>
                <a:gd name="adj" fmla="val 16667"/>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7"/>
            <p:cNvSpPr/>
            <p:nvPr/>
          </p:nvSpPr>
          <p:spPr>
            <a:xfrm rot="-6558049" flipH="1">
              <a:off x="7448799" y="3511210"/>
              <a:ext cx="226002" cy="525923"/>
            </a:xfrm>
            <a:prstGeom prst="triangle">
              <a:avLst>
                <a:gd name="adj" fmla="val 50000"/>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7"/>
            <p:cNvSpPr txBox="1"/>
            <p:nvPr/>
          </p:nvSpPr>
          <p:spPr>
            <a:xfrm>
              <a:off x="7699200" y="3442700"/>
              <a:ext cx="1073100" cy="477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rgbClr val="666666"/>
                  </a:solidFill>
                  <a:latin typeface="Open Sans"/>
                  <a:ea typeface="Open Sans"/>
                  <a:cs typeface="Open Sans"/>
                  <a:sym typeface="Open Sans"/>
                </a:rPr>
                <a:t>Your prospect</a:t>
              </a:r>
              <a:endParaRPr sz="1200"/>
            </a:p>
          </p:txBody>
        </p:sp>
      </p:grpSp>
      <p:grpSp>
        <p:nvGrpSpPr>
          <p:cNvPr id="560" name="Google Shape;560;p87"/>
          <p:cNvGrpSpPr/>
          <p:nvPr/>
        </p:nvGrpSpPr>
        <p:grpSpPr>
          <a:xfrm>
            <a:off x="114043" y="3400506"/>
            <a:ext cx="1558979" cy="917948"/>
            <a:chOff x="7657999" y="3390077"/>
            <a:chExt cx="1361554" cy="1039343"/>
          </a:xfrm>
        </p:grpSpPr>
        <p:sp>
          <p:nvSpPr>
            <p:cNvPr id="561" name="Google Shape;561;p87"/>
            <p:cNvSpPr/>
            <p:nvPr/>
          </p:nvSpPr>
          <p:spPr>
            <a:xfrm>
              <a:off x="7807000" y="3390077"/>
              <a:ext cx="990600" cy="948600"/>
            </a:xfrm>
            <a:prstGeom prst="roundRect">
              <a:avLst>
                <a:gd name="adj" fmla="val 16667"/>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7"/>
            <p:cNvSpPr/>
            <p:nvPr/>
          </p:nvSpPr>
          <p:spPr>
            <a:xfrm rot="7449439" flipH="1">
              <a:off x="8724473" y="4078416"/>
              <a:ext cx="214260" cy="324610"/>
            </a:xfrm>
            <a:prstGeom prst="triangle">
              <a:avLst>
                <a:gd name="adj" fmla="val 50000"/>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7"/>
            <p:cNvSpPr txBox="1"/>
            <p:nvPr/>
          </p:nvSpPr>
          <p:spPr>
            <a:xfrm>
              <a:off x="7657999" y="3475136"/>
              <a:ext cx="1238100" cy="76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rgbClr val="666666"/>
                  </a:solidFill>
                  <a:latin typeface="Open Sans"/>
                  <a:ea typeface="Open Sans"/>
                  <a:cs typeface="Open Sans"/>
                  <a:sym typeface="Open Sans"/>
                </a:rPr>
                <a:t>Your </a:t>
              </a:r>
              <a:endParaRPr sz="1200">
                <a:solidFill>
                  <a:srgbClr val="666666"/>
                </a:solidFill>
                <a:latin typeface="Open Sans"/>
                <a:ea typeface="Open Sans"/>
                <a:cs typeface="Open Sans"/>
                <a:sym typeface="Open Sans"/>
              </a:endParaRPr>
            </a:p>
            <a:p>
              <a:pPr marL="0" lvl="0" indent="0" algn="ctr" rtl="0">
                <a:lnSpc>
                  <a:spcPct val="100000"/>
                </a:lnSpc>
                <a:spcBef>
                  <a:spcPts val="0"/>
                </a:spcBef>
                <a:spcAft>
                  <a:spcPts val="0"/>
                </a:spcAft>
                <a:buNone/>
              </a:pPr>
              <a:r>
                <a:rPr lang="en" sz="1200">
                  <a:solidFill>
                    <a:srgbClr val="666666"/>
                  </a:solidFill>
                  <a:latin typeface="Open Sans"/>
                  <a:ea typeface="Open Sans"/>
                  <a:cs typeface="Open Sans"/>
                  <a:sym typeface="Open Sans"/>
                </a:rPr>
                <a:t>prospect’s competitors</a:t>
              </a:r>
              <a:endParaRPr sz="1200"/>
            </a:p>
          </p:txBody>
        </p:sp>
      </p:grpSp>
      <p:sp>
        <p:nvSpPr>
          <p:cNvPr id="564" name="Google Shape;564;p87"/>
          <p:cNvSpPr/>
          <p:nvPr/>
        </p:nvSpPr>
        <p:spPr>
          <a:xfrm>
            <a:off x="1630125" y="3981450"/>
            <a:ext cx="42900" cy="918000"/>
          </a:xfrm>
          <a:prstGeom prst="rect">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7"/>
          <p:cNvSpPr/>
          <p:nvPr/>
        </p:nvSpPr>
        <p:spPr>
          <a:xfrm>
            <a:off x="7428750" y="3676650"/>
            <a:ext cx="42900" cy="304800"/>
          </a:xfrm>
          <a:prstGeom prst="rect">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1"/>
          <p:cNvSpPr/>
          <p:nvPr/>
        </p:nvSpPr>
        <p:spPr>
          <a:xfrm>
            <a:off x="0"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1"/>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Overview</a:t>
            </a:r>
            <a:endParaRPr sz="4800">
              <a:solidFill>
                <a:srgbClr val="FFFFFF"/>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8"/>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Advertising Grade Calculation</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71" name="Google Shape;571;p88"/>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72" name="Google Shape;572;p88"/>
          <p:cNvSpPr txBox="1"/>
          <p:nvPr/>
        </p:nvSpPr>
        <p:spPr>
          <a:xfrm>
            <a:off x="312450" y="1233450"/>
            <a:ext cx="8494800" cy="99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Advertising grade is determined by the percentile range the campaign’s estimated cost per click falls into when compared to other businesses in the same industry.</a:t>
            </a:r>
            <a:endParaRPr i="1">
              <a:solidFill>
                <a:srgbClr val="666666"/>
              </a:solidFill>
              <a:latin typeface="Open Sans"/>
              <a:ea typeface="Open Sans"/>
              <a:cs typeface="Open Sans"/>
              <a:sym typeface="Open Sans"/>
            </a:endParaRPr>
          </a:p>
        </p:txBody>
      </p:sp>
      <p:sp>
        <p:nvSpPr>
          <p:cNvPr id="573" name="Google Shape;573;p88"/>
          <p:cNvSpPr txBox="1"/>
          <p:nvPr/>
        </p:nvSpPr>
        <p:spPr>
          <a:xfrm>
            <a:off x="13" y="2416775"/>
            <a:ext cx="9144000" cy="450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i="1">
                <a:solidFill>
                  <a:srgbClr val="666666"/>
                </a:solidFill>
                <a:latin typeface="Open Sans"/>
                <a:ea typeface="Open Sans"/>
                <a:cs typeface="Open Sans"/>
                <a:sym typeface="Open Sans"/>
              </a:rPr>
              <a:t>Estimated Cost per Click = Estimated Monthly Ad Budget / Estimated Monthly Paid Clicks</a:t>
            </a:r>
            <a:endParaRPr i="1">
              <a:solidFill>
                <a:srgbClr val="666666"/>
              </a:solidFill>
              <a:latin typeface="Open Sans"/>
              <a:ea typeface="Open Sans"/>
              <a:cs typeface="Open Sans"/>
              <a:sym typeface="Open Sans"/>
            </a:endParaRPr>
          </a:p>
        </p:txBody>
      </p:sp>
      <p:pic>
        <p:nvPicPr>
          <p:cNvPr id="574" name="Google Shape;574;p88"/>
          <p:cNvPicPr preferRelativeResize="0"/>
          <p:nvPr/>
        </p:nvPicPr>
        <p:blipFill>
          <a:blip r:embed="rId3">
            <a:alphaModFix/>
          </a:blip>
          <a:stretch>
            <a:fillRect/>
          </a:stretch>
        </p:blipFill>
        <p:spPr>
          <a:xfrm>
            <a:off x="1976463" y="3500950"/>
            <a:ext cx="5191125" cy="838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9"/>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Retargeting</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80" name="Google Shape;580;p89"/>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81" name="Google Shape;581;p89"/>
          <p:cNvSpPr txBox="1"/>
          <p:nvPr/>
        </p:nvSpPr>
        <p:spPr>
          <a:xfrm>
            <a:off x="312450" y="1081050"/>
            <a:ext cx="8494800" cy="153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This section offers insights from </a:t>
            </a:r>
            <a:r>
              <a:rPr lang="en" b="1">
                <a:solidFill>
                  <a:srgbClr val="666666"/>
                </a:solidFill>
                <a:latin typeface="Open Sans"/>
                <a:ea typeface="Open Sans"/>
                <a:cs typeface="Open Sans"/>
                <a:sym typeface="Open Sans"/>
              </a:rPr>
              <a:t>Facebook</a:t>
            </a:r>
            <a:r>
              <a:rPr lang="en">
                <a:solidFill>
                  <a:srgbClr val="666666"/>
                </a:solidFill>
                <a:latin typeface="Open Sans"/>
                <a:ea typeface="Open Sans"/>
                <a:cs typeface="Open Sans"/>
                <a:sym typeface="Open Sans"/>
              </a:rPr>
              <a:t> on whether a business is taking advantage of retargeting—a method where advertisers display targeted ads to people who have already visited their website. People don’t always convert the first time they visit a website. Retargeted ads will keep your prospect’s business top-of-mind and direct customers back to their site. These ads can boost conversions and grow revenue!</a:t>
            </a:r>
            <a:endParaRPr>
              <a:solidFill>
                <a:srgbClr val="666666"/>
              </a:solidFill>
              <a:latin typeface="Open Sans"/>
              <a:ea typeface="Open Sans"/>
              <a:cs typeface="Open Sans"/>
              <a:sym typeface="Open Sans"/>
            </a:endParaRPr>
          </a:p>
        </p:txBody>
      </p:sp>
      <p:pic>
        <p:nvPicPr>
          <p:cNvPr id="582" name="Google Shape;582;p89"/>
          <p:cNvPicPr preferRelativeResize="0"/>
          <p:nvPr/>
        </p:nvPicPr>
        <p:blipFill>
          <a:blip r:embed="rId3">
            <a:alphaModFix/>
          </a:blip>
          <a:stretch>
            <a:fillRect/>
          </a:stretch>
        </p:blipFill>
        <p:spPr>
          <a:xfrm>
            <a:off x="1895475" y="2796850"/>
            <a:ext cx="5353049" cy="1865774"/>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0"/>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Digital Advertising</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88" name="Google Shape;588;p90"/>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89" name="Google Shape;589;p90"/>
          <p:cNvSpPr txBox="1"/>
          <p:nvPr/>
        </p:nvSpPr>
        <p:spPr>
          <a:xfrm>
            <a:off x="312450" y="1233450"/>
            <a:ext cx="8393400" cy="284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Use the insights uncovered in the Online Presence Report  to guide the sales conversation around digital ads. Offer the </a:t>
            </a:r>
            <a:r>
              <a:rPr lang="en" b="1" dirty="0">
                <a:solidFill>
                  <a:srgbClr val="666666"/>
                </a:solidFill>
                <a:latin typeface="Open Sans"/>
                <a:ea typeface="Open Sans"/>
                <a:cs typeface="Open Sans"/>
                <a:sym typeface="Open Sans"/>
              </a:rPr>
              <a:t>Digital Ads Setup</a:t>
            </a:r>
            <a:r>
              <a:rPr lang="en" dirty="0">
                <a:solidFill>
                  <a:srgbClr val="666666"/>
                </a:solidFill>
                <a:latin typeface="Open Sans"/>
                <a:ea typeface="Open Sans"/>
                <a:cs typeface="Open Sans"/>
                <a:sym typeface="Open Sans"/>
              </a:rPr>
              <a:t> package, with any combination of add-ons, to target your potential customers, drive more sales, and maximize ROI. Our Digital Ads services include a variety of campaigns—including search, display, Facebook, </a:t>
            </a:r>
            <a:r>
              <a:rPr lang="en" dirty="0" err="1">
                <a:solidFill>
                  <a:srgbClr val="666666"/>
                </a:solidFill>
                <a:latin typeface="Open Sans"/>
                <a:ea typeface="Open Sans"/>
                <a:cs typeface="Open Sans"/>
                <a:sym typeface="Open Sans"/>
              </a:rPr>
              <a:t>LocalAds</a:t>
            </a:r>
            <a:r>
              <a:rPr lang="en" dirty="0">
                <a:solidFill>
                  <a:srgbClr val="666666"/>
                </a:solidFill>
                <a:latin typeface="Open Sans"/>
                <a:ea typeface="Open Sans"/>
                <a:cs typeface="Open Sans"/>
                <a:sym typeface="Open Sans"/>
              </a:rPr>
              <a:t>, and </a:t>
            </a:r>
            <a:r>
              <a:rPr lang="en" dirty="0" err="1">
                <a:solidFill>
                  <a:srgbClr val="666666"/>
                </a:solidFill>
                <a:latin typeface="Open Sans"/>
                <a:ea typeface="Open Sans"/>
                <a:cs typeface="Open Sans"/>
                <a:sym typeface="Open Sans"/>
              </a:rPr>
              <a:t>Youtube</a:t>
            </a:r>
            <a:r>
              <a:rPr lang="en" dirty="0">
                <a:solidFill>
                  <a:srgbClr val="666666"/>
                </a:solidFill>
                <a:latin typeface="Open Sans"/>
                <a:ea typeface="Open Sans"/>
                <a:cs typeface="Open Sans"/>
                <a:sym typeface="Open Sans"/>
              </a:rPr>
              <a:t>—and native ads. </a:t>
            </a:r>
            <a:endParaRPr dirty="0">
              <a:solidFill>
                <a:srgbClr val="666666"/>
              </a:solidFill>
              <a:latin typeface="Open Sans"/>
              <a:ea typeface="Open Sans"/>
              <a:cs typeface="Open Sans"/>
              <a:sym typeface="Open Sans"/>
            </a:endParaRPr>
          </a:p>
          <a:p>
            <a:pPr marL="0" lvl="0" indent="0" algn="l" rtl="0">
              <a:lnSpc>
                <a:spcPct val="100000"/>
              </a:lnSpc>
              <a:spcBef>
                <a:spcPts val="1000"/>
              </a:spcBef>
              <a:spcAft>
                <a:spcPts val="0"/>
              </a:spcAft>
              <a:buNone/>
            </a:pPr>
            <a:endParaRPr dirty="0">
              <a:solidFill>
                <a:srgbClr val="6AA84F"/>
              </a:solidFill>
              <a:latin typeface="Open Sans"/>
              <a:ea typeface="Open Sans"/>
              <a:cs typeface="Open Sans"/>
              <a:sym typeface="Open Sans"/>
            </a:endParaRPr>
          </a:p>
          <a:p>
            <a:pPr marL="457200" lvl="0" indent="-304800" algn="l" rtl="0">
              <a:lnSpc>
                <a:spcPct val="100000"/>
              </a:lnSpc>
              <a:spcBef>
                <a:spcPts val="0"/>
              </a:spcBef>
              <a:spcAft>
                <a:spcPts val="0"/>
              </a:spcAft>
              <a:buClr>
                <a:srgbClr val="6AA84F"/>
              </a:buClr>
              <a:buSzPts val="1200"/>
              <a:buFont typeface="Open Sans"/>
              <a:buChar char="+"/>
            </a:pPr>
            <a:r>
              <a:rPr lang="en" sz="1200" dirty="0">
                <a:solidFill>
                  <a:srgbClr val="6AA84F"/>
                </a:solidFill>
                <a:latin typeface="Open Sans"/>
                <a:ea typeface="Open Sans"/>
                <a:cs typeface="Open Sans"/>
                <a:sym typeface="Open Sans"/>
              </a:rPr>
              <a:t>If the grade is high</a:t>
            </a:r>
            <a:r>
              <a:rPr lang="en" sz="1200" dirty="0">
                <a:solidFill>
                  <a:srgbClr val="666666"/>
                </a:solidFill>
                <a:latin typeface="Open Sans"/>
                <a:ea typeface="Open Sans"/>
                <a:cs typeface="Open Sans"/>
                <a:sym typeface="Open Sans"/>
              </a:rPr>
              <a:t>, great! Your prospect is spending money, but they likely aren’t optimizing it. There’s always room for growth. </a:t>
            </a:r>
            <a:endParaRPr sz="1200" dirty="0">
              <a:solidFill>
                <a:srgbClr val="666666"/>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200" dirty="0">
              <a:solidFill>
                <a:srgbClr val="434343"/>
              </a:solidFill>
              <a:latin typeface="Open Sans"/>
              <a:ea typeface="Open Sans"/>
              <a:cs typeface="Open Sans"/>
              <a:sym typeface="Open Sans"/>
            </a:endParaRPr>
          </a:p>
          <a:p>
            <a:pPr marL="457200" lvl="0" indent="-304800" algn="l" rtl="0">
              <a:lnSpc>
                <a:spcPct val="100000"/>
              </a:lnSpc>
              <a:spcBef>
                <a:spcPts val="0"/>
              </a:spcBef>
              <a:spcAft>
                <a:spcPts val="0"/>
              </a:spcAft>
              <a:buClr>
                <a:srgbClr val="E06666"/>
              </a:buClr>
              <a:buSzPts val="1200"/>
              <a:buFont typeface="Open Sans"/>
              <a:buChar char="-"/>
            </a:pPr>
            <a:r>
              <a:rPr lang="en" sz="1200" dirty="0">
                <a:solidFill>
                  <a:srgbClr val="E06666"/>
                </a:solidFill>
                <a:latin typeface="Open Sans"/>
                <a:ea typeface="Open Sans"/>
                <a:cs typeface="Open Sans"/>
                <a:sym typeface="Open Sans"/>
              </a:rPr>
              <a:t>If the grade is low</a:t>
            </a:r>
            <a:r>
              <a:rPr lang="en" sz="1200" dirty="0">
                <a:solidFill>
                  <a:srgbClr val="666666"/>
                </a:solidFill>
                <a:latin typeface="Open Sans"/>
                <a:ea typeface="Open Sans"/>
                <a:cs typeface="Open Sans"/>
                <a:sym typeface="Open Sans"/>
              </a:rPr>
              <a:t>, your prospect is losing potential customers! If consumers aren’t buying with your prospect, they are going to buy from the competition. Ask your prospect to search for their services/products using general keywords. Do they show up? Or is their competition showing up? </a:t>
            </a:r>
            <a:endParaRPr sz="1200" dirty="0">
              <a:solidFill>
                <a:srgbClr val="666666"/>
              </a:solidFill>
              <a:latin typeface="Open Sans"/>
              <a:ea typeface="Open Sans"/>
              <a:cs typeface="Open Sans"/>
              <a:sym typeface="Open Sans"/>
            </a:endParaRPr>
          </a:p>
          <a:p>
            <a:pPr marL="457200" lvl="0" indent="0" algn="l" rtl="0">
              <a:spcBef>
                <a:spcPts val="0"/>
              </a:spcBef>
              <a:spcAft>
                <a:spcPts val="0"/>
              </a:spcAft>
              <a:buNone/>
            </a:pPr>
            <a:endParaRPr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91"/>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Digital Advertising</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95" name="Google Shape;595;p91"/>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596" name="Google Shape;596;p91"/>
          <p:cNvSpPr txBox="1"/>
          <p:nvPr/>
        </p:nvSpPr>
        <p:spPr>
          <a:xfrm>
            <a:off x="312450" y="1081050"/>
            <a:ext cx="8395200" cy="353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Follow these steps to sell digital advertising to your prospect successfully:</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AutoNum type="arabicPeriod"/>
            </a:pPr>
            <a:r>
              <a:rPr lang="en">
                <a:solidFill>
                  <a:srgbClr val="666666"/>
                </a:solidFill>
                <a:latin typeface="Open Sans"/>
                <a:ea typeface="Open Sans"/>
                <a:cs typeface="Open Sans"/>
                <a:sym typeface="Open Sans"/>
              </a:rPr>
              <a:t>Ask your prospect to consider their buying journey.</a:t>
            </a:r>
            <a:endParaRPr>
              <a:solidFill>
                <a:srgbClr val="666666"/>
              </a:solidFill>
              <a:latin typeface="Open Sans"/>
              <a:ea typeface="Open Sans"/>
              <a:cs typeface="Open Sans"/>
              <a:sym typeface="Open Sans"/>
            </a:endParaRPr>
          </a:p>
          <a:p>
            <a:pPr marL="914400" lvl="0" indent="0" algn="l" rtl="0">
              <a:lnSpc>
                <a:spcPct val="115000"/>
              </a:lnSpc>
              <a:spcBef>
                <a:spcPts val="1000"/>
              </a:spcBef>
              <a:spcAft>
                <a:spcPts val="0"/>
              </a:spcAft>
              <a:buNone/>
            </a:pPr>
            <a:r>
              <a:rPr lang="en" sz="1200">
                <a:solidFill>
                  <a:srgbClr val="666666"/>
                </a:solidFill>
                <a:latin typeface="Open Sans"/>
                <a:ea typeface="Open Sans"/>
                <a:cs typeface="Open Sans"/>
                <a:sym typeface="Open Sans"/>
              </a:rPr>
              <a:t>“What steps would you take if you wanted to find a good, local, and inexpensive restaurant for dinner tonight?”</a:t>
            </a:r>
            <a:endParaRPr sz="120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AutoNum type="arabicPeriod"/>
            </a:pPr>
            <a:r>
              <a:rPr lang="en">
                <a:solidFill>
                  <a:srgbClr val="666666"/>
                </a:solidFill>
                <a:latin typeface="Open Sans"/>
                <a:ea typeface="Open Sans"/>
                <a:cs typeface="Open Sans"/>
                <a:sym typeface="Open Sans"/>
              </a:rPr>
              <a:t>Ask your prospect to consider their business’s place within that journey.</a:t>
            </a:r>
            <a:endParaRPr>
              <a:solidFill>
                <a:srgbClr val="666666"/>
              </a:solidFill>
              <a:latin typeface="Open Sans"/>
              <a:ea typeface="Open Sans"/>
              <a:cs typeface="Open Sans"/>
              <a:sym typeface="Open Sans"/>
            </a:endParaRPr>
          </a:p>
          <a:p>
            <a:pPr marL="914400" lvl="0" indent="0" algn="l" rtl="0">
              <a:lnSpc>
                <a:spcPct val="115000"/>
              </a:lnSpc>
              <a:spcBef>
                <a:spcPts val="1000"/>
              </a:spcBef>
              <a:spcAft>
                <a:spcPts val="1000"/>
              </a:spcAft>
              <a:buNone/>
            </a:pPr>
            <a:r>
              <a:rPr lang="en" sz="1200">
                <a:solidFill>
                  <a:srgbClr val="666666"/>
                </a:solidFill>
                <a:latin typeface="Open Sans"/>
                <a:ea typeface="Open Sans"/>
                <a:cs typeface="Open Sans"/>
                <a:sym typeface="Open Sans"/>
              </a:rPr>
              <a:t>“Would it be valuable for your business to show up in searches when people use keywords related to the products and services you offer? People are much more likely to engage with your ad when they are actively searching and ready to make a purchase. How much is it worth to get that once click from a qualified audience?” </a:t>
            </a:r>
            <a:endParaRPr sz="1200">
              <a:solidFill>
                <a:srgbClr val="666666"/>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2"/>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Digital Advertising</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02" name="Google Shape;602;p92"/>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03" name="Google Shape;603;p92"/>
          <p:cNvSpPr txBox="1"/>
          <p:nvPr/>
        </p:nvSpPr>
        <p:spPr>
          <a:xfrm>
            <a:off x="312450" y="1081050"/>
            <a:ext cx="8494800" cy="3704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666666"/>
              </a:buClr>
              <a:buSzPts val="1400"/>
              <a:buFont typeface="Open Sans"/>
              <a:buAutoNum type="arabicPeriod" startAt="3"/>
            </a:pPr>
            <a:r>
              <a:rPr lang="en" dirty="0">
                <a:solidFill>
                  <a:srgbClr val="666666"/>
                </a:solidFill>
                <a:latin typeface="Open Sans"/>
                <a:ea typeface="Open Sans"/>
                <a:cs typeface="Open Sans"/>
                <a:sym typeface="Open Sans"/>
              </a:rPr>
              <a:t>Show your prospect the Google Ads section of the Online Presence Report. </a:t>
            </a:r>
            <a:endParaRPr dirty="0">
              <a:solidFill>
                <a:srgbClr val="666666"/>
              </a:solidFill>
              <a:latin typeface="Open Sans"/>
              <a:ea typeface="Open Sans"/>
              <a:cs typeface="Open Sans"/>
              <a:sym typeface="Open Sans"/>
            </a:endParaRPr>
          </a:p>
          <a:p>
            <a:pPr marL="914400" lvl="0" indent="0" algn="l" rtl="0">
              <a:lnSpc>
                <a:spcPct val="115000"/>
              </a:lnSpc>
              <a:spcBef>
                <a:spcPts val="1000"/>
              </a:spcBef>
              <a:spcAft>
                <a:spcPts val="0"/>
              </a:spcAft>
              <a:buNone/>
            </a:pPr>
            <a:r>
              <a:rPr lang="en" sz="1200" dirty="0">
                <a:solidFill>
                  <a:srgbClr val="666666"/>
                </a:solidFill>
                <a:latin typeface="Open Sans"/>
                <a:ea typeface="Open Sans"/>
                <a:cs typeface="Open Sans"/>
                <a:sym typeface="Open Sans"/>
              </a:rPr>
              <a:t>“This is how many people are searching for related keywords in your area. These people are looking for products and services like yours and are ready to buy. Wouldn’t you want them to buy from you, rather than from your competitors?”</a:t>
            </a:r>
            <a:endParaRPr sz="1200"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AutoNum type="arabicPeriod" startAt="4"/>
            </a:pPr>
            <a:r>
              <a:rPr lang="en" dirty="0">
                <a:solidFill>
                  <a:srgbClr val="666666"/>
                </a:solidFill>
                <a:latin typeface="Open Sans"/>
                <a:ea typeface="Open Sans"/>
                <a:cs typeface="Open Sans"/>
                <a:sym typeface="Open Sans"/>
              </a:rPr>
              <a:t>Create urgency with the Campaign Performance data. </a:t>
            </a:r>
            <a:endParaRPr dirty="0">
              <a:solidFill>
                <a:srgbClr val="666666"/>
              </a:solidFill>
              <a:latin typeface="Open Sans"/>
              <a:ea typeface="Open Sans"/>
              <a:cs typeface="Open Sans"/>
              <a:sym typeface="Open Sans"/>
            </a:endParaRPr>
          </a:p>
          <a:p>
            <a:pPr marL="914400" lvl="0" indent="0" algn="l" rtl="0">
              <a:lnSpc>
                <a:spcPct val="115000"/>
              </a:lnSpc>
              <a:spcBef>
                <a:spcPts val="1000"/>
              </a:spcBef>
              <a:spcAft>
                <a:spcPts val="0"/>
              </a:spcAft>
              <a:buNone/>
            </a:pPr>
            <a:r>
              <a:rPr lang="en" sz="1200" dirty="0">
                <a:solidFill>
                  <a:srgbClr val="666666"/>
                </a:solidFill>
                <a:latin typeface="Open Sans"/>
                <a:ea typeface="Open Sans"/>
                <a:cs typeface="Open Sans"/>
                <a:sym typeface="Open Sans"/>
              </a:rPr>
              <a:t>"This shows that your competitors are eating your lunch. Your local competition is advertising to your potential audience and stealing your business. Do you think it’s valuable for you to be known for your products and services in your area? Your competition may be a step ahead and stealing the business you could capture right out from under you."  </a:t>
            </a:r>
            <a:endParaRPr sz="1200"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AutoNum type="arabicPeriod" startAt="4"/>
            </a:pPr>
            <a:r>
              <a:rPr lang="en" dirty="0">
                <a:solidFill>
                  <a:srgbClr val="666666"/>
                </a:solidFill>
                <a:latin typeface="Open Sans"/>
                <a:ea typeface="Open Sans"/>
                <a:cs typeface="Open Sans"/>
                <a:sym typeface="Open Sans"/>
              </a:rPr>
              <a:t>Drive home the importance of retargeting and ongoing campaigning. </a:t>
            </a:r>
            <a:endParaRPr dirty="0">
              <a:solidFill>
                <a:srgbClr val="666666"/>
              </a:solidFill>
              <a:latin typeface="Open Sans"/>
              <a:ea typeface="Open Sans"/>
              <a:cs typeface="Open Sans"/>
              <a:sym typeface="Open Sans"/>
            </a:endParaRPr>
          </a:p>
          <a:p>
            <a:pPr marL="914400" lvl="0" indent="0" algn="l" rtl="0">
              <a:lnSpc>
                <a:spcPct val="115000"/>
              </a:lnSpc>
              <a:spcBef>
                <a:spcPts val="1000"/>
              </a:spcBef>
              <a:spcAft>
                <a:spcPts val="1000"/>
              </a:spcAft>
              <a:buNone/>
            </a:pPr>
            <a:r>
              <a:rPr lang="en" sz="1200" dirty="0">
                <a:solidFill>
                  <a:srgbClr val="666666"/>
                </a:solidFill>
                <a:latin typeface="Open Sans"/>
                <a:ea typeface="Open Sans"/>
                <a:cs typeface="Open Sans"/>
                <a:sym typeface="Open Sans"/>
              </a:rPr>
              <a:t>"What sort of website traffic do you receive monthly? Imagine the revenue you could drive if just another 5% of those visitors converted… that's where retargeting comes in!"</a:t>
            </a:r>
            <a:endParaRPr sz="1600" dirty="0">
              <a:solidFill>
                <a:srgbClr val="666666"/>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3"/>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Final Considerations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09" name="Google Shape;609;p93"/>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10" name="Google Shape;610;p93"/>
          <p:cNvSpPr txBox="1"/>
          <p:nvPr/>
        </p:nvSpPr>
        <p:spPr>
          <a:xfrm>
            <a:off x="312450" y="1081050"/>
            <a:ext cx="8494800" cy="376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You may encounter hesitation when your prospect doesn’t fully understand the definitions, processes, or metrics used to measure ROI. Don’t overcomplicate it! Focus on your prospect’s needs and explain the basics of digital advertising in ways that highlight the value to their business while using relevant data. This allows your prospect to easily envision how you’ll put their advertising dollars to work.</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By showing the Online Presence Report metrics to your prospect and connecting this data back to your available advertising solutions, you can deliver a compelling sales pitch that proves your ability to help drive more brand awareness and sales for any business!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4"/>
          <p:cNvSpPr/>
          <p:nvPr/>
        </p:nvSpPr>
        <p:spPr>
          <a:xfrm>
            <a:off x="0"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4"/>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SEO</a:t>
            </a:r>
            <a:endParaRPr sz="4800">
              <a:solidFill>
                <a:srgbClr val="FFFFFF"/>
              </a:solidFill>
              <a:latin typeface="Montserrat"/>
              <a:ea typeface="Montserrat"/>
              <a:cs typeface="Montserrat"/>
              <a:sym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5"/>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Why SEO?</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22" name="Google Shape;622;p95"/>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23" name="Google Shape;623;p95"/>
          <p:cNvSpPr txBox="1"/>
          <p:nvPr/>
        </p:nvSpPr>
        <p:spPr>
          <a:xfrm>
            <a:off x="312450" y="1081050"/>
            <a:ext cx="8494800" cy="34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666666"/>
                </a:solidFill>
                <a:latin typeface="Open Sans"/>
                <a:ea typeface="Open Sans"/>
                <a:cs typeface="Open Sans"/>
                <a:sym typeface="Open Sans"/>
              </a:rPr>
              <a:t>Search Engine Optimization (SEO)</a:t>
            </a:r>
            <a:r>
              <a:rPr lang="en">
                <a:solidFill>
                  <a:srgbClr val="666666"/>
                </a:solidFill>
                <a:latin typeface="Open Sans"/>
                <a:ea typeface="Open Sans"/>
                <a:cs typeface="Open Sans"/>
                <a:sym typeface="Open Sans"/>
              </a:rPr>
              <a:t> is the work that goes into improving a website’s ranking in organic (unpaid) search results on search engines like Google and Bing. The goal with SEO is to rank on the first page for the right keyword search phrases that are relevant to the business.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Your prospect must understand that search engines have completely revolutionized the modern buying process and that consumers are searching for their business services online. Consumers are using search engines to assess their options and qualify the goods and services they’re interested in without setting foot in a brick and mortar store. With 81% of consumers performing an online search before making a purchase decision, every business needs to invest in SEO!</a:t>
            </a:r>
            <a:endParaRPr>
              <a:solidFill>
                <a:srgbClr val="666666"/>
              </a:solidFill>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6"/>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SEO Insights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29" name="Google Shape;629;p96"/>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30" name="Google Shape;630;p96"/>
          <p:cNvSpPr txBox="1"/>
          <p:nvPr/>
        </p:nvSpPr>
        <p:spPr>
          <a:xfrm>
            <a:off x="312450" y="1081050"/>
            <a:ext cx="84948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dirty="0">
                <a:solidFill>
                  <a:srgbClr val="666666"/>
                </a:solidFill>
                <a:latin typeface="Open Sans"/>
                <a:ea typeface="Open Sans"/>
                <a:cs typeface="Open Sans"/>
                <a:sym typeface="Open Sans"/>
              </a:rPr>
              <a:t>The Online Presence Report provides valuable insights on how your prospect’s SEO stacks up against their competitors. The SEO section assesses SEO in three areas:</a:t>
            </a:r>
            <a:endParaRPr sz="1300" dirty="0">
              <a:solidFill>
                <a:srgbClr val="666666"/>
              </a:solidFill>
              <a:latin typeface="Open Sans"/>
              <a:ea typeface="Open Sans"/>
              <a:cs typeface="Open Sans"/>
              <a:sym typeface="Open Sans"/>
            </a:endParaRPr>
          </a:p>
          <a:p>
            <a:pPr marL="457200" lvl="0" indent="-311150" algn="l" rtl="0">
              <a:lnSpc>
                <a:spcPct val="115000"/>
              </a:lnSpc>
              <a:spcBef>
                <a:spcPts val="1000"/>
              </a:spcBef>
              <a:spcAft>
                <a:spcPts val="0"/>
              </a:spcAft>
              <a:buClr>
                <a:srgbClr val="666666"/>
              </a:buClr>
              <a:buSzPts val="1300"/>
              <a:buFont typeface="Open Sans"/>
              <a:buChar char="●"/>
            </a:pPr>
            <a:r>
              <a:rPr lang="en" sz="1300" b="1" dirty="0">
                <a:solidFill>
                  <a:srgbClr val="666666"/>
                </a:solidFill>
                <a:latin typeface="Open Sans"/>
                <a:ea typeface="Open Sans"/>
                <a:cs typeface="Open Sans"/>
                <a:sym typeface="Open Sans"/>
              </a:rPr>
              <a:t>Local Search Results:</a:t>
            </a:r>
            <a:r>
              <a:rPr lang="en" sz="1300" dirty="0">
                <a:solidFill>
                  <a:srgbClr val="666666"/>
                </a:solidFill>
                <a:latin typeface="Open Sans"/>
                <a:ea typeface="Open Sans"/>
                <a:cs typeface="Open Sans"/>
                <a:sym typeface="Open Sans"/>
              </a:rPr>
              <a:t> View your prospect’s search ranking, exactly how it appears in Google Search. </a:t>
            </a:r>
            <a:endParaRPr sz="1300" dirty="0">
              <a:solidFill>
                <a:srgbClr val="666666"/>
              </a:solidFill>
              <a:latin typeface="Open Sans"/>
              <a:ea typeface="Open Sans"/>
              <a:cs typeface="Open Sans"/>
              <a:sym typeface="Open Sans"/>
            </a:endParaRPr>
          </a:p>
          <a:p>
            <a:pPr marL="457200" lvl="0" indent="-311150" algn="l" rtl="0">
              <a:lnSpc>
                <a:spcPct val="115000"/>
              </a:lnSpc>
              <a:spcBef>
                <a:spcPts val="1000"/>
              </a:spcBef>
              <a:spcAft>
                <a:spcPts val="0"/>
              </a:spcAft>
              <a:buClr>
                <a:srgbClr val="666666"/>
              </a:buClr>
              <a:buSzPts val="1300"/>
              <a:buFont typeface="Open Sans"/>
              <a:buChar char="●"/>
            </a:pPr>
            <a:r>
              <a:rPr lang="en" sz="1300" b="1" dirty="0">
                <a:solidFill>
                  <a:srgbClr val="666666"/>
                </a:solidFill>
                <a:latin typeface="Open Sans"/>
                <a:ea typeface="Open Sans"/>
                <a:cs typeface="Open Sans"/>
                <a:sym typeface="Open Sans"/>
              </a:rPr>
              <a:t>Organic Keyword Performance:</a:t>
            </a:r>
            <a:r>
              <a:rPr lang="en" sz="1300" dirty="0">
                <a:solidFill>
                  <a:srgbClr val="666666"/>
                </a:solidFill>
                <a:latin typeface="Open Sans"/>
                <a:ea typeface="Open Sans"/>
                <a:cs typeface="Open Sans"/>
                <a:sym typeface="Open Sans"/>
              </a:rPr>
              <a:t> Compares your prospect’s keyword performance against their top competitors. </a:t>
            </a:r>
            <a:endParaRPr sz="1300" dirty="0">
              <a:solidFill>
                <a:srgbClr val="666666"/>
              </a:solidFill>
              <a:latin typeface="Open Sans"/>
              <a:ea typeface="Open Sans"/>
              <a:cs typeface="Open Sans"/>
              <a:sym typeface="Open Sans"/>
            </a:endParaRPr>
          </a:p>
          <a:p>
            <a:pPr marL="457200" lvl="0" indent="-311150" algn="l" rtl="0">
              <a:lnSpc>
                <a:spcPct val="115000"/>
              </a:lnSpc>
              <a:spcBef>
                <a:spcPts val="1000"/>
              </a:spcBef>
              <a:spcAft>
                <a:spcPts val="0"/>
              </a:spcAft>
              <a:buClr>
                <a:srgbClr val="666666"/>
              </a:buClr>
              <a:buSzPts val="1300"/>
              <a:buFont typeface="Open Sans"/>
              <a:buChar char="●"/>
            </a:pPr>
            <a:r>
              <a:rPr lang="en" sz="1300" b="1" dirty="0">
                <a:solidFill>
                  <a:srgbClr val="666666"/>
                </a:solidFill>
                <a:latin typeface="Open Sans"/>
                <a:ea typeface="Open Sans"/>
                <a:cs typeface="Open Sans"/>
                <a:sym typeface="Open Sans"/>
              </a:rPr>
              <a:t>Organic Keyword Ranking:</a:t>
            </a:r>
            <a:r>
              <a:rPr lang="en" sz="1300" dirty="0">
                <a:solidFill>
                  <a:srgbClr val="666666"/>
                </a:solidFill>
                <a:latin typeface="Open Sans"/>
                <a:ea typeface="Open Sans"/>
                <a:cs typeface="Open Sans"/>
                <a:sym typeface="Open Sans"/>
              </a:rPr>
              <a:t> Assesses the top keywords that consumers are using to search for your prospect’s products or services.</a:t>
            </a:r>
            <a:endParaRPr sz="1300" dirty="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endParaRPr sz="1600" dirty="0">
              <a:solidFill>
                <a:srgbClr val="666666"/>
              </a:solidFill>
              <a:highlight>
                <a:srgbClr val="FFFF00"/>
              </a:highlight>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pic>
        <p:nvPicPr>
          <p:cNvPr id="631" name="Google Shape;631;p96"/>
          <p:cNvPicPr preferRelativeResize="0"/>
          <p:nvPr/>
        </p:nvPicPr>
        <p:blipFill>
          <a:blip r:embed="rId3">
            <a:alphaModFix/>
          </a:blip>
          <a:stretch>
            <a:fillRect/>
          </a:stretch>
        </p:blipFill>
        <p:spPr>
          <a:xfrm>
            <a:off x="1265763" y="3296175"/>
            <a:ext cx="6612473" cy="16342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7"/>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Local Search Results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37" name="Google Shape;637;p97"/>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38" name="Google Shape;638;p97"/>
          <p:cNvSpPr txBox="1"/>
          <p:nvPr/>
        </p:nvSpPr>
        <p:spPr>
          <a:xfrm>
            <a:off x="312450" y="1157250"/>
            <a:ext cx="8494800" cy="18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a:solidFill>
                  <a:srgbClr val="666666"/>
                </a:solidFill>
                <a:latin typeface="Open Sans"/>
                <a:ea typeface="Open Sans"/>
                <a:cs typeface="Open Sans"/>
                <a:sym typeface="Open Sans"/>
              </a:rPr>
              <a:t>We generate a keyword based on your prospects Google My Business account and primary business category, then perform a search for that keyword with “near me” added to simulate a prospective customer. We then display these results in both a map and search results format. </a:t>
            </a:r>
            <a:endParaRPr sz="1000">
              <a:solidFill>
                <a:srgbClr val="666666"/>
              </a:solidFill>
              <a:latin typeface="Open Sans"/>
              <a:ea typeface="Open Sans"/>
              <a:cs typeface="Open Sans"/>
              <a:sym typeface="Open Sans"/>
            </a:endParaRPr>
          </a:p>
        </p:txBody>
      </p:sp>
      <p:pic>
        <p:nvPicPr>
          <p:cNvPr id="639" name="Google Shape;639;p97"/>
          <p:cNvPicPr preferRelativeResize="0"/>
          <p:nvPr/>
        </p:nvPicPr>
        <p:blipFill>
          <a:blip r:embed="rId3">
            <a:alphaModFix/>
          </a:blip>
          <a:stretch>
            <a:fillRect/>
          </a:stretch>
        </p:blipFill>
        <p:spPr>
          <a:xfrm>
            <a:off x="2550550" y="2181725"/>
            <a:ext cx="4018593" cy="279740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69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52"/>
          <p:cNvPicPr preferRelativeResize="0"/>
          <p:nvPr/>
        </p:nvPicPr>
        <p:blipFill rotWithShape="1">
          <a:blip r:embed="rId3">
            <a:alphaModFix/>
          </a:blip>
          <a:srcRect l="671" t="2466" r="562" b="2656"/>
          <a:stretch/>
        </p:blipFill>
        <p:spPr>
          <a:xfrm>
            <a:off x="969500" y="3255500"/>
            <a:ext cx="7189674" cy="1637975"/>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
        <p:nvSpPr>
          <p:cNvPr id="258" name="Google Shape;258;p52"/>
          <p:cNvSpPr/>
          <p:nvPr/>
        </p:nvSpPr>
        <p:spPr>
          <a:xfrm>
            <a:off x="1730900" y="2356375"/>
            <a:ext cx="6549000" cy="755400"/>
          </a:xfrm>
          <a:prstGeom prst="wedgeRoundRectCallout">
            <a:avLst>
              <a:gd name="adj1" fmla="val -24764"/>
              <a:gd name="adj2" fmla="val 50255"/>
              <a:gd name="adj3" fmla="val 0"/>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2"/>
          <p:cNvSpPr txBox="1"/>
          <p:nvPr/>
        </p:nvSpPr>
        <p:spPr>
          <a:xfrm>
            <a:off x="312450" y="403075"/>
            <a:ext cx="72600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Business Information</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60" name="Google Shape;260;p52"/>
          <p:cNvSpPr txBox="1"/>
          <p:nvPr/>
        </p:nvSpPr>
        <p:spPr>
          <a:xfrm>
            <a:off x="312450" y="1233450"/>
            <a:ext cx="8494800" cy="101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first section of the Online Presence Report specifies information about your prospect’s business. This information is used to search for your prospect’s digital marketing data and see how they perform within their industry.</a:t>
            </a:r>
            <a:endParaRPr dirty="0">
              <a:solidFill>
                <a:srgbClr val="666666"/>
              </a:solidFill>
              <a:latin typeface="Open Sans"/>
              <a:ea typeface="Open Sans"/>
              <a:cs typeface="Open Sans"/>
              <a:sym typeface="Open Sans"/>
            </a:endParaRPr>
          </a:p>
        </p:txBody>
      </p:sp>
      <p:sp>
        <p:nvSpPr>
          <p:cNvPr id="261" name="Google Shape;261;p52"/>
          <p:cNvSpPr txBox="1"/>
          <p:nvPr/>
        </p:nvSpPr>
        <p:spPr>
          <a:xfrm>
            <a:off x="1763600" y="2433025"/>
            <a:ext cx="6395700" cy="60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rgbClr val="666666"/>
                </a:solidFill>
                <a:latin typeface="Open Sans"/>
                <a:ea typeface="Open Sans"/>
                <a:cs typeface="Open Sans"/>
                <a:sym typeface="Open Sans"/>
              </a:rPr>
              <a:t>Before sending the Online Presence Report, confirm that this information is absolutely correct. Our grading algorithms require exact matches!</a:t>
            </a:r>
            <a:endParaRPr sz="1200" dirty="0"/>
          </a:p>
        </p:txBody>
      </p:sp>
      <p:sp>
        <p:nvSpPr>
          <p:cNvPr id="262" name="Google Shape;262;p52"/>
          <p:cNvSpPr/>
          <p:nvPr/>
        </p:nvSpPr>
        <p:spPr>
          <a:xfrm rot="10800000" flipH="1">
            <a:off x="2511775" y="3099025"/>
            <a:ext cx="270900" cy="268500"/>
          </a:xfrm>
          <a:prstGeom prst="triangle">
            <a:avLst>
              <a:gd name="adj" fmla="val 50000"/>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8"/>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Local Search Results - Local Area Map</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45" name="Google Shape;645;p98"/>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46" name="Google Shape;646;p98"/>
          <p:cNvSpPr txBox="1"/>
          <p:nvPr/>
        </p:nvSpPr>
        <p:spPr>
          <a:xfrm>
            <a:off x="312450" y="1233400"/>
            <a:ext cx="4381200" cy="3653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a:solidFill>
                  <a:srgbClr val="666666"/>
                </a:solidFill>
                <a:latin typeface="Open Sans"/>
                <a:ea typeface="Open Sans"/>
                <a:cs typeface="Open Sans"/>
                <a:sym typeface="Open Sans"/>
              </a:rPr>
              <a:t>Within the local area map, you’ll find the search results displayed across 9 separate hotspots. This search is performed within a ½ mile radius around the prospect’s business. Each hotspot can be selected to see who they compete against, and the view can also be switched to a citywide level that will only display a single hotspot as it shows the prospect’s rank across the entire city.</a:t>
            </a:r>
            <a:endParaRPr sz="1000">
              <a:solidFill>
                <a:srgbClr val="666666"/>
              </a:solidFill>
              <a:latin typeface="Open Sans"/>
              <a:ea typeface="Open Sans"/>
              <a:cs typeface="Open Sans"/>
              <a:sym typeface="Open Sans"/>
            </a:endParaRPr>
          </a:p>
        </p:txBody>
      </p:sp>
      <p:pic>
        <p:nvPicPr>
          <p:cNvPr id="647" name="Google Shape;647;p98"/>
          <p:cNvPicPr preferRelativeResize="0"/>
          <p:nvPr/>
        </p:nvPicPr>
        <p:blipFill>
          <a:blip r:embed="rId3">
            <a:alphaModFix/>
          </a:blip>
          <a:stretch>
            <a:fillRect/>
          </a:stretch>
        </p:blipFill>
        <p:spPr>
          <a:xfrm>
            <a:off x="4976500" y="1233450"/>
            <a:ext cx="3559525" cy="36534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69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9"/>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Local Search Results - Search Results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53" name="Google Shape;653;p99"/>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54" name="Google Shape;654;p99"/>
          <p:cNvSpPr txBox="1"/>
          <p:nvPr/>
        </p:nvSpPr>
        <p:spPr>
          <a:xfrm>
            <a:off x="312450" y="1233475"/>
            <a:ext cx="4794600" cy="3766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second half showcases the actual search results for each hotspot. This displays the top 3 results, and where the prospect’s business lands. If they don’t appear within the top 3, you’ll see them below those results along with their actual rank. </a:t>
            </a:r>
            <a:endParaRPr>
              <a:solidFill>
                <a:srgbClr val="666666"/>
              </a:solidFill>
              <a:latin typeface="Open Sans"/>
              <a:ea typeface="Open Sans"/>
              <a:cs typeface="Open Sans"/>
              <a:sym typeface="Open Sans"/>
            </a:endParaRPr>
          </a:p>
          <a:p>
            <a:pPr marL="0" lvl="0" indent="0" algn="l" rtl="0">
              <a:lnSpc>
                <a:spcPct val="115000"/>
              </a:lnSpc>
              <a:spcBef>
                <a:spcPts val="1000"/>
              </a:spcBef>
              <a:spcAft>
                <a:spcPts val="1000"/>
              </a:spcAft>
              <a:buNone/>
            </a:pPr>
            <a:r>
              <a:rPr lang="en">
                <a:solidFill>
                  <a:srgbClr val="666666"/>
                </a:solidFill>
                <a:latin typeface="Open Sans"/>
                <a:ea typeface="Open Sans"/>
                <a:cs typeface="Open Sans"/>
                <a:sym typeface="Open Sans"/>
              </a:rPr>
              <a:t>This is also dynamic, so if you click on any of the 9 hotspots within the map you’ll see which competitors they’re up against in that area. You’ll also see if your prospect has claimed their GMB account, found in their business details. </a:t>
            </a:r>
            <a:endParaRPr>
              <a:solidFill>
                <a:srgbClr val="666666"/>
              </a:solidFill>
              <a:latin typeface="Open Sans"/>
              <a:ea typeface="Open Sans"/>
              <a:cs typeface="Open Sans"/>
              <a:sym typeface="Open Sans"/>
            </a:endParaRPr>
          </a:p>
        </p:txBody>
      </p:sp>
      <p:pic>
        <p:nvPicPr>
          <p:cNvPr id="655" name="Google Shape;655;p99"/>
          <p:cNvPicPr preferRelativeResize="0"/>
          <p:nvPr/>
        </p:nvPicPr>
        <p:blipFill>
          <a:blip r:embed="rId3">
            <a:alphaModFix/>
          </a:blip>
          <a:stretch>
            <a:fillRect/>
          </a:stretch>
        </p:blipFill>
        <p:spPr>
          <a:xfrm>
            <a:off x="5357450" y="1233450"/>
            <a:ext cx="3126222" cy="37668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69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p100"/>
          <p:cNvPicPr preferRelativeResize="0"/>
          <p:nvPr/>
        </p:nvPicPr>
        <p:blipFill>
          <a:blip r:embed="rId3">
            <a:alphaModFix/>
          </a:blip>
          <a:stretch>
            <a:fillRect/>
          </a:stretch>
        </p:blipFill>
        <p:spPr>
          <a:xfrm>
            <a:off x="1979513" y="3119875"/>
            <a:ext cx="5184975" cy="1852175"/>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69000"/>
              </a:srgbClr>
            </a:outerShdw>
          </a:effectLst>
        </p:spPr>
      </p:pic>
      <p:sp>
        <p:nvSpPr>
          <p:cNvPr id="661" name="Google Shape;661;p100"/>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Organic Keyword Performance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62" name="Google Shape;662;p100"/>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63" name="Google Shape;663;p100"/>
          <p:cNvSpPr txBox="1"/>
          <p:nvPr/>
        </p:nvSpPr>
        <p:spPr>
          <a:xfrm>
            <a:off x="312450" y="1157250"/>
            <a:ext cx="8494800" cy="18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Your prospect’s business website is scanned for the top keywords in the Online Presence Report’s database, as determined by </a:t>
            </a:r>
            <a:r>
              <a:rPr lang="en" b="1" dirty="0">
                <a:solidFill>
                  <a:srgbClr val="666666"/>
                </a:solidFill>
                <a:latin typeface="Open Sans"/>
                <a:ea typeface="Open Sans"/>
                <a:cs typeface="Open Sans"/>
                <a:sym typeface="Open Sans"/>
              </a:rPr>
              <a:t>Google</a:t>
            </a:r>
            <a:r>
              <a:rPr lang="en" dirty="0">
                <a:solidFill>
                  <a:srgbClr val="666666"/>
                </a:solidFill>
                <a:latin typeface="Open Sans"/>
                <a:ea typeface="Open Sans"/>
                <a:cs typeface="Open Sans"/>
                <a:sym typeface="Open Sans"/>
              </a:rPr>
              <a:t>. Based on these keywords, the report compares:</a:t>
            </a:r>
            <a:endParaRPr dirty="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000" b="1" dirty="0">
                <a:solidFill>
                  <a:srgbClr val="666666"/>
                </a:solidFill>
                <a:latin typeface="Open Sans"/>
                <a:ea typeface="Open Sans"/>
                <a:cs typeface="Open Sans"/>
                <a:sym typeface="Open Sans"/>
              </a:rPr>
              <a:t>     Overlap:</a:t>
            </a:r>
            <a:r>
              <a:rPr lang="en" sz="1000" dirty="0">
                <a:solidFill>
                  <a:srgbClr val="666666"/>
                </a:solidFill>
                <a:latin typeface="Open Sans"/>
                <a:ea typeface="Open Sans"/>
                <a:cs typeface="Open Sans"/>
                <a:sym typeface="Open Sans"/>
              </a:rPr>
              <a:t> How similar your prospect is to their competitors, based on shared SEO keywords.</a:t>
            </a:r>
            <a:endParaRPr sz="1000" dirty="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000" dirty="0">
                <a:solidFill>
                  <a:srgbClr val="666666"/>
                </a:solidFill>
                <a:latin typeface="Open Sans"/>
                <a:ea typeface="Open Sans"/>
                <a:cs typeface="Open Sans"/>
                <a:sym typeface="Open Sans"/>
              </a:rPr>
              <a:t>     </a:t>
            </a:r>
            <a:r>
              <a:rPr lang="en" sz="1000" b="1" dirty="0">
                <a:solidFill>
                  <a:srgbClr val="666666"/>
                </a:solidFill>
                <a:latin typeface="Open Sans"/>
                <a:ea typeface="Open Sans"/>
                <a:cs typeface="Open Sans"/>
                <a:sym typeface="Open Sans"/>
              </a:rPr>
              <a:t>Keywords: </a:t>
            </a:r>
            <a:r>
              <a:rPr lang="en" sz="1000" dirty="0">
                <a:solidFill>
                  <a:srgbClr val="666666"/>
                </a:solidFill>
                <a:latin typeface="Open Sans"/>
                <a:ea typeface="Open Sans"/>
                <a:cs typeface="Open Sans"/>
                <a:sym typeface="Open Sans"/>
              </a:rPr>
              <a:t>The number of keywords for which your prospect and their competitors appear in the top 50 search results on Google.</a:t>
            </a:r>
            <a:endParaRPr sz="1000" dirty="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000" b="1" dirty="0">
                <a:solidFill>
                  <a:srgbClr val="666666"/>
                </a:solidFill>
                <a:latin typeface="Open Sans"/>
                <a:ea typeface="Open Sans"/>
                <a:cs typeface="Open Sans"/>
                <a:sym typeface="Open Sans"/>
              </a:rPr>
              <a:t>     Clicks:</a:t>
            </a:r>
            <a:r>
              <a:rPr lang="en" sz="1000" dirty="0">
                <a:solidFill>
                  <a:srgbClr val="666666"/>
                </a:solidFill>
                <a:latin typeface="Open Sans"/>
                <a:ea typeface="Open Sans"/>
                <a:cs typeface="Open Sans"/>
                <a:sym typeface="Open Sans"/>
              </a:rPr>
              <a:t> The estimated number of clicks your prospect and their competitors get from all their organic keywords within a month. </a:t>
            </a:r>
            <a:endParaRPr sz="1000" dirty="0">
              <a:solidFill>
                <a:srgbClr val="666666"/>
              </a:solidFill>
              <a:latin typeface="Open Sans"/>
              <a:ea typeface="Open Sans"/>
              <a:cs typeface="Open Sans"/>
              <a:sym typeface="Open Sans"/>
            </a:endParaRPr>
          </a:p>
          <a:p>
            <a:pPr marL="0" lvl="0" indent="0" algn="l" rtl="0">
              <a:lnSpc>
                <a:spcPct val="115000"/>
              </a:lnSpc>
              <a:spcBef>
                <a:spcPts val="1000"/>
              </a:spcBef>
              <a:spcAft>
                <a:spcPts val="1000"/>
              </a:spcAft>
              <a:buNone/>
            </a:pPr>
            <a:r>
              <a:rPr lang="en" sz="1000" b="1" dirty="0">
                <a:solidFill>
                  <a:srgbClr val="666666"/>
                </a:solidFill>
                <a:latin typeface="Open Sans"/>
                <a:ea typeface="Open Sans"/>
                <a:cs typeface="Open Sans"/>
                <a:sym typeface="Open Sans"/>
              </a:rPr>
              <a:t>     Value:</a:t>
            </a:r>
            <a:r>
              <a:rPr lang="en" sz="1000" dirty="0">
                <a:solidFill>
                  <a:srgbClr val="666666"/>
                </a:solidFill>
                <a:latin typeface="Open Sans"/>
                <a:ea typeface="Open Sans"/>
                <a:cs typeface="Open Sans"/>
                <a:sym typeface="Open Sans"/>
              </a:rPr>
              <a:t> The estimated value your prospect and their competitors get from all their organic keywords within a month.</a:t>
            </a:r>
            <a:endParaRPr sz="1000" dirty="0">
              <a:solidFill>
                <a:srgbClr val="666666"/>
              </a:solidFill>
              <a:latin typeface="Open Sans"/>
              <a:ea typeface="Open Sans"/>
              <a:cs typeface="Open Sans"/>
              <a:sym typeface="Open Sans"/>
            </a:endParaRPr>
          </a:p>
        </p:txBody>
      </p:sp>
      <p:grpSp>
        <p:nvGrpSpPr>
          <p:cNvPr id="664" name="Google Shape;664;p100"/>
          <p:cNvGrpSpPr/>
          <p:nvPr/>
        </p:nvGrpSpPr>
        <p:grpSpPr>
          <a:xfrm>
            <a:off x="7088300" y="3200250"/>
            <a:ext cx="1495950" cy="755400"/>
            <a:chOff x="7276350" y="3303800"/>
            <a:chExt cx="1495950" cy="755400"/>
          </a:xfrm>
        </p:grpSpPr>
        <p:sp>
          <p:nvSpPr>
            <p:cNvPr id="665" name="Google Shape;665;p100"/>
            <p:cNvSpPr/>
            <p:nvPr/>
          </p:nvSpPr>
          <p:spPr>
            <a:xfrm>
              <a:off x="7740450" y="3303800"/>
              <a:ext cx="990600" cy="755400"/>
            </a:xfrm>
            <a:prstGeom prst="roundRect">
              <a:avLst>
                <a:gd name="adj" fmla="val 16667"/>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00"/>
            <p:cNvSpPr/>
            <p:nvPr/>
          </p:nvSpPr>
          <p:spPr>
            <a:xfrm rot="-6558049" flipH="1">
              <a:off x="7448799" y="3511210"/>
              <a:ext cx="226002" cy="525923"/>
            </a:xfrm>
            <a:prstGeom prst="triangle">
              <a:avLst>
                <a:gd name="adj" fmla="val 50000"/>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00"/>
            <p:cNvSpPr txBox="1"/>
            <p:nvPr/>
          </p:nvSpPr>
          <p:spPr>
            <a:xfrm>
              <a:off x="7699200" y="3442700"/>
              <a:ext cx="1073100" cy="477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rgbClr val="666666"/>
                  </a:solidFill>
                  <a:latin typeface="Open Sans"/>
                  <a:ea typeface="Open Sans"/>
                  <a:cs typeface="Open Sans"/>
                  <a:sym typeface="Open Sans"/>
                </a:rPr>
                <a:t>Your prospect</a:t>
              </a:r>
              <a:endParaRPr sz="1200"/>
            </a:p>
          </p:txBody>
        </p:sp>
      </p:grpSp>
      <p:grpSp>
        <p:nvGrpSpPr>
          <p:cNvPr id="668" name="Google Shape;668;p100"/>
          <p:cNvGrpSpPr/>
          <p:nvPr/>
        </p:nvGrpSpPr>
        <p:grpSpPr>
          <a:xfrm>
            <a:off x="496768" y="3929131"/>
            <a:ext cx="1558979" cy="917948"/>
            <a:chOff x="7657999" y="3390077"/>
            <a:chExt cx="1361554" cy="1039343"/>
          </a:xfrm>
        </p:grpSpPr>
        <p:sp>
          <p:nvSpPr>
            <p:cNvPr id="669" name="Google Shape;669;p100"/>
            <p:cNvSpPr/>
            <p:nvPr/>
          </p:nvSpPr>
          <p:spPr>
            <a:xfrm>
              <a:off x="7807000" y="3390077"/>
              <a:ext cx="990600" cy="948600"/>
            </a:xfrm>
            <a:prstGeom prst="roundRect">
              <a:avLst>
                <a:gd name="adj" fmla="val 16667"/>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00"/>
            <p:cNvSpPr/>
            <p:nvPr/>
          </p:nvSpPr>
          <p:spPr>
            <a:xfrm rot="7449439" flipH="1">
              <a:off x="8724473" y="4078416"/>
              <a:ext cx="214260" cy="324610"/>
            </a:xfrm>
            <a:prstGeom prst="triangle">
              <a:avLst>
                <a:gd name="adj" fmla="val 50000"/>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00"/>
            <p:cNvSpPr txBox="1"/>
            <p:nvPr/>
          </p:nvSpPr>
          <p:spPr>
            <a:xfrm>
              <a:off x="7657999" y="3475136"/>
              <a:ext cx="1238100" cy="76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rgbClr val="666666"/>
                  </a:solidFill>
                  <a:latin typeface="Open Sans"/>
                  <a:ea typeface="Open Sans"/>
                  <a:cs typeface="Open Sans"/>
                  <a:sym typeface="Open Sans"/>
                </a:rPr>
                <a:t>Your </a:t>
              </a:r>
              <a:endParaRPr sz="1200">
                <a:solidFill>
                  <a:srgbClr val="666666"/>
                </a:solidFill>
                <a:latin typeface="Open Sans"/>
                <a:ea typeface="Open Sans"/>
                <a:cs typeface="Open Sans"/>
                <a:sym typeface="Open Sans"/>
              </a:endParaRPr>
            </a:p>
            <a:p>
              <a:pPr marL="0" lvl="0" indent="0" algn="ctr" rtl="0">
                <a:lnSpc>
                  <a:spcPct val="100000"/>
                </a:lnSpc>
                <a:spcBef>
                  <a:spcPts val="0"/>
                </a:spcBef>
                <a:spcAft>
                  <a:spcPts val="0"/>
                </a:spcAft>
                <a:buNone/>
              </a:pPr>
              <a:r>
                <a:rPr lang="en" sz="1200">
                  <a:solidFill>
                    <a:srgbClr val="666666"/>
                  </a:solidFill>
                  <a:latin typeface="Open Sans"/>
                  <a:ea typeface="Open Sans"/>
                  <a:cs typeface="Open Sans"/>
                  <a:sym typeface="Open Sans"/>
                </a:rPr>
                <a:t>prospect’s competitors</a:t>
              </a:r>
              <a:endParaRPr sz="1200"/>
            </a:p>
          </p:txBody>
        </p:sp>
      </p:grpSp>
      <p:sp>
        <p:nvSpPr>
          <p:cNvPr id="672" name="Google Shape;672;p100"/>
          <p:cNvSpPr/>
          <p:nvPr/>
        </p:nvSpPr>
        <p:spPr>
          <a:xfrm>
            <a:off x="1979525" y="3905250"/>
            <a:ext cx="42900" cy="1066800"/>
          </a:xfrm>
          <a:prstGeom prst="rect">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00"/>
          <p:cNvSpPr/>
          <p:nvPr/>
        </p:nvSpPr>
        <p:spPr>
          <a:xfrm>
            <a:off x="7121600" y="3650850"/>
            <a:ext cx="42900" cy="273600"/>
          </a:xfrm>
          <a:prstGeom prst="rect">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1"/>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SEO Grade Calculation</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79" name="Google Shape;679;p101"/>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80" name="Google Shape;680;p101"/>
          <p:cNvSpPr txBox="1"/>
          <p:nvPr/>
        </p:nvSpPr>
        <p:spPr>
          <a:xfrm>
            <a:off x="312450" y="1233450"/>
            <a:ext cx="8494800" cy="99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SEO grade is determined by the percentile range the keywords’ estimated value per click falls into when compared to other businesses in the same industry. </a:t>
            </a:r>
            <a:endParaRPr i="1">
              <a:solidFill>
                <a:srgbClr val="666666"/>
              </a:solidFill>
              <a:latin typeface="Open Sans"/>
              <a:ea typeface="Open Sans"/>
              <a:cs typeface="Open Sans"/>
              <a:sym typeface="Open Sans"/>
            </a:endParaRPr>
          </a:p>
        </p:txBody>
      </p:sp>
      <p:sp>
        <p:nvSpPr>
          <p:cNvPr id="681" name="Google Shape;681;p101"/>
          <p:cNvSpPr txBox="1"/>
          <p:nvPr/>
        </p:nvSpPr>
        <p:spPr>
          <a:xfrm>
            <a:off x="13" y="2416775"/>
            <a:ext cx="9144000" cy="450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i="1">
                <a:solidFill>
                  <a:srgbClr val="666666"/>
                </a:solidFill>
                <a:latin typeface="Open Sans"/>
                <a:ea typeface="Open Sans"/>
                <a:cs typeface="Open Sans"/>
                <a:sym typeface="Open Sans"/>
              </a:rPr>
              <a:t>Estimated Value Per Click = Estimated Monthly Value of Clicks / Estimated Monthly Clicks</a:t>
            </a:r>
            <a:endParaRPr i="1">
              <a:solidFill>
                <a:srgbClr val="666666"/>
              </a:solidFill>
              <a:latin typeface="Open Sans"/>
              <a:ea typeface="Open Sans"/>
              <a:cs typeface="Open Sans"/>
              <a:sym typeface="Open Sans"/>
            </a:endParaRPr>
          </a:p>
        </p:txBody>
      </p:sp>
      <p:pic>
        <p:nvPicPr>
          <p:cNvPr id="682" name="Google Shape;682;p101"/>
          <p:cNvPicPr preferRelativeResize="0"/>
          <p:nvPr/>
        </p:nvPicPr>
        <p:blipFill>
          <a:blip r:embed="rId3">
            <a:alphaModFix/>
          </a:blip>
          <a:stretch>
            <a:fillRect/>
          </a:stretch>
        </p:blipFill>
        <p:spPr>
          <a:xfrm>
            <a:off x="1976450" y="3524300"/>
            <a:ext cx="5191125" cy="838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02"/>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Organic Keyword Ranking</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88" name="Google Shape;688;p102"/>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89" name="Google Shape;689;p102"/>
          <p:cNvSpPr txBox="1"/>
          <p:nvPr/>
        </p:nvSpPr>
        <p:spPr>
          <a:xfrm>
            <a:off x="312450" y="1081050"/>
            <a:ext cx="8494800" cy="39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This section uncovers the top organic keywords that your prospect is currently ranking for in Google searches. These are some of the top keywords that consumers are using to search for your prospect’s products or services. </a:t>
            </a:r>
            <a:endParaRPr>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These insights are valuable because they give you an idea of:</a:t>
            </a:r>
            <a:endParaRPr>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How people search for your prospect’s business online.</a:t>
            </a:r>
            <a:endParaRPr>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The types of keywords your prospect should be targeting in PPC campaigns.</a:t>
            </a:r>
            <a:endParaRPr>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a:solidFill>
                  <a:srgbClr val="666666"/>
                </a:solidFill>
                <a:latin typeface="Open Sans"/>
                <a:ea typeface="Open Sans"/>
                <a:cs typeface="Open Sans"/>
                <a:sym typeface="Open Sans"/>
              </a:rPr>
              <a:t>The type of organic content your prospect needs on their site to gain relevancy.</a:t>
            </a:r>
            <a:endParaRPr>
              <a:solidFill>
                <a:srgbClr val="666666"/>
              </a:solidFill>
              <a:highlight>
                <a:srgbClr val="FFFF00"/>
              </a:highlight>
              <a:latin typeface="Open Sans"/>
              <a:ea typeface="Open Sans"/>
              <a:cs typeface="Open Sans"/>
              <a:sym typeface="Open Sans"/>
            </a:endParaRPr>
          </a:p>
          <a:p>
            <a:pPr marL="0" lvl="0" indent="0" algn="l" rtl="0">
              <a:lnSpc>
                <a:spcPct val="115000"/>
              </a:lnSpc>
              <a:spcBef>
                <a:spcPts val="1000"/>
              </a:spcBef>
              <a:spcAft>
                <a:spcPts val="0"/>
              </a:spcAft>
              <a:buNone/>
            </a:pPr>
            <a:endParaRPr>
              <a:solidFill>
                <a:srgbClr val="666666"/>
              </a:solidFill>
              <a:highlight>
                <a:srgbClr val="FFFF00"/>
              </a:highlight>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This data empowers you to highlight the best SEO opportunities for your prospect, position yourself as the trusted SEO expert, and sell more SEO solutions.</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694" name="Google Shape;694;p103"/>
          <p:cNvPicPr preferRelativeResize="0"/>
          <p:nvPr/>
        </p:nvPicPr>
        <p:blipFill>
          <a:blip r:embed="rId3">
            <a:alphaModFix/>
          </a:blip>
          <a:stretch>
            <a:fillRect/>
          </a:stretch>
        </p:blipFill>
        <p:spPr>
          <a:xfrm>
            <a:off x="2190025" y="3199025"/>
            <a:ext cx="4739651" cy="16922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
        <p:nvSpPr>
          <p:cNvPr id="695" name="Google Shape;695;p103"/>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Organic Keyword Ranking</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96" name="Google Shape;696;p103"/>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697" name="Google Shape;697;p103"/>
          <p:cNvSpPr txBox="1"/>
          <p:nvPr/>
        </p:nvSpPr>
        <p:spPr>
          <a:xfrm>
            <a:off x="312450" y="1081050"/>
            <a:ext cx="8494800" cy="196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report highlights to top five keywords that your prospect is ranking for within their business category. For each keyword, the report highlights:</a:t>
            </a:r>
            <a:endParaRPr>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b="1">
                <a:solidFill>
                  <a:srgbClr val="666666"/>
                </a:solidFill>
                <a:latin typeface="Open Sans"/>
                <a:ea typeface="Open Sans"/>
                <a:cs typeface="Open Sans"/>
                <a:sym typeface="Open Sans"/>
              </a:rPr>
              <a:t>          Competitiveness:</a:t>
            </a:r>
            <a:r>
              <a:rPr lang="en" sz="1200">
                <a:solidFill>
                  <a:srgbClr val="666666"/>
                </a:solidFill>
                <a:latin typeface="Open Sans"/>
                <a:ea typeface="Open Sans"/>
                <a:cs typeface="Open Sans"/>
                <a:sym typeface="Open Sans"/>
              </a:rPr>
              <a:t> How difficult it is to appear in the top Google Search results. </a:t>
            </a:r>
            <a:endParaRPr sz="120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b="1">
                <a:solidFill>
                  <a:srgbClr val="666666"/>
                </a:solidFill>
                <a:latin typeface="Open Sans"/>
                <a:ea typeface="Open Sans"/>
                <a:cs typeface="Open Sans"/>
                <a:sym typeface="Open Sans"/>
              </a:rPr>
              <a:t>          Rank: </a:t>
            </a:r>
            <a:r>
              <a:rPr lang="en" sz="1200">
                <a:solidFill>
                  <a:srgbClr val="666666"/>
                </a:solidFill>
                <a:latin typeface="Open Sans"/>
                <a:ea typeface="Open Sans"/>
                <a:cs typeface="Open Sans"/>
                <a:sym typeface="Open Sans"/>
              </a:rPr>
              <a:t>The position of your prospect’s website in Google Search.</a:t>
            </a:r>
            <a:endParaRPr sz="120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b="1">
                <a:solidFill>
                  <a:srgbClr val="666666"/>
                </a:solidFill>
                <a:latin typeface="Open Sans"/>
                <a:ea typeface="Open Sans"/>
                <a:cs typeface="Open Sans"/>
                <a:sym typeface="Open Sans"/>
              </a:rPr>
              <a:t>          Local Searches:</a:t>
            </a:r>
            <a:r>
              <a:rPr lang="en" sz="1200">
                <a:solidFill>
                  <a:srgbClr val="666666"/>
                </a:solidFill>
                <a:latin typeface="Open Sans"/>
                <a:ea typeface="Open Sans"/>
                <a:cs typeface="Open Sans"/>
                <a:sym typeface="Open Sans"/>
              </a:rPr>
              <a:t> The estimated number of searches per month in your prospect’s country. </a:t>
            </a:r>
            <a:endParaRPr sz="1200">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b="1">
                <a:solidFill>
                  <a:srgbClr val="666666"/>
                </a:solidFill>
                <a:latin typeface="Open Sans"/>
                <a:ea typeface="Open Sans"/>
                <a:cs typeface="Open Sans"/>
                <a:sym typeface="Open Sans"/>
              </a:rPr>
              <a:t>          Global Searches:</a:t>
            </a:r>
            <a:r>
              <a:rPr lang="en" sz="1200">
                <a:solidFill>
                  <a:srgbClr val="666666"/>
                </a:solidFill>
                <a:latin typeface="Open Sans"/>
                <a:ea typeface="Open Sans"/>
                <a:cs typeface="Open Sans"/>
                <a:sym typeface="Open Sans"/>
              </a:rPr>
              <a:t> The estimated number of searches per month across Google.</a:t>
            </a:r>
            <a:endParaRPr>
              <a:solidFill>
                <a:schemeClr val="dk1"/>
              </a:solidFill>
            </a:endParaRPr>
          </a:p>
          <a:p>
            <a:pPr marL="0" lvl="0" indent="0" algn="l" rtl="0">
              <a:lnSpc>
                <a:spcPct val="115000"/>
              </a:lnSpc>
              <a:spcBef>
                <a:spcPts val="1000"/>
              </a:spcBef>
              <a:spcAft>
                <a:spcPts val="1000"/>
              </a:spcAft>
              <a:buNone/>
            </a:pPr>
            <a:endParaRPr>
              <a:solidFill>
                <a:srgbClr val="666666"/>
              </a:solidFill>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4"/>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SEO</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03" name="Google Shape;703;p104"/>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04" name="Google Shape;704;p104"/>
          <p:cNvSpPr txBox="1"/>
          <p:nvPr/>
        </p:nvSpPr>
        <p:spPr>
          <a:xfrm>
            <a:off x="312450" y="1081050"/>
            <a:ext cx="8393400" cy="305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A successful SEO sales strategy starts with understanding your prospect’s current online performance. By auditing their SEO and assessing their needs, you’ll have a place to start the sales conversation. You’ll also be better equipped to close that deal with the perfect solution.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457200" lvl="0" indent="-304800" algn="l" rtl="0">
              <a:lnSpc>
                <a:spcPct val="115000"/>
              </a:lnSpc>
              <a:spcBef>
                <a:spcPts val="0"/>
              </a:spcBef>
              <a:spcAft>
                <a:spcPts val="0"/>
              </a:spcAft>
              <a:buClr>
                <a:srgbClr val="6AA84F"/>
              </a:buClr>
              <a:buSzPts val="1200"/>
              <a:buFont typeface="Open Sans"/>
              <a:buChar char="+"/>
            </a:pPr>
            <a:r>
              <a:rPr lang="en" sz="1200">
                <a:solidFill>
                  <a:srgbClr val="6AA84F"/>
                </a:solidFill>
                <a:latin typeface="Open Sans"/>
                <a:ea typeface="Open Sans"/>
                <a:cs typeface="Open Sans"/>
                <a:sym typeface="Open Sans"/>
              </a:rPr>
              <a:t>If the grade is high</a:t>
            </a:r>
            <a:r>
              <a:rPr lang="en" sz="1200">
                <a:solidFill>
                  <a:srgbClr val="666666"/>
                </a:solidFill>
                <a:latin typeface="Open Sans"/>
                <a:ea typeface="Open Sans"/>
                <a:cs typeface="Open Sans"/>
                <a:sym typeface="Open Sans"/>
              </a:rPr>
              <a:t>, congratulate your prospect! Earning a positive SEO grade requires hard work. That being said, there’s always room for improvement! Offer to manage and optimize their SEO strategy so they can focus on running their business. </a:t>
            </a:r>
            <a:endParaRPr sz="1200">
              <a:solidFill>
                <a:srgbClr val="666666"/>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200">
              <a:solidFill>
                <a:srgbClr val="434343"/>
              </a:solidFill>
              <a:latin typeface="Open Sans"/>
              <a:ea typeface="Open Sans"/>
              <a:cs typeface="Open Sans"/>
              <a:sym typeface="Open Sans"/>
            </a:endParaRPr>
          </a:p>
          <a:p>
            <a:pPr marL="457200" lvl="0" indent="-304800" algn="l" rtl="0">
              <a:lnSpc>
                <a:spcPct val="115000"/>
              </a:lnSpc>
              <a:spcBef>
                <a:spcPts val="0"/>
              </a:spcBef>
              <a:spcAft>
                <a:spcPts val="0"/>
              </a:spcAft>
              <a:buClr>
                <a:srgbClr val="E06666"/>
              </a:buClr>
              <a:buSzPts val="1200"/>
              <a:buFont typeface="Open Sans"/>
              <a:buChar char="-"/>
            </a:pPr>
            <a:r>
              <a:rPr lang="en" sz="1200">
                <a:solidFill>
                  <a:srgbClr val="E06666"/>
                </a:solidFill>
                <a:latin typeface="Open Sans"/>
                <a:ea typeface="Open Sans"/>
                <a:cs typeface="Open Sans"/>
                <a:sym typeface="Open Sans"/>
              </a:rPr>
              <a:t>If the grade is low</a:t>
            </a:r>
            <a:r>
              <a:rPr lang="en" sz="1200">
                <a:solidFill>
                  <a:srgbClr val="666666"/>
                </a:solidFill>
                <a:latin typeface="Open Sans"/>
                <a:ea typeface="Open Sans"/>
                <a:cs typeface="Open Sans"/>
                <a:sym typeface="Open Sans"/>
              </a:rPr>
              <a:t>, your prospect needs help! They don’t have enough time, tools, or expertise to research keywords, build links, manage their online reputation, create content, and perform all the other required tasks. With a strong SEO strategy, you can help your prospect get found online, increase customer engagement, increase organic website traffic, and produce real customer conversions!</a:t>
            </a:r>
            <a:endParaRPr sz="12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434343"/>
              </a:solidFill>
              <a:highlight>
                <a:srgbClr val="FFFF00"/>
              </a:highlight>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434343"/>
              </a:solidFill>
              <a:highlight>
                <a:srgbClr val="FFFF00"/>
              </a:highlight>
              <a:latin typeface="Open Sans"/>
              <a:ea typeface="Open Sans"/>
              <a:cs typeface="Open Sans"/>
              <a:sym typeface="Open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5"/>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SEO</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10" name="Google Shape;710;p105"/>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11" name="Google Shape;711;p105"/>
          <p:cNvSpPr txBox="1"/>
          <p:nvPr/>
        </p:nvSpPr>
        <p:spPr>
          <a:xfrm>
            <a:off x="312450" y="1081050"/>
            <a:ext cx="8494800" cy="353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Follow these steps to sell SEO solutions to your prospect successfully:</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highlight>
                <a:srgbClr val="FFFF00"/>
              </a:highlight>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AutoNum type="arabicPeriod"/>
            </a:pPr>
            <a:r>
              <a:rPr lang="en">
                <a:solidFill>
                  <a:srgbClr val="666666"/>
                </a:solidFill>
                <a:latin typeface="Open Sans"/>
                <a:ea typeface="Open Sans"/>
                <a:cs typeface="Open Sans"/>
                <a:sym typeface="Open Sans"/>
              </a:rPr>
              <a:t>Ask your prospect to consider their buying journey.</a:t>
            </a:r>
            <a:endParaRPr>
              <a:solidFill>
                <a:srgbClr val="666666"/>
              </a:solidFill>
              <a:latin typeface="Open Sans"/>
              <a:ea typeface="Open Sans"/>
              <a:cs typeface="Open Sans"/>
              <a:sym typeface="Open Sans"/>
            </a:endParaRPr>
          </a:p>
          <a:p>
            <a:pPr marL="914400" lvl="0" indent="0" algn="l" rtl="0">
              <a:lnSpc>
                <a:spcPct val="115000"/>
              </a:lnSpc>
              <a:spcBef>
                <a:spcPts val="1000"/>
              </a:spcBef>
              <a:spcAft>
                <a:spcPts val="0"/>
              </a:spcAft>
              <a:buNone/>
            </a:pPr>
            <a:r>
              <a:rPr lang="en" sz="1200">
                <a:solidFill>
                  <a:srgbClr val="666666"/>
                </a:solidFill>
                <a:latin typeface="Open Sans"/>
                <a:ea typeface="Open Sans"/>
                <a:cs typeface="Open Sans"/>
                <a:sym typeface="Open Sans"/>
              </a:rPr>
              <a:t>“What steps would you take if you wanted to find a good, local, and inexpensive restaurant for dinner tonight?”</a:t>
            </a:r>
            <a:endParaRPr sz="120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AutoNum type="arabicPeriod"/>
            </a:pPr>
            <a:r>
              <a:rPr lang="en">
                <a:solidFill>
                  <a:srgbClr val="666666"/>
                </a:solidFill>
                <a:latin typeface="Open Sans"/>
                <a:ea typeface="Open Sans"/>
                <a:cs typeface="Open Sans"/>
                <a:sym typeface="Open Sans"/>
              </a:rPr>
              <a:t>Ask your prospect to consider their business’s place within that journey.</a:t>
            </a:r>
            <a:endParaRPr>
              <a:solidFill>
                <a:srgbClr val="666666"/>
              </a:solidFill>
              <a:latin typeface="Open Sans"/>
              <a:ea typeface="Open Sans"/>
              <a:cs typeface="Open Sans"/>
              <a:sym typeface="Open Sans"/>
            </a:endParaRPr>
          </a:p>
          <a:p>
            <a:pPr marL="914400" lvl="0" indent="0" algn="l" rtl="0">
              <a:lnSpc>
                <a:spcPct val="115000"/>
              </a:lnSpc>
              <a:spcBef>
                <a:spcPts val="1000"/>
              </a:spcBef>
              <a:spcAft>
                <a:spcPts val="1000"/>
              </a:spcAft>
              <a:buNone/>
            </a:pPr>
            <a:r>
              <a:rPr lang="en" sz="1200">
                <a:solidFill>
                  <a:srgbClr val="666666"/>
                </a:solidFill>
                <a:latin typeface="Open Sans"/>
                <a:ea typeface="Open Sans"/>
                <a:cs typeface="Open Sans"/>
                <a:sym typeface="Open Sans"/>
              </a:rPr>
              <a:t>“Would it be valuable for your business to show up in searches when people use keywords related to the products and services you offer? People are more likely to click on your site when they are actively searching and ready to purchase. They are even more likely to click on your site when it appears at the top of relevant search results. How much is it worth to get that one click from a qualified audience?”</a:t>
            </a:r>
            <a:endParaRPr sz="1200">
              <a:solidFill>
                <a:srgbClr val="666666"/>
              </a:solidFill>
              <a:latin typeface="Open Sans"/>
              <a:ea typeface="Open Sans"/>
              <a:cs typeface="Open Sans"/>
              <a:sym typeface="Open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6"/>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SEO</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17" name="Google Shape;717;p106"/>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18" name="Google Shape;718;p106"/>
          <p:cNvSpPr txBox="1"/>
          <p:nvPr/>
        </p:nvSpPr>
        <p:spPr>
          <a:xfrm>
            <a:off x="312450" y="1081050"/>
            <a:ext cx="8494800" cy="3704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666666"/>
              </a:buClr>
              <a:buSzPts val="1400"/>
              <a:buFont typeface="Open Sans"/>
              <a:buAutoNum type="arabicPeriod" startAt="3"/>
            </a:pPr>
            <a:r>
              <a:rPr lang="en" dirty="0">
                <a:solidFill>
                  <a:srgbClr val="666666"/>
                </a:solidFill>
                <a:latin typeface="Open Sans"/>
                <a:ea typeface="Open Sans"/>
                <a:cs typeface="Open Sans"/>
                <a:sym typeface="Open Sans"/>
              </a:rPr>
              <a:t>Show your prospect the SEO section of the Online Presence Report. </a:t>
            </a:r>
            <a:endParaRPr dirty="0">
              <a:solidFill>
                <a:srgbClr val="666666"/>
              </a:solidFill>
              <a:latin typeface="Open Sans"/>
              <a:ea typeface="Open Sans"/>
              <a:cs typeface="Open Sans"/>
              <a:sym typeface="Open Sans"/>
            </a:endParaRPr>
          </a:p>
          <a:p>
            <a:pPr marL="914400" lvl="0" indent="0" algn="l" rtl="0">
              <a:lnSpc>
                <a:spcPct val="115000"/>
              </a:lnSpc>
              <a:spcBef>
                <a:spcPts val="1000"/>
              </a:spcBef>
              <a:spcAft>
                <a:spcPts val="0"/>
              </a:spcAft>
              <a:buNone/>
            </a:pPr>
            <a:r>
              <a:rPr lang="en" sz="1200" dirty="0">
                <a:solidFill>
                  <a:srgbClr val="666666"/>
                </a:solidFill>
                <a:latin typeface="Open Sans"/>
                <a:ea typeface="Open Sans"/>
                <a:cs typeface="Open Sans"/>
                <a:sym typeface="Open Sans"/>
              </a:rPr>
              <a:t>“Based on these metrics, your competition may be a step ahead and stealing potential businesses right out from under you. Do you think it’s valuable for your site to appear at the top of search results when consumers are looking for your business services?”</a:t>
            </a:r>
            <a:endParaRPr sz="1200"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AutoNum type="arabicPeriod" startAt="4"/>
            </a:pPr>
            <a:r>
              <a:rPr lang="en" dirty="0">
                <a:solidFill>
                  <a:srgbClr val="666666"/>
                </a:solidFill>
                <a:latin typeface="Open Sans"/>
                <a:ea typeface="Open Sans"/>
                <a:cs typeface="Open Sans"/>
                <a:sym typeface="Open Sans"/>
              </a:rPr>
              <a:t>Conduct a live demonstration. Open a search engine like Google and type in relevant keywords for their product offerings. Can you find your prospect’s business? </a:t>
            </a:r>
            <a:r>
              <a:rPr lang="en" sz="1200" dirty="0">
                <a:solidFill>
                  <a:srgbClr val="666666"/>
                </a:solidFill>
                <a:latin typeface="Open Sans"/>
                <a:ea typeface="Open Sans"/>
                <a:cs typeface="Open Sans"/>
                <a:sym typeface="Open Sans"/>
              </a:rPr>
              <a:t> </a:t>
            </a:r>
            <a:endParaRPr sz="1200"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AutoNum type="arabicPeriod" startAt="4"/>
            </a:pPr>
            <a:r>
              <a:rPr lang="en" dirty="0">
                <a:solidFill>
                  <a:srgbClr val="666666"/>
                </a:solidFill>
                <a:latin typeface="Open Sans"/>
                <a:ea typeface="Open Sans"/>
                <a:cs typeface="Open Sans"/>
                <a:sym typeface="Open Sans"/>
              </a:rPr>
              <a:t>Use a keyword analysis tool to provide further insights. </a:t>
            </a:r>
            <a:endParaRPr dirty="0">
              <a:solidFill>
                <a:srgbClr val="666666"/>
              </a:solidFill>
              <a:latin typeface="Open Sans"/>
              <a:ea typeface="Open Sans"/>
              <a:cs typeface="Open Sans"/>
              <a:sym typeface="Open Sans"/>
            </a:endParaRPr>
          </a:p>
          <a:p>
            <a:pPr marL="0" lvl="0" indent="0" algn="l" rtl="0">
              <a:lnSpc>
                <a:spcPct val="115000"/>
              </a:lnSpc>
              <a:spcBef>
                <a:spcPts val="1000"/>
              </a:spcBef>
              <a:spcAft>
                <a:spcPts val="1000"/>
              </a:spcAft>
              <a:buNone/>
            </a:pPr>
            <a:endParaRPr sz="1600" dirty="0">
              <a:solidFill>
                <a:srgbClr val="666666"/>
              </a:solidFill>
              <a:highlight>
                <a:srgbClr val="FFFF00"/>
              </a:highlight>
              <a:latin typeface="Open Sans"/>
              <a:ea typeface="Open Sans"/>
              <a:cs typeface="Open Sans"/>
              <a:sym typeface="Open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07"/>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Elevator Pitch</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24" name="Google Shape;724;p107"/>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25" name="Google Shape;725;p107"/>
          <p:cNvSpPr txBox="1"/>
          <p:nvPr/>
        </p:nvSpPr>
        <p:spPr>
          <a:xfrm>
            <a:off x="312450" y="1081050"/>
            <a:ext cx="8494800" cy="6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Now that you understand the key components of selling SEO, you can begin to craft a compelling elevator pitch. Here’s a sample pitch you could use:</a:t>
            </a:r>
            <a:endParaRPr sz="1600">
              <a:solidFill>
                <a:srgbClr val="666666"/>
              </a:solidFill>
              <a:latin typeface="Open Sans"/>
              <a:ea typeface="Open Sans"/>
              <a:cs typeface="Open Sans"/>
              <a:sym typeface="Open Sans"/>
            </a:endParaRPr>
          </a:p>
        </p:txBody>
      </p:sp>
      <p:sp>
        <p:nvSpPr>
          <p:cNvPr id="726" name="Google Shape;726;p107"/>
          <p:cNvSpPr txBox="1"/>
          <p:nvPr/>
        </p:nvSpPr>
        <p:spPr>
          <a:xfrm>
            <a:off x="1028850" y="1963700"/>
            <a:ext cx="7062000" cy="1992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a:solidFill>
                  <a:srgbClr val="666666"/>
                </a:solidFill>
                <a:latin typeface="Open Sans"/>
                <a:ea typeface="Open Sans"/>
                <a:cs typeface="Open Sans"/>
                <a:sym typeface="Open Sans"/>
              </a:rPr>
              <a:t>“People conduct more than 3.5 billion searches every day on Google. With a custom Search Engine Optimization strategy, we can ensure that your most valuable consumers see your business where it counts. SEO is about getting your website found on search engines like Google. Consumers see the top search results as the most trustworthy, which is why establishing good search rankings is absolutely critical. In fact, studies show that </a:t>
            </a:r>
            <a:r>
              <a:rPr lang="en" sz="1200" b="1">
                <a:solidFill>
                  <a:srgbClr val="666666"/>
                </a:solidFill>
                <a:latin typeface="Open Sans"/>
                <a:ea typeface="Open Sans"/>
                <a:cs typeface="Open Sans"/>
                <a:sym typeface="Open Sans"/>
              </a:rPr>
              <a:t>the first five search results get nearly 70% of all clicks</a:t>
            </a:r>
            <a:r>
              <a:rPr lang="en" sz="1200">
                <a:solidFill>
                  <a:srgbClr val="666666"/>
                </a:solidFill>
                <a:latin typeface="Open Sans"/>
                <a:ea typeface="Open Sans"/>
                <a:cs typeface="Open Sans"/>
                <a:sym typeface="Open Sans"/>
              </a:rPr>
              <a:t>, and</a:t>
            </a:r>
            <a:r>
              <a:rPr lang="en" sz="1200" u="sng">
                <a:solidFill>
                  <a:srgbClr val="66666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en" sz="1200" b="1" u="sng">
                <a:solidFill>
                  <a:srgbClr val="66666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75% of consumers</a:t>
            </a:r>
            <a:r>
              <a:rPr lang="en" sz="1200" b="1">
                <a:solidFill>
                  <a:srgbClr val="666666"/>
                </a:solidFill>
                <a:latin typeface="Open Sans"/>
                <a:ea typeface="Open Sans"/>
                <a:cs typeface="Open Sans"/>
                <a:sym typeface="Open Sans"/>
              </a:rPr>
              <a:t> will never click past the first page of search</a:t>
            </a:r>
            <a:r>
              <a:rPr lang="en" sz="1200">
                <a:solidFill>
                  <a:srgbClr val="666666"/>
                </a:solidFill>
                <a:latin typeface="Open Sans"/>
                <a:ea typeface="Open Sans"/>
                <a:cs typeface="Open Sans"/>
                <a:sym typeface="Open Sans"/>
              </a:rPr>
              <a:t>. Furthermore, a whopping </a:t>
            </a:r>
            <a:r>
              <a:rPr lang="en" sz="1200" b="1" u="sng">
                <a:solidFill>
                  <a:srgbClr val="66666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88% of local, mobile searches</a:t>
            </a:r>
            <a:r>
              <a:rPr lang="en" sz="1200" b="1">
                <a:solidFill>
                  <a:srgbClr val="666666"/>
                </a:solidFill>
                <a:latin typeface="Open Sans"/>
                <a:ea typeface="Open Sans"/>
                <a:cs typeface="Open Sans"/>
                <a:sym typeface="Open Sans"/>
              </a:rPr>
              <a:t> result in a store visit within 24 hours</a:t>
            </a:r>
            <a:r>
              <a:rPr lang="en" sz="1200">
                <a:solidFill>
                  <a:srgbClr val="666666"/>
                </a:solidFill>
                <a:latin typeface="Open Sans"/>
                <a:ea typeface="Open Sans"/>
                <a:cs typeface="Open Sans"/>
                <a:sym typeface="Open Sans"/>
              </a:rPr>
              <a:t>! If you aren’t showing up at the top, you’re losing the battle. We can help you get found online with an SEO strategy.”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3"/>
          <p:cNvSpPr txBox="1"/>
          <p:nvPr/>
        </p:nvSpPr>
        <p:spPr>
          <a:xfrm>
            <a:off x="312450" y="403075"/>
            <a:ext cx="72600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Overall Score</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68" name="Google Shape;268;p53"/>
          <p:cNvSpPr txBox="1"/>
          <p:nvPr/>
        </p:nvSpPr>
        <p:spPr>
          <a:xfrm>
            <a:off x="312450" y="1233450"/>
            <a:ext cx="8494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269" name="Google Shape;269;p53"/>
          <p:cNvSpPr txBox="1"/>
          <p:nvPr/>
        </p:nvSpPr>
        <p:spPr>
          <a:xfrm>
            <a:off x="312450" y="1233450"/>
            <a:ext cx="8494800" cy="184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Your prospect’s Overall Score indicates how well their digital marketing is performing in comparison to other businesses in the same industry. There’s no pass / fail here—a business should strive to be as close to 100% as possible.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Whether your prospect scores an A or an F, there’s plenty of work to be done!</a:t>
            </a:r>
            <a:endParaRPr>
              <a:solidFill>
                <a:srgbClr val="666666"/>
              </a:solidFill>
              <a:latin typeface="Open Sans"/>
              <a:ea typeface="Open Sans"/>
              <a:cs typeface="Open Sans"/>
              <a:sym typeface="Open Sans"/>
            </a:endParaRPr>
          </a:p>
        </p:txBody>
      </p:sp>
      <p:pic>
        <p:nvPicPr>
          <p:cNvPr id="270" name="Google Shape;270;p53"/>
          <p:cNvPicPr preferRelativeResize="0"/>
          <p:nvPr/>
        </p:nvPicPr>
        <p:blipFill>
          <a:blip r:embed="rId3">
            <a:alphaModFix/>
          </a:blip>
          <a:stretch>
            <a:fillRect/>
          </a:stretch>
        </p:blipFill>
        <p:spPr>
          <a:xfrm>
            <a:off x="990488" y="3051775"/>
            <a:ext cx="7138715" cy="15830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08"/>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Final Considerations</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32" name="Google Shape;732;p108"/>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33" name="Google Shape;733;p108"/>
          <p:cNvSpPr txBox="1"/>
          <p:nvPr/>
        </p:nvSpPr>
        <p:spPr>
          <a:xfrm>
            <a:off x="312450" y="1081050"/>
            <a:ext cx="8494800" cy="376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Set the right expectations with your prospect. There is no single, ‘instant fix’ SEO solution—</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it’s the sum of many small tasks that work together to elevate the ranking and visibility of a website over time.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Incorporate multiple solutions to build a solid foundation for good SEO. Online listings, reviews, digital ads, and social activity all contribute to search engine rankings for local search. By showing the Snapshot Report metrics to your prospect and connecting this data back to your available SEO solutions,  you can deliver a compelling sales pitch that proves your ability to drive more brand awareness and conversions for any business.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09"/>
          <p:cNvSpPr/>
          <p:nvPr/>
        </p:nvSpPr>
        <p:spPr>
          <a:xfrm>
            <a:off x="0" y="0"/>
            <a:ext cx="9144000" cy="5143500"/>
          </a:xfrm>
          <a:prstGeom prst="rect">
            <a:avLst/>
          </a:pr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09"/>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Ecommerce</a:t>
            </a:r>
            <a:endParaRPr sz="4800">
              <a:solidFill>
                <a:srgbClr val="FFFFFF"/>
              </a:solidFill>
              <a:latin typeface="Montserrat"/>
              <a:ea typeface="Montserrat"/>
              <a:cs typeface="Montserrat"/>
              <a:sym typeface="Montserra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10"/>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Ecommerce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45" name="Google Shape;745;p110"/>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46" name="Google Shape;746;p110"/>
          <p:cNvSpPr txBox="1"/>
          <p:nvPr/>
        </p:nvSpPr>
        <p:spPr>
          <a:xfrm>
            <a:off x="312450" y="1081050"/>
            <a:ext cx="3333000" cy="365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Online Presence Report assesses your prospect’s website to determine if it’s capable of allowing customers to buy from them online.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ecommerce section reviews:</a:t>
            </a:r>
            <a:endParaRPr dirty="0">
              <a:solidFill>
                <a:srgbClr val="666666"/>
              </a:solidFill>
              <a:latin typeface="Open Sans"/>
              <a:ea typeface="Open Sans"/>
              <a:cs typeface="Open Sans"/>
              <a:sym typeface="Open Sans"/>
            </a:endParaRPr>
          </a:p>
          <a:p>
            <a:pPr marL="457200" lvl="0" indent="-317500" algn="l" rtl="0">
              <a:lnSpc>
                <a:spcPct val="115000"/>
              </a:lnSpc>
              <a:spcBef>
                <a:spcPts val="100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Online storefront</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Online payments</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Lead engagement</a:t>
            </a:r>
            <a:endParaRPr dirty="0">
              <a:solidFill>
                <a:srgbClr val="666666"/>
              </a:solidFill>
              <a:latin typeface="Open Sans"/>
              <a:ea typeface="Open Sans"/>
              <a:cs typeface="Open Sans"/>
              <a:sym typeface="Open Sans"/>
            </a:endParaRPr>
          </a:p>
          <a:p>
            <a:pPr marL="457200" lvl="0"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Online scheduler</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p:txBody>
      </p:sp>
      <p:pic>
        <p:nvPicPr>
          <p:cNvPr id="747" name="Google Shape;747;p110"/>
          <p:cNvPicPr preferRelativeResize="0"/>
          <p:nvPr/>
        </p:nvPicPr>
        <p:blipFill>
          <a:blip r:embed="rId3">
            <a:alphaModFix/>
          </a:blip>
          <a:stretch>
            <a:fillRect/>
          </a:stretch>
        </p:blipFill>
        <p:spPr>
          <a:xfrm>
            <a:off x="4083600" y="1233450"/>
            <a:ext cx="4662526" cy="2970197"/>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11"/>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Ecommerce Grade Calculation</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53" name="Google Shape;753;p111"/>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54" name="Google Shape;754;p111"/>
          <p:cNvSpPr txBox="1"/>
          <p:nvPr/>
        </p:nvSpPr>
        <p:spPr>
          <a:xfrm>
            <a:off x="312450" y="1233450"/>
            <a:ext cx="8494800" cy="189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Ecommerce grade is an indication of how well the prospect’s business is optimized for online transactions. This grade is weighted to match the insights of sales professionals, giving you a score that helps you focus on the areas that matter most. This areas are weighted as follows: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ctr" rtl="0">
              <a:lnSpc>
                <a:spcPct val="115000"/>
              </a:lnSpc>
              <a:spcBef>
                <a:spcPts val="0"/>
              </a:spcBef>
              <a:spcAft>
                <a:spcPts val="0"/>
              </a:spcAft>
              <a:buNone/>
            </a:pPr>
            <a:r>
              <a:rPr lang="en">
                <a:solidFill>
                  <a:srgbClr val="666666"/>
                </a:solidFill>
                <a:latin typeface="Open Sans"/>
                <a:ea typeface="Open Sans"/>
                <a:cs typeface="Open Sans"/>
                <a:sym typeface="Open Sans"/>
              </a:rPr>
              <a:t>Online storefront = high</a:t>
            </a:r>
            <a:endParaRPr>
              <a:solidFill>
                <a:srgbClr val="666666"/>
              </a:solidFill>
              <a:latin typeface="Open Sans"/>
              <a:ea typeface="Open Sans"/>
              <a:cs typeface="Open Sans"/>
              <a:sym typeface="Open Sans"/>
            </a:endParaRPr>
          </a:p>
          <a:p>
            <a:pPr marL="0" lvl="0" indent="0" algn="ctr" rtl="0">
              <a:lnSpc>
                <a:spcPct val="115000"/>
              </a:lnSpc>
              <a:spcBef>
                <a:spcPts val="0"/>
              </a:spcBef>
              <a:spcAft>
                <a:spcPts val="0"/>
              </a:spcAft>
              <a:buNone/>
            </a:pPr>
            <a:r>
              <a:rPr lang="en">
                <a:solidFill>
                  <a:srgbClr val="666666"/>
                </a:solidFill>
                <a:latin typeface="Open Sans"/>
                <a:ea typeface="Open Sans"/>
                <a:cs typeface="Open Sans"/>
                <a:sym typeface="Open Sans"/>
              </a:rPr>
              <a:t>Online payments = medium</a:t>
            </a:r>
            <a:endParaRPr>
              <a:solidFill>
                <a:srgbClr val="666666"/>
              </a:solidFill>
              <a:latin typeface="Open Sans"/>
              <a:ea typeface="Open Sans"/>
              <a:cs typeface="Open Sans"/>
              <a:sym typeface="Open Sans"/>
            </a:endParaRPr>
          </a:p>
          <a:p>
            <a:pPr marL="0" lvl="0" indent="0" algn="ctr" rtl="0">
              <a:lnSpc>
                <a:spcPct val="115000"/>
              </a:lnSpc>
              <a:spcBef>
                <a:spcPts val="0"/>
              </a:spcBef>
              <a:spcAft>
                <a:spcPts val="0"/>
              </a:spcAft>
              <a:buNone/>
            </a:pPr>
            <a:r>
              <a:rPr lang="en">
                <a:solidFill>
                  <a:srgbClr val="666666"/>
                </a:solidFill>
                <a:latin typeface="Open Sans"/>
                <a:ea typeface="Open Sans"/>
                <a:cs typeface="Open Sans"/>
                <a:sym typeface="Open Sans"/>
              </a:rPr>
              <a:t>Lead engagement = low</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p:txBody>
      </p:sp>
      <p:pic>
        <p:nvPicPr>
          <p:cNvPr id="755" name="Google Shape;755;p111"/>
          <p:cNvPicPr preferRelativeResize="0"/>
          <p:nvPr/>
        </p:nvPicPr>
        <p:blipFill>
          <a:blip r:embed="rId3">
            <a:alphaModFix/>
          </a:blip>
          <a:stretch>
            <a:fillRect/>
          </a:stretch>
        </p:blipFill>
        <p:spPr>
          <a:xfrm>
            <a:off x="828638" y="3200823"/>
            <a:ext cx="7462424" cy="917050"/>
          </a:xfrm>
          <a:prstGeom prst="rect">
            <a:avLst/>
          </a:prstGeom>
          <a:noFill/>
          <a:ln>
            <a:noFill/>
          </a:ln>
        </p:spPr>
      </p:pic>
      <p:sp>
        <p:nvSpPr>
          <p:cNvPr id="756" name="Google Shape;756;p111"/>
          <p:cNvSpPr txBox="1"/>
          <p:nvPr/>
        </p:nvSpPr>
        <p:spPr>
          <a:xfrm>
            <a:off x="312450" y="4192850"/>
            <a:ext cx="849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Your prospects</a:t>
            </a:r>
            <a:r>
              <a:rPr lang="en"/>
              <a:t> </a:t>
            </a:r>
            <a:r>
              <a:rPr lang="en">
                <a:solidFill>
                  <a:srgbClr val="666666"/>
                </a:solidFill>
                <a:latin typeface="Open Sans"/>
                <a:ea typeface="Open Sans"/>
                <a:cs typeface="Open Sans"/>
                <a:sym typeface="Open Sans"/>
              </a:rPr>
              <a:t>business is then ranked against their industry to determine their overall grade. </a:t>
            </a:r>
            <a:endParaRPr>
              <a:solidFill>
                <a:srgbClr val="666666"/>
              </a:solidFill>
              <a:latin typeface="Open Sans"/>
              <a:ea typeface="Open Sans"/>
              <a:cs typeface="Open Sans"/>
              <a:sym typeface="Open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12"/>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Ecommerce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62" name="Google Shape;762;p112"/>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63" name="Google Shape;763;p112"/>
          <p:cNvSpPr txBox="1"/>
          <p:nvPr/>
        </p:nvSpPr>
        <p:spPr>
          <a:xfrm>
            <a:off x="312450" y="1081050"/>
            <a:ext cx="8393400" cy="305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Buyer behavior has changed, and ecommerce has become an essential ingredient for your prospect’s success. Depending on the solutions that are found on the prospect’s website, you’ll need to adapt your talk track around the potential strategies you suggest. </a:t>
            </a:r>
            <a:endParaRPr>
              <a:solidFill>
                <a:srgbClr val="666666"/>
              </a:solidFill>
              <a:latin typeface="Open Sans"/>
              <a:ea typeface="Open Sans"/>
              <a:cs typeface="Open Sans"/>
              <a:sym typeface="Open Sans"/>
            </a:endParaRPr>
          </a:p>
          <a:p>
            <a:pPr marL="0" lvl="0" indent="0" algn="l" rtl="0">
              <a:spcBef>
                <a:spcPts val="1200"/>
              </a:spcBef>
              <a:spcAft>
                <a:spcPts val="0"/>
              </a:spcAft>
              <a:buNone/>
            </a:pPr>
            <a:r>
              <a:rPr lang="en">
                <a:solidFill>
                  <a:srgbClr val="666666"/>
                </a:solidFill>
                <a:latin typeface="Open Sans"/>
                <a:ea typeface="Open Sans"/>
                <a:cs typeface="Open Sans"/>
                <a:sym typeface="Open Sans"/>
              </a:rPr>
              <a:t>If no solutions are found, you need to convey to the prospect how important it is for them to optimize their site for ecommerce. To compete in today’s online marketplace, your prospects need to offer a way for their customers to buy from them online, or else they could be losing significant revenue to their competitors. Try offering them a solution that covers multiple factors, like CalendarHero which can take care of both online scheduling and online payments.</a:t>
            </a:r>
            <a:endParaRPr>
              <a:solidFill>
                <a:srgbClr val="666666"/>
              </a:solidFill>
              <a:latin typeface="Open Sans"/>
              <a:ea typeface="Open Sans"/>
              <a:cs typeface="Open Sans"/>
              <a:sym typeface="Open Sans"/>
            </a:endParaRPr>
          </a:p>
          <a:p>
            <a:pPr marL="0" lvl="0" indent="0" algn="l" rtl="0">
              <a:lnSpc>
                <a:spcPct val="115000"/>
              </a:lnSpc>
              <a:spcBef>
                <a:spcPts val="1200"/>
              </a:spcBef>
              <a:spcAft>
                <a:spcPts val="0"/>
              </a:spcAft>
              <a:buNone/>
            </a:pPr>
            <a:endParaRPr>
              <a:solidFill>
                <a:srgbClr val="434343"/>
              </a:solidFill>
              <a:highlight>
                <a:srgbClr val="FFFF00"/>
              </a:highlight>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434343"/>
              </a:solidFill>
              <a:highlight>
                <a:srgbClr val="FFFF00"/>
              </a:highlight>
              <a:latin typeface="Open Sans"/>
              <a:ea typeface="Open Sans"/>
              <a:cs typeface="Open Sans"/>
              <a:sym typeface="Open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13"/>
          <p:cNvSpPr txBox="1"/>
          <p:nvPr/>
        </p:nvSpPr>
        <p:spPr>
          <a:xfrm>
            <a:off x="312450" y="403075"/>
            <a:ext cx="84948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Selling Ecommerce</a:t>
            </a:r>
            <a:endParaRPr sz="3000">
              <a:solidFill>
                <a:srgbClr val="434343"/>
              </a:solidFill>
              <a:latin typeface="Montserrat"/>
              <a:ea typeface="Montserrat"/>
              <a:cs typeface="Montserrat"/>
              <a:sym typeface="Montserrat"/>
            </a:endParaRPr>
          </a:p>
          <a:p>
            <a:pPr marL="0" lvl="0" indent="0" algn="l" rtl="0">
              <a:spcBef>
                <a:spcPts val="0"/>
              </a:spcBef>
              <a:spcAft>
                <a:spcPts val="0"/>
              </a:spcAft>
              <a:buNone/>
            </a:pPr>
            <a:endParaRPr sz="1200">
              <a:solidFill>
                <a:srgbClr val="666666"/>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69" name="Google Shape;769;p113"/>
          <p:cNvSpPr txBox="1"/>
          <p:nvPr/>
        </p:nvSpPr>
        <p:spPr>
          <a:xfrm>
            <a:off x="312450" y="1233450"/>
            <a:ext cx="8494800" cy="8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70" name="Google Shape;770;p113"/>
          <p:cNvSpPr txBox="1"/>
          <p:nvPr/>
        </p:nvSpPr>
        <p:spPr>
          <a:xfrm>
            <a:off x="312450" y="1081050"/>
            <a:ext cx="8393400" cy="305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If the prospect has a selection of solutions, here are potential talk tracks on the different combinations you may see.</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rgbClr val="666666"/>
              </a:solidFill>
              <a:latin typeface="Open Sans"/>
              <a:ea typeface="Open Sans"/>
              <a:cs typeface="Open Sans"/>
              <a:sym typeface="Open Sans"/>
            </a:endParaRPr>
          </a:p>
          <a:p>
            <a:pPr marL="457200" lvl="0" indent="-292100" algn="l" rtl="0">
              <a:lnSpc>
                <a:spcPct val="115000"/>
              </a:lnSpc>
              <a:spcBef>
                <a:spcPts val="0"/>
              </a:spcBef>
              <a:spcAft>
                <a:spcPts val="0"/>
              </a:spcAft>
              <a:buClr>
                <a:srgbClr val="666666"/>
              </a:buClr>
              <a:buSzPts val="1000"/>
              <a:buFont typeface="Open Sans"/>
              <a:buChar char="-"/>
            </a:pPr>
            <a:r>
              <a:rPr lang="en" sz="1000">
                <a:solidFill>
                  <a:srgbClr val="666666"/>
                </a:solidFill>
                <a:latin typeface="Open Sans"/>
                <a:ea typeface="Open Sans"/>
                <a:cs typeface="Open Sans"/>
                <a:sym typeface="Open Sans"/>
              </a:rPr>
              <a:t>If they have either an online storefront or online payments but are missing the other then that’s a great opportunity for you. If they have one but not the other, they’re missing a vital component to a comprehensive ecommerce experience. This is where you can offer them a solution that compliments what they already have and helps them to strengthen their ecommerce presence. </a:t>
            </a:r>
            <a:endParaRPr sz="1000">
              <a:solidFill>
                <a:srgbClr val="666666"/>
              </a:solidFill>
              <a:latin typeface="Open Sans"/>
              <a:ea typeface="Open Sans"/>
              <a:cs typeface="Open Sans"/>
              <a:sym typeface="Open Sans"/>
            </a:endParaRPr>
          </a:p>
          <a:p>
            <a:pPr marL="457200" lvl="0" indent="-292100" algn="l" rtl="0">
              <a:spcBef>
                <a:spcPts val="1000"/>
              </a:spcBef>
              <a:spcAft>
                <a:spcPts val="0"/>
              </a:spcAft>
              <a:buClr>
                <a:srgbClr val="666666"/>
              </a:buClr>
              <a:buSzPts val="1000"/>
              <a:buFont typeface="Open Sans"/>
              <a:buChar char="-"/>
            </a:pPr>
            <a:r>
              <a:rPr lang="en" sz="1000">
                <a:solidFill>
                  <a:srgbClr val="666666"/>
                </a:solidFill>
                <a:latin typeface="Open Sans"/>
                <a:ea typeface="Open Sans"/>
                <a:cs typeface="Open Sans"/>
                <a:sym typeface="Open Sans"/>
              </a:rPr>
              <a:t>If your prospects don't have online scheduling, you can provide them with this vital solution to fill this void and ensure they're not losing market share to competitors. Enabling leads and customers to self-schedule appointments, classes, and meetings online is necessary for succeeding in a digital-first climate. Give your prospects a competitive edge, boost their booking rates, and help them convert those bookings into revenue faster by offering a scheduling solution like CalendarHero.</a:t>
            </a:r>
            <a:r>
              <a:rPr lang="en" sz="1000">
                <a:solidFill>
                  <a:schemeClr val="dk1"/>
                </a:solidFill>
                <a:latin typeface="Open Sans"/>
                <a:ea typeface="Open Sans"/>
                <a:cs typeface="Open Sans"/>
                <a:sym typeface="Open Sans"/>
              </a:rPr>
              <a:t> </a:t>
            </a:r>
            <a:endParaRPr sz="1000">
              <a:solidFill>
                <a:srgbClr val="666666"/>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000">
              <a:solidFill>
                <a:srgbClr val="666666"/>
              </a:solidFill>
              <a:latin typeface="Open Sans"/>
              <a:ea typeface="Open Sans"/>
              <a:cs typeface="Open Sans"/>
              <a:sym typeface="Open Sans"/>
            </a:endParaRPr>
          </a:p>
          <a:p>
            <a:pPr marL="457200" lvl="0" indent="-292100" algn="l" rtl="0">
              <a:lnSpc>
                <a:spcPct val="115000"/>
              </a:lnSpc>
              <a:spcBef>
                <a:spcPts val="0"/>
              </a:spcBef>
              <a:spcAft>
                <a:spcPts val="0"/>
              </a:spcAft>
              <a:buClr>
                <a:srgbClr val="666666"/>
              </a:buClr>
              <a:buSzPts val="1000"/>
              <a:buFont typeface="Open Sans"/>
              <a:buChar char="-"/>
            </a:pPr>
            <a:r>
              <a:rPr lang="en" sz="1000">
                <a:solidFill>
                  <a:srgbClr val="666666"/>
                </a:solidFill>
                <a:latin typeface="Open Sans"/>
                <a:ea typeface="Open Sans"/>
                <a:cs typeface="Open Sans"/>
                <a:sym typeface="Open Sans"/>
              </a:rPr>
              <a:t>If they’re missing lead engagement software, then you’ll want to offer them solutions that can help to engage with prospective customers either on their site or after they’ve left. Online chat is a great way to ensure that their customers have a way to easily reach out with any questions they have, while marketing automation solutions like digital advertising can be effective in re-engaging visitors who have left the site. </a:t>
            </a:r>
            <a:endParaRPr sz="1000">
              <a:solidFill>
                <a:srgbClr val="666666"/>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000">
              <a:solidFill>
                <a:srgbClr val="666666"/>
              </a:solidFill>
              <a:latin typeface="Open Sans"/>
              <a:ea typeface="Open Sans"/>
              <a:cs typeface="Open Sans"/>
              <a:sym typeface="Open Sans"/>
            </a:endParaRPr>
          </a:p>
          <a:p>
            <a:pPr marL="457200" lvl="0" indent="-292100" algn="l" rtl="0">
              <a:lnSpc>
                <a:spcPct val="115000"/>
              </a:lnSpc>
              <a:spcBef>
                <a:spcPts val="0"/>
              </a:spcBef>
              <a:spcAft>
                <a:spcPts val="0"/>
              </a:spcAft>
              <a:buClr>
                <a:srgbClr val="666666"/>
              </a:buClr>
              <a:buSzPts val="1000"/>
              <a:buFont typeface="Open Sans"/>
              <a:buChar char="-"/>
            </a:pPr>
            <a:r>
              <a:rPr lang="en" sz="1000">
                <a:solidFill>
                  <a:srgbClr val="666666"/>
                </a:solidFill>
                <a:latin typeface="Open Sans"/>
                <a:ea typeface="Open Sans"/>
                <a:cs typeface="Open Sans"/>
                <a:sym typeface="Open Sans"/>
              </a:rPr>
              <a:t>If they do have lead engagement software enabled, ask them what sort of results they’re seeing. This can open up opportunities for you to step in with alternative marketing automation solutions that can help them increase their conversions from these initiatives. </a:t>
            </a:r>
            <a:endParaRPr sz="10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434343"/>
              </a:solidFill>
              <a:highlight>
                <a:srgbClr val="FFFF00"/>
              </a:highlight>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434343"/>
              </a:solidFill>
              <a:highlight>
                <a:srgbClr val="FFFF00"/>
              </a:highlight>
              <a:latin typeface="Open Sans"/>
              <a:ea typeface="Open Sans"/>
              <a:cs typeface="Open Sans"/>
              <a:sym typeface="Open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14"/>
          <p:cNvSpPr/>
          <p:nvPr/>
        </p:nvSpPr>
        <p:spPr>
          <a:xfrm>
            <a:off x="0" y="0"/>
            <a:ext cx="9144000" cy="5143500"/>
          </a:xfrm>
          <a:prstGeom prst="rect">
            <a:avLst/>
          </a:pr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4"/>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Preparation</a:t>
            </a:r>
            <a:endParaRPr sz="4800">
              <a:solidFill>
                <a:srgbClr val="FFFFFF"/>
              </a:solidFill>
              <a:latin typeface="Montserrat"/>
              <a:ea typeface="Montserrat"/>
              <a:cs typeface="Montserrat"/>
              <a:sym typeface="Montserra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115"/>
          <p:cNvSpPr txBox="1">
            <a:spLocks noGrp="1"/>
          </p:cNvSpPr>
          <p:nvPr>
            <p:ph type="body" idx="1"/>
          </p:nvPr>
        </p:nvSpPr>
        <p:spPr>
          <a:xfrm>
            <a:off x="311700" y="1152475"/>
            <a:ext cx="8520600" cy="36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782" name="Google Shape;782;p115"/>
          <p:cNvSpPr txBox="1"/>
          <p:nvPr/>
        </p:nvSpPr>
        <p:spPr>
          <a:xfrm>
            <a:off x="312450" y="403075"/>
            <a:ext cx="7260000" cy="12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Research</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83" name="Google Shape;783;p115"/>
          <p:cNvSpPr txBox="1"/>
          <p:nvPr/>
        </p:nvSpPr>
        <p:spPr>
          <a:xfrm>
            <a:off x="312450" y="1233450"/>
            <a:ext cx="8479200" cy="36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key to selling with the Online Presence Report is making sure that you are prepared.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Do your due diligence and research what services your prospect provides, how important digital marketing is to them, and whether they are currently using digital marketing products. Research their competitors to learn what they are up against. Good preparation will establish your credibility, boost your confidence, and set you up for success.</a:t>
            </a:r>
            <a:endParaRPr dirty="0">
              <a:solidFill>
                <a:srgbClr val="666666"/>
              </a:solidFill>
              <a:latin typeface="Open Sans"/>
              <a:ea typeface="Open Sans"/>
              <a:cs typeface="Open Sans"/>
              <a:sym typeface="Open San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16"/>
          <p:cNvSpPr txBox="1"/>
          <p:nvPr/>
        </p:nvSpPr>
        <p:spPr>
          <a:xfrm>
            <a:off x="312450" y="403075"/>
            <a:ext cx="72600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Focus</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89" name="Google Shape;789;p116"/>
          <p:cNvSpPr txBox="1"/>
          <p:nvPr/>
        </p:nvSpPr>
        <p:spPr>
          <a:xfrm>
            <a:off x="312450" y="1233450"/>
            <a:ext cx="8494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90" name="Google Shape;790;p116"/>
          <p:cNvSpPr txBox="1"/>
          <p:nvPr/>
        </p:nvSpPr>
        <p:spPr>
          <a:xfrm>
            <a:off x="312450" y="1233450"/>
            <a:ext cx="8494800" cy="366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It’s important to focus on one or two sections of the Online Presence Report and highlight these areas as your prospect’s urgent needs. Instead of walking through the entire report, focus on selling solutions for areas with the lowest grades (F’s, D’s). This will prevent your prospect from feeling overwhelmed.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To highlight specific sections of the Online Presence Report, you can rearrange the sections so the most important sections appear first. The remaining sections can be additional information, or you could cover them later in the conversation.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sz="900" dirty="0">
                <a:solidFill>
                  <a:srgbClr val="666666"/>
                </a:solidFill>
                <a:latin typeface="Open Sans"/>
                <a:ea typeface="Open Sans"/>
                <a:cs typeface="Open Sans"/>
                <a:sym typeface="Open Sans"/>
              </a:rPr>
              <a:t>*</a:t>
            </a:r>
            <a:endParaRPr sz="1600" dirty="0">
              <a:solidFill>
                <a:srgbClr val="666666"/>
              </a:solidFill>
              <a:latin typeface="Open Sans"/>
              <a:ea typeface="Open Sans"/>
              <a:cs typeface="Open Sans"/>
              <a:sym typeface="Open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17"/>
          <p:cNvSpPr txBox="1"/>
          <p:nvPr/>
        </p:nvSpPr>
        <p:spPr>
          <a:xfrm>
            <a:off x="312450" y="403075"/>
            <a:ext cx="72600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Present Valuable Solutions</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96" name="Google Shape;796;p117"/>
          <p:cNvSpPr txBox="1"/>
          <p:nvPr/>
        </p:nvSpPr>
        <p:spPr>
          <a:xfrm>
            <a:off x="312450" y="1233450"/>
            <a:ext cx="8494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797" name="Google Shape;797;p117"/>
          <p:cNvSpPr txBox="1"/>
          <p:nvPr/>
        </p:nvSpPr>
        <p:spPr>
          <a:xfrm>
            <a:off x="312450" y="1233450"/>
            <a:ext cx="8494800" cy="366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666666"/>
                </a:solidFill>
                <a:latin typeface="Open Sans"/>
                <a:ea typeface="Open Sans"/>
                <a:cs typeface="Open Sans"/>
                <a:sym typeface="Open Sans"/>
              </a:rPr>
              <a:t>When Grades are Low</a:t>
            </a:r>
            <a:endParaRPr b="1">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a:solidFill>
                  <a:srgbClr val="666666"/>
                </a:solidFill>
                <a:latin typeface="Open Sans"/>
                <a:ea typeface="Open Sans"/>
                <a:cs typeface="Open Sans"/>
                <a:sym typeface="Open Sans"/>
              </a:rPr>
              <a:t>Identify your prospect’s needs, and then present valuable solutions that can fill those needs.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Instead of saying “your listings are broken,” come in and say “I’m going to help you with this. I’m going to deploy some strategies, whether it’s Listing Distribution or a Manual Claim of the big four sites.”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4"/>
          <p:cNvSpPr txBox="1"/>
          <p:nvPr/>
        </p:nvSpPr>
        <p:spPr>
          <a:xfrm>
            <a:off x="312450" y="403075"/>
            <a:ext cx="72600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Overall Score</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76" name="Google Shape;276;p54"/>
          <p:cNvSpPr txBox="1"/>
          <p:nvPr/>
        </p:nvSpPr>
        <p:spPr>
          <a:xfrm>
            <a:off x="312450" y="1233450"/>
            <a:ext cx="8494800" cy="7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 Overall Score is calculated by converting each section grade into a numerical score. This scoring chart is used: </a:t>
            </a:r>
            <a:endParaRPr>
              <a:solidFill>
                <a:srgbClr val="666666"/>
              </a:solidFill>
              <a:latin typeface="Open Sans"/>
              <a:ea typeface="Open Sans"/>
              <a:cs typeface="Open Sans"/>
              <a:sym typeface="Open Sans"/>
            </a:endParaRPr>
          </a:p>
        </p:txBody>
      </p:sp>
      <p:sp>
        <p:nvSpPr>
          <p:cNvPr id="277" name="Google Shape;277;p54"/>
          <p:cNvSpPr txBox="1"/>
          <p:nvPr/>
        </p:nvSpPr>
        <p:spPr>
          <a:xfrm>
            <a:off x="0" y="1768550"/>
            <a:ext cx="9144000" cy="50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Open Sans"/>
                <a:ea typeface="Open Sans"/>
                <a:cs typeface="Open Sans"/>
                <a:sym typeface="Open Sans"/>
              </a:rPr>
              <a:t>A=4 | B=3 | C=2 | D=1 | F=0</a:t>
            </a:r>
            <a:endParaRPr>
              <a:solidFill>
                <a:srgbClr val="666666"/>
              </a:solidFill>
              <a:latin typeface="Open Sans"/>
              <a:ea typeface="Open Sans"/>
              <a:cs typeface="Open Sans"/>
              <a:sym typeface="Open Sans"/>
            </a:endParaRPr>
          </a:p>
        </p:txBody>
      </p:sp>
      <p:sp>
        <p:nvSpPr>
          <p:cNvPr id="278" name="Google Shape;278;p54"/>
          <p:cNvSpPr txBox="1"/>
          <p:nvPr/>
        </p:nvSpPr>
        <p:spPr>
          <a:xfrm>
            <a:off x="324600" y="2276450"/>
            <a:ext cx="8494800" cy="7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Then, these scores are added and divided by a perfect score (4 X # of section grades). The result is displayed as a percentage and rounded to the nearest whole number.</a:t>
            </a:r>
            <a:endParaRPr>
              <a:solidFill>
                <a:srgbClr val="666666"/>
              </a:solidFill>
              <a:latin typeface="Open Sans"/>
              <a:ea typeface="Open Sans"/>
              <a:cs typeface="Open Sans"/>
              <a:sym typeface="Open Sans"/>
            </a:endParaRPr>
          </a:p>
        </p:txBody>
      </p:sp>
      <p:pic>
        <p:nvPicPr>
          <p:cNvPr id="279" name="Google Shape;279;p54"/>
          <p:cNvPicPr preferRelativeResize="0"/>
          <p:nvPr/>
        </p:nvPicPr>
        <p:blipFill>
          <a:blip r:embed="rId3">
            <a:alphaModFix/>
          </a:blip>
          <a:stretch>
            <a:fillRect/>
          </a:stretch>
        </p:blipFill>
        <p:spPr>
          <a:xfrm>
            <a:off x="990488" y="3051775"/>
            <a:ext cx="7138715" cy="1583050"/>
          </a:xfrm>
          <a:prstGeom prst="rect">
            <a:avLst/>
          </a:prstGeom>
          <a:noFill/>
          <a:ln w="9525" cap="flat" cmpd="sng">
            <a:solidFill>
              <a:srgbClr val="EFEFEF"/>
            </a:solidFill>
            <a:prstDash val="solid"/>
            <a:round/>
            <a:headEnd type="none" w="sm" len="sm"/>
            <a:tailEnd type="none" w="sm" len="sm"/>
          </a:ln>
          <a:effectLst>
            <a:outerShdw blurRad="142875" dist="95250" dir="3000000" algn="bl" rotWithShape="0">
              <a:srgbClr val="535352">
                <a:alpha val="70000"/>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18"/>
          <p:cNvSpPr txBox="1"/>
          <p:nvPr/>
        </p:nvSpPr>
        <p:spPr>
          <a:xfrm>
            <a:off x="312450" y="403075"/>
            <a:ext cx="72600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Present Valuable Solutions</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803" name="Google Shape;803;p118"/>
          <p:cNvSpPr txBox="1"/>
          <p:nvPr/>
        </p:nvSpPr>
        <p:spPr>
          <a:xfrm>
            <a:off x="312450" y="1233450"/>
            <a:ext cx="8494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1600">
              <a:solidFill>
                <a:srgbClr val="666666"/>
              </a:solidFill>
              <a:latin typeface="Open Sans"/>
              <a:ea typeface="Open Sans"/>
              <a:cs typeface="Open Sans"/>
              <a:sym typeface="Open Sans"/>
            </a:endParaRPr>
          </a:p>
        </p:txBody>
      </p:sp>
      <p:sp>
        <p:nvSpPr>
          <p:cNvPr id="804" name="Google Shape;804;p118"/>
          <p:cNvSpPr txBox="1"/>
          <p:nvPr/>
        </p:nvSpPr>
        <p:spPr>
          <a:xfrm>
            <a:off x="312450" y="1233450"/>
            <a:ext cx="8494800" cy="366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rgbClr val="666666"/>
                </a:solidFill>
                <a:latin typeface="Open Sans"/>
                <a:ea typeface="Open Sans"/>
                <a:cs typeface="Open Sans"/>
                <a:sym typeface="Open Sans"/>
              </a:rPr>
              <a:t>When Grades are High</a:t>
            </a:r>
            <a:endParaRPr>
              <a:solidFill>
                <a:srgbClr val="666666"/>
              </a:solidFill>
              <a:latin typeface="Open Sans"/>
              <a:ea typeface="Open Sans"/>
              <a:cs typeface="Open Sans"/>
              <a:sym typeface="Open Sans"/>
            </a:endParaRPr>
          </a:p>
          <a:p>
            <a:pPr marL="0" lvl="0" indent="0" algn="l" rtl="0">
              <a:lnSpc>
                <a:spcPct val="115000"/>
              </a:lnSpc>
              <a:spcBef>
                <a:spcPts val="1000"/>
              </a:spcBef>
              <a:spcAft>
                <a:spcPts val="0"/>
              </a:spcAft>
              <a:buNone/>
            </a:pPr>
            <a:r>
              <a:rPr lang="en">
                <a:solidFill>
                  <a:srgbClr val="666666"/>
                </a:solidFill>
                <a:latin typeface="Open Sans"/>
                <a:ea typeface="Open Sans"/>
                <a:cs typeface="Open Sans"/>
                <a:sym typeface="Open Sans"/>
              </a:rPr>
              <a:t>If your prospect’s grade is high, you can still present valuable solutions. A business that scores well against their competitors knows how important their digital marketing is, and they have likely invested a lot into establishing their online presence. This is a great place to talk about how they are doing so well. The work is likely taking up a lot of their time, and they could benefit from either offloading the work or using a tool to simplify the process. Offer solutions that empower your prospect to focus on what they do best—growing their core business. </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This is also an excellent opportunity to employ a fear-of-loss argument. Businesses who are doing well need to stay vigilant to continue surpassing their competition!</a:t>
            </a: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19"/>
          <p:cNvSpPr txBox="1">
            <a:spLocks noGrp="1"/>
          </p:cNvSpPr>
          <p:nvPr>
            <p:ph type="body" idx="1"/>
          </p:nvPr>
        </p:nvSpPr>
        <p:spPr>
          <a:xfrm>
            <a:off x="311700" y="1152475"/>
            <a:ext cx="8520600" cy="36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810" name="Google Shape;810;p119"/>
          <p:cNvSpPr txBox="1"/>
          <p:nvPr/>
        </p:nvSpPr>
        <p:spPr>
          <a:xfrm>
            <a:off x="312450" y="403075"/>
            <a:ext cx="7815550" cy="12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434343"/>
                </a:solidFill>
                <a:latin typeface="Montserrat"/>
                <a:ea typeface="Montserrat"/>
                <a:cs typeface="Montserrat"/>
                <a:sym typeface="Montserrat"/>
              </a:rPr>
              <a:t>Refreshing an Online </a:t>
            </a:r>
            <a:r>
              <a:rPr lang="en" sz="3000" dirty="0" err="1">
                <a:solidFill>
                  <a:srgbClr val="434343"/>
                </a:solidFill>
                <a:latin typeface="Montserrat"/>
                <a:ea typeface="Montserrat"/>
                <a:cs typeface="Montserrat"/>
                <a:sym typeface="Montserrat"/>
              </a:rPr>
              <a:t>PresenceReport</a:t>
            </a:r>
            <a:endParaRPr sz="3000" dirty="0">
              <a:solidFill>
                <a:srgbClr val="434343"/>
              </a:solidFill>
              <a:latin typeface="Montserrat"/>
              <a:ea typeface="Montserrat"/>
              <a:cs typeface="Montserrat"/>
              <a:sym typeface="Montserrat"/>
            </a:endParaRPr>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811" name="Google Shape;811;p119"/>
          <p:cNvSpPr txBox="1"/>
          <p:nvPr/>
        </p:nvSpPr>
        <p:spPr>
          <a:xfrm>
            <a:off x="312450" y="1233450"/>
            <a:ext cx="8479200" cy="36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The Online Presence Reports are active and accurate for seven days. After then, the report will stop updating.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If you need more time to close a deal, or you simply need to rekindle an old prospect, you can refresh the Online Presence Report to provide up-to-date data. </a:t>
            </a: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dirty="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rgbClr val="666666"/>
                </a:solidFill>
                <a:latin typeface="Open Sans"/>
                <a:ea typeface="Open Sans"/>
                <a:cs typeface="Open Sans"/>
                <a:sym typeface="Open Sans"/>
              </a:rPr>
              <a:t>Now go out there and make some sales! </a:t>
            </a:r>
            <a:endParaRPr dirty="0">
              <a:solidFill>
                <a:srgbClr val="666666"/>
              </a:solidFill>
              <a:latin typeface="Open Sans"/>
              <a:ea typeface="Open Sans"/>
              <a:cs typeface="Open Sans"/>
              <a:sym typeface="Open San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20"/>
          <p:cNvSpPr/>
          <p:nvPr/>
        </p:nvSpPr>
        <p:spPr>
          <a:xfrm>
            <a:off x="0" y="0"/>
            <a:ext cx="9144000" cy="5143500"/>
          </a:xfrm>
          <a:prstGeom prst="rect">
            <a:avLst/>
          </a:pr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20"/>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Troubleshooting</a:t>
            </a:r>
            <a:endParaRPr sz="4800">
              <a:solidFill>
                <a:srgbClr val="FFFFFF"/>
              </a:solidFill>
              <a:latin typeface="Montserrat"/>
              <a:ea typeface="Montserrat"/>
              <a:cs typeface="Montserrat"/>
              <a:sym typeface="Montserra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21"/>
          <p:cNvSpPr txBox="1"/>
          <p:nvPr/>
        </p:nvSpPr>
        <p:spPr>
          <a:xfrm>
            <a:off x="312450" y="403075"/>
            <a:ext cx="7260000" cy="6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Troubleshooting Guide</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graphicFrame>
        <p:nvGraphicFramePr>
          <p:cNvPr id="823" name="Google Shape;823;p121"/>
          <p:cNvGraphicFramePr/>
          <p:nvPr>
            <p:extLst>
              <p:ext uri="{D42A27DB-BD31-4B8C-83A1-F6EECF244321}">
                <p14:modId xmlns:p14="http://schemas.microsoft.com/office/powerpoint/2010/main" val="4186474654"/>
              </p:ext>
            </p:extLst>
          </p:nvPr>
        </p:nvGraphicFramePr>
        <p:xfrm>
          <a:off x="238313" y="1105150"/>
          <a:ext cx="8667375" cy="3939420"/>
        </p:xfrm>
        <a:graphic>
          <a:graphicData uri="http://schemas.openxmlformats.org/drawingml/2006/table">
            <a:tbl>
              <a:tblPr>
                <a:noFill/>
                <a:tableStyleId>{F273301F-A6CC-4B4F-8B04-20A3860288BB}</a:tableStyleId>
              </a:tblPr>
              <a:tblGrid>
                <a:gridCol w="1823075">
                  <a:extLst>
                    <a:ext uri="{9D8B030D-6E8A-4147-A177-3AD203B41FA5}">
                      <a16:colId xmlns:a16="http://schemas.microsoft.com/office/drawing/2014/main" val="20000"/>
                    </a:ext>
                  </a:extLst>
                </a:gridCol>
                <a:gridCol w="3955200">
                  <a:extLst>
                    <a:ext uri="{9D8B030D-6E8A-4147-A177-3AD203B41FA5}">
                      <a16:colId xmlns:a16="http://schemas.microsoft.com/office/drawing/2014/main" val="20001"/>
                    </a:ext>
                  </a:extLst>
                </a:gridCol>
                <a:gridCol w="288910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100" b="1">
                          <a:solidFill>
                            <a:srgbClr val="434343"/>
                          </a:solidFill>
                          <a:latin typeface="Open Sans"/>
                          <a:ea typeface="Open Sans"/>
                          <a:cs typeface="Open Sans"/>
                          <a:sym typeface="Open Sans"/>
                        </a:rPr>
                        <a:t>Issue</a:t>
                      </a:r>
                      <a:endParaRPr sz="1100" b="1">
                        <a:solidFill>
                          <a:srgbClr val="434343"/>
                        </a:solidFill>
                        <a:latin typeface="Open Sans"/>
                        <a:ea typeface="Open Sans"/>
                        <a:cs typeface="Open Sans"/>
                        <a:sym typeface="Open Sans"/>
                      </a:endParaRPr>
                    </a:p>
                  </a:txBody>
                  <a:tcPr marL="91425" marR="91425" marT="91425" marB="91425">
                    <a:solidFill>
                      <a:srgbClr val="EFEFEF"/>
                    </a:solidFill>
                  </a:tcPr>
                </a:tc>
                <a:tc>
                  <a:txBody>
                    <a:bodyPr/>
                    <a:lstStyle/>
                    <a:p>
                      <a:pPr marL="0" lvl="0" indent="0" algn="ctr" rtl="0">
                        <a:spcBef>
                          <a:spcPts val="0"/>
                        </a:spcBef>
                        <a:spcAft>
                          <a:spcPts val="0"/>
                        </a:spcAft>
                        <a:buNone/>
                      </a:pPr>
                      <a:r>
                        <a:rPr lang="en" sz="1100" b="1">
                          <a:solidFill>
                            <a:srgbClr val="434343"/>
                          </a:solidFill>
                          <a:latin typeface="Open Sans"/>
                          <a:ea typeface="Open Sans"/>
                          <a:cs typeface="Open Sans"/>
                          <a:sym typeface="Open Sans"/>
                        </a:rPr>
                        <a:t>Explanation</a:t>
                      </a:r>
                      <a:endParaRPr sz="1100" b="1">
                        <a:solidFill>
                          <a:srgbClr val="434343"/>
                        </a:solidFill>
                        <a:latin typeface="Open Sans"/>
                        <a:ea typeface="Open Sans"/>
                        <a:cs typeface="Open Sans"/>
                        <a:sym typeface="Open Sans"/>
                      </a:endParaRPr>
                    </a:p>
                  </a:txBody>
                  <a:tcPr marL="91425" marR="91425" marT="91425" marB="91425">
                    <a:solidFill>
                      <a:srgbClr val="EFEFEF"/>
                    </a:solidFill>
                  </a:tcPr>
                </a:tc>
                <a:tc>
                  <a:txBody>
                    <a:bodyPr/>
                    <a:lstStyle/>
                    <a:p>
                      <a:pPr marL="0" lvl="0" indent="0" algn="ctr" rtl="0">
                        <a:spcBef>
                          <a:spcPts val="0"/>
                        </a:spcBef>
                        <a:spcAft>
                          <a:spcPts val="0"/>
                        </a:spcAft>
                        <a:buNone/>
                      </a:pPr>
                      <a:r>
                        <a:rPr lang="en" sz="1100" b="1">
                          <a:solidFill>
                            <a:srgbClr val="434343"/>
                          </a:solidFill>
                          <a:latin typeface="Open Sans"/>
                          <a:ea typeface="Open Sans"/>
                          <a:cs typeface="Open Sans"/>
                          <a:sym typeface="Open Sans"/>
                        </a:rPr>
                        <a:t>Solution</a:t>
                      </a:r>
                      <a:endParaRPr sz="1100" b="1">
                        <a:solidFill>
                          <a:srgbClr val="434343"/>
                        </a:solidFill>
                        <a:latin typeface="Open Sans"/>
                        <a:ea typeface="Open Sans"/>
                        <a:cs typeface="Open Sans"/>
                        <a:sym typeface="Open Sans"/>
                      </a:endParaRPr>
                    </a:p>
                  </a:txBody>
                  <a:tcPr marL="91425" marR="91425" marT="91425" marB="91425">
                    <a:solidFill>
                      <a:srgbClr val="EFEFEF"/>
                    </a:solidFill>
                  </a:tcPr>
                </a:tc>
                <a:extLst>
                  <a:ext uri="{0D108BD9-81ED-4DB2-BD59-A6C34878D82A}">
                    <a16:rowId xmlns:a16="http://schemas.microsoft.com/office/drawing/2014/main" val="10000"/>
                  </a:ext>
                </a:extLst>
              </a:tr>
              <a:tr h="757175">
                <a:tc>
                  <a:txBody>
                    <a:bodyPr/>
                    <a:lstStyle/>
                    <a:p>
                      <a:pPr marL="0" lvl="0" indent="0" algn="l" rtl="0">
                        <a:spcBef>
                          <a:spcPts val="0"/>
                        </a:spcBef>
                        <a:spcAft>
                          <a:spcPts val="0"/>
                        </a:spcAft>
                        <a:buNone/>
                      </a:pPr>
                      <a:r>
                        <a:rPr lang="en" sz="950">
                          <a:solidFill>
                            <a:srgbClr val="666666"/>
                          </a:solidFill>
                          <a:latin typeface="Open Sans"/>
                          <a:ea typeface="Open Sans"/>
                          <a:cs typeface="Open Sans"/>
                          <a:sym typeface="Open Sans"/>
                        </a:rPr>
                        <a:t>My prospect’s reference business information (such as phone number, street address, website) is incorrect. </a:t>
                      </a:r>
                      <a:endParaRPr sz="950">
                        <a:solidFill>
                          <a:srgbClr val="666666"/>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950" dirty="0">
                          <a:solidFill>
                            <a:srgbClr val="666666"/>
                          </a:solidFill>
                          <a:latin typeface="Open Sans"/>
                          <a:ea typeface="Open Sans"/>
                          <a:cs typeface="Open Sans"/>
                          <a:sym typeface="Open Sans"/>
                        </a:rPr>
                        <a:t>When the Online Presence Reports are generated in bulk, the system scrapes the internet for repeating information and selects the most common data. If the Online Presence Report  has incorrect anchor data, it means that incorrect business data is prevalent throughout the web. </a:t>
                      </a:r>
                      <a:endParaRPr sz="950" dirty="0">
                        <a:solidFill>
                          <a:srgbClr val="666666"/>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950">
                          <a:solidFill>
                            <a:srgbClr val="666666"/>
                          </a:solidFill>
                          <a:latin typeface="Open Sans"/>
                          <a:ea typeface="Open Sans"/>
                          <a:cs typeface="Open Sans"/>
                          <a:sym typeface="Open Sans"/>
                        </a:rPr>
                        <a:t>This business needs help with listings! Offer solutions that will correct the incorrect listings and build new listings with the correct information. </a:t>
                      </a:r>
                      <a:endParaRPr sz="950">
                        <a:solidFill>
                          <a:srgbClr val="666666"/>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216625">
                <a:tc>
                  <a:txBody>
                    <a:bodyPr/>
                    <a:lstStyle/>
                    <a:p>
                      <a:pPr marL="0" lvl="0" indent="0" algn="l" rtl="0">
                        <a:spcBef>
                          <a:spcPts val="0"/>
                        </a:spcBef>
                        <a:spcAft>
                          <a:spcPts val="0"/>
                        </a:spcAft>
                        <a:buNone/>
                      </a:pPr>
                      <a:r>
                        <a:rPr lang="en" sz="950">
                          <a:solidFill>
                            <a:srgbClr val="666666"/>
                          </a:solidFill>
                          <a:latin typeface="Open Sans"/>
                          <a:ea typeface="Open Sans"/>
                          <a:cs typeface="Open Sans"/>
                          <a:sym typeface="Open Sans"/>
                        </a:rPr>
                        <a:t>My prospect’s social data is missing.</a:t>
                      </a:r>
                      <a:endParaRPr sz="950">
                        <a:solidFill>
                          <a:srgbClr val="666666"/>
                        </a:solidFill>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950" dirty="0">
                          <a:solidFill>
                            <a:srgbClr val="666666"/>
                          </a:solidFill>
                          <a:latin typeface="Open Sans"/>
                          <a:ea typeface="Open Sans"/>
                          <a:cs typeface="Open Sans"/>
                          <a:sym typeface="Open Sans"/>
                        </a:rPr>
                        <a:t>The social data could be missing because your prospect is marketing from a personal account, or their page has geographic or age-based viewing restrictions. The Online Presence Report can only find information that is publicly available on Facebook, so a business that limits their page to being found in certain locations or by certain age groups will not be found by the report (or any potential customer searching beyond those criteria). These limitations are often accidental, but block potential customers who might be trying to find them. </a:t>
                      </a:r>
                      <a:endParaRPr sz="950" dirty="0">
                        <a:solidFill>
                          <a:srgbClr val="666666"/>
                        </a:solidFill>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950">
                          <a:solidFill>
                            <a:srgbClr val="666666"/>
                          </a:solidFill>
                          <a:latin typeface="Open Sans"/>
                          <a:ea typeface="Open Sans"/>
                          <a:cs typeface="Open Sans"/>
                          <a:sym typeface="Open Sans"/>
                        </a:rPr>
                        <a:t>Create a business page for your prospect or remove the viewing restrictions. </a:t>
                      </a:r>
                      <a:endParaRPr sz="950">
                        <a:solidFill>
                          <a:srgbClr val="666666"/>
                        </a:solidFill>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16625">
                <a:tc>
                  <a:txBody>
                    <a:bodyPr/>
                    <a:lstStyle/>
                    <a:p>
                      <a:pPr marL="0" lvl="0" indent="0" algn="l" rtl="0">
                        <a:spcBef>
                          <a:spcPts val="0"/>
                        </a:spcBef>
                        <a:spcAft>
                          <a:spcPts val="0"/>
                        </a:spcAft>
                        <a:buNone/>
                      </a:pPr>
                      <a:r>
                        <a:rPr lang="en" sz="950">
                          <a:solidFill>
                            <a:srgbClr val="666666"/>
                          </a:solidFill>
                          <a:latin typeface="Open Sans"/>
                          <a:ea typeface="Open Sans"/>
                          <a:cs typeface="Open Sans"/>
                          <a:sym typeface="Open Sans"/>
                        </a:rPr>
                        <a:t>I created my client’s website, but it received a low grade. Why is the website scoring so low?</a:t>
                      </a:r>
                      <a:endParaRPr sz="950">
                        <a:solidFill>
                          <a:srgbClr val="666666"/>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950" dirty="0">
                          <a:solidFill>
                            <a:srgbClr val="666666"/>
                          </a:solidFill>
                          <a:latin typeface="Open Sans"/>
                          <a:ea typeface="Open Sans"/>
                          <a:cs typeface="Open Sans"/>
                          <a:sym typeface="Open Sans"/>
                        </a:rPr>
                        <a:t>The Online Presence Report  is intentionally harsh, and the website section is no exception. The report uses Google’s </a:t>
                      </a:r>
                      <a:r>
                        <a:rPr lang="en" sz="950" dirty="0" err="1">
                          <a:solidFill>
                            <a:srgbClr val="666666"/>
                          </a:solidFill>
                          <a:latin typeface="Open Sans"/>
                          <a:ea typeface="Open Sans"/>
                          <a:cs typeface="Open Sans"/>
                          <a:sym typeface="Open Sans"/>
                        </a:rPr>
                        <a:t>PageSpeed</a:t>
                      </a:r>
                      <a:r>
                        <a:rPr lang="en" sz="950" dirty="0">
                          <a:solidFill>
                            <a:srgbClr val="666666"/>
                          </a:solidFill>
                          <a:latin typeface="Open Sans"/>
                          <a:ea typeface="Open Sans"/>
                          <a:cs typeface="Open Sans"/>
                          <a:sym typeface="Open Sans"/>
                        </a:rPr>
                        <a:t> Insights to grade websites. It’s difficult to keep up with Google’s latest algorithms!</a:t>
                      </a:r>
                      <a:endParaRPr sz="950" dirty="0">
                        <a:solidFill>
                          <a:srgbClr val="666666"/>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950" dirty="0">
                          <a:solidFill>
                            <a:srgbClr val="666666"/>
                          </a:solidFill>
                          <a:latin typeface="Open Sans"/>
                          <a:ea typeface="Open Sans"/>
                          <a:cs typeface="Open Sans"/>
                          <a:sym typeface="Open Sans"/>
                        </a:rPr>
                        <a:t>The great thing about the Online Presence Report is that it suggestions solutions for each problem it finds with the website. Offer to help your client with these areas. If your client’s budget doesn’t allow you to make the recommended changes, you can always turn off this section of the report. </a:t>
                      </a:r>
                      <a:endParaRPr sz="950" dirty="0">
                        <a:solidFill>
                          <a:srgbClr val="666666"/>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5"/>
          <p:cNvSpPr/>
          <p:nvPr/>
        </p:nvSpPr>
        <p:spPr>
          <a:xfrm>
            <a:off x="399738" y="2123513"/>
            <a:ext cx="6210900" cy="476700"/>
          </a:xfrm>
          <a:prstGeom prst="wedgeRoundRectCallout">
            <a:avLst>
              <a:gd name="adj1" fmla="val -24764"/>
              <a:gd name="adj2" fmla="val 50255"/>
              <a:gd name="adj3" fmla="val 0"/>
            </a:avLst>
          </a:prstGeom>
          <a:solidFill>
            <a:srgbClr val="E0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5"/>
          <p:cNvSpPr txBox="1"/>
          <p:nvPr/>
        </p:nvSpPr>
        <p:spPr>
          <a:xfrm>
            <a:off x="312450" y="403075"/>
            <a:ext cx="7260000" cy="12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34343"/>
                </a:solidFill>
                <a:latin typeface="Montserrat"/>
                <a:ea typeface="Montserrat"/>
                <a:cs typeface="Montserrat"/>
                <a:sym typeface="Montserrat"/>
              </a:rPr>
              <a:t>Call to Action</a:t>
            </a:r>
            <a:endParaRPr sz="3000">
              <a:solidFill>
                <a:srgbClr val="434343"/>
              </a:solidFill>
              <a:latin typeface="Montserrat"/>
              <a:ea typeface="Montserrat"/>
              <a:cs typeface="Montserrat"/>
              <a:sym typeface="Montserra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86" name="Google Shape;286;p55"/>
          <p:cNvSpPr txBox="1"/>
          <p:nvPr/>
        </p:nvSpPr>
        <p:spPr>
          <a:xfrm>
            <a:off x="312450" y="1233450"/>
            <a:ext cx="8392800" cy="6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66666"/>
                </a:solidFill>
                <a:latin typeface="Open Sans"/>
                <a:ea typeface="Open Sans"/>
                <a:cs typeface="Open Sans"/>
                <a:sym typeface="Open Sans"/>
              </a:rPr>
              <a:t>At the top and bottom of the report, there is a call to action that drives your prospect into the Business Center. There, they can browse your products and solutions. </a:t>
            </a:r>
            <a:endParaRPr>
              <a:solidFill>
                <a:srgbClr val="666666"/>
              </a:solidFill>
              <a:latin typeface="Open Sans"/>
              <a:ea typeface="Open Sans"/>
              <a:cs typeface="Open Sans"/>
              <a:sym typeface="Open Sans"/>
            </a:endParaRPr>
          </a:p>
        </p:txBody>
      </p:sp>
      <p:grpSp>
        <p:nvGrpSpPr>
          <p:cNvPr id="287" name="Google Shape;287;p55"/>
          <p:cNvGrpSpPr/>
          <p:nvPr/>
        </p:nvGrpSpPr>
        <p:grpSpPr>
          <a:xfrm>
            <a:off x="0" y="3355550"/>
            <a:ext cx="9143968" cy="1386350"/>
            <a:chOff x="0" y="3355550"/>
            <a:chExt cx="9143968" cy="1386350"/>
          </a:xfrm>
        </p:grpSpPr>
        <p:pic>
          <p:nvPicPr>
            <p:cNvPr id="288" name="Google Shape;288;p55"/>
            <p:cNvPicPr preferRelativeResize="0"/>
            <p:nvPr/>
          </p:nvPicPr>
          <p:blipFill>
            <a:blip r:embed="rId3">
              <a:alphaModFix/>
            </a:blip>
            <a:stretch>
              <a:fillRect/>
            </a:stretch>
          </p:blipFill>
          <p:spPr>
            <a:xfrm>
              <a:off x="1199313" y="3355550"/>
              <a:ext cx="6619075" cy="1386350"/>
            </a:xfrm>
            <a:prstGeom prst="rect">
              <a:avLst/>
            </a:prstGeom>
            <a:noFill/>
            <a:ln>
              <a:noFill/>
            </a:ln>
          </p:spPr>
        </p:pic>
        <p:pic>
          <p:nvPicPr>
            <p:cNvPr id="289" name="Google Shape;289;p55"/>
            <p:cNvPicPr preferRelativeResize="0"/>
            <p:nvPr/>
          </p:nvPicPr>
          <p:blipFill rotWithShape="1">
            <a:blip r:embed="rId3">
              <a:alphaModFix/>
            </a:blip>
            <a:srcRect l="95868"/>
            <a:stretch/>
          </p:blipFill>
          <p:spPr>
            <a:xfrm>
              <a:off x="7724194" y="3355550"/>
              <a:ext cx="1419774" cy="1386350"/>
            </a:xfrm>
            <a:prstGeom prst="rect">
              <a:avLst/>
            </a:prstGeom>
            <a:noFill/>
            <a:ln>
              <a:noFill/>
            </a:ln>
          </p:spPr>
        </p:pic>
        <p:pic>
          <p:nvPicPr>
            <p:cNvPr id="290" name="Google Shape;290;p55"/>
            <p:cNvPicPr preferRelativeResize="0"/>
            <p:nvPr/>
          </p:nvPicPr>
          <p:blipFill rotWithShape="1">
            <a:blip r:embed="rId3">
              <a:alphaModFix/>
            </a:blip>
            <a:srcRect l="95868" r="369"/>
            <a:stretch/>
          </p:blipFill>
          <p:spPr>
            <a:xfrm>
              <a:off x="0" y="3355550"/>
              <a:ext cx="1213676" cy="1386350"/>
            </a:xfrm>
            <a:prstGeom prst="rect">
              <a:avLst/>
            </a:prstGeom>
            <a:noFill/>
            <a:ln>
              <a:noFill/>
            </a:ln>
          </p:spPr>
        </p:pic>
      </p:grpSp>
      <p:sp>
        <p:nvSpPr>
          <p:cNvPr id="291" name="Google Shape;291;p55"/>
          <p:cNvSpPr txBox="1"/>
          <p:nvPr/>
        </p:nvSpPr>
        <p:spPr>
          <a:xfrm>
            <a:off x="421788" y="2156213"/>
            <a:ext cx="6166800" cy="4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666666"/>
                </a:solidFill>
                <a:latin typeface="Open Sans"/>
                <a:ea typeface="Open Sans"/>
                <a:cs typeface="Open Sans"/>
                <a:sym typeface="Open Sans"/>
              </a:rPr>
              <a:t>Make sure to set up your online store in Business Center before sending the report!</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6"/>
          <p:cNvSpPr/>
          <p:nvPr/>
        </p:nvSpPr>
        <p:spPr>
          <a:xfrm>
            <a:off x="0"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6"/>
          <p:cNvSpPr txBox="1"/>
          <p:nvPr/>
        </p:nvSpPr>
        <p:spPr>
          <a:xfrm>
            <a:off x="0" y="1766105"/>
            <a:ext cx="9144000" cy="161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Montserrat"/>
                <a:ea typeface="Montserrat"/>
                <a:cs typeface="Montserrat"/>
                <a:sym typeface="Montserrat"/>
              </a:rPr>
              <a:t>Listings</a:t>
            </a:r>
            <a:endParaRPr sz="4800">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9567</Words>
  <Application>Microsoft Macintosh PowerPoint</Application>
  <PresentationFormat>On-screen Show (16:9)</PresentationFormat>
  <Paragraphs>599</Paragraphs>
  <Slides>73</Slides>
  <Notes>73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Calibri</vt:lpstr>
      <vt:lpstr>Open Sans</vt:lpstr>
      <vt:lpstr>Questrial</vt:lpstr>
      <vt:lpstr>Montserrat</vt:lpstr>
      <vt:lpstr>Noto Sans Symbols</vt:lpstr>
      <vt:lpstr>Arial</vt:lpstr>
      <vt:lpstr>Dosis</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Tom Lombardi</cp:lastModifiedBy>
  <cp:revision>4</cp:revision>
  <dcterms:modified xsi:type="dcterms:W3CDTF">2023-03-22T21:03:59Z</dcterms:modified>
</cp:coreProperties>
</file>