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4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B3E24-C568-4594-9D1A-A1DC76109A71}" type="datetimeFigureOut">
              <a:rPr lang="en-US" smtClean="0"/>
              <a:t>12/12/2021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3956D2-3DB5-4BD3-9664-FCC7D7449AA4}" type="slidenum">
              <a:rPr lang="en-US" smtClean="0"/>
              <a:t>‹#›</a:t>
            </a:fld>
            <a:endParaRPr lang="en-US"/>
          </a:p>
        </p:txBody>
      </p:sp>
    </p:spTree>
    <p:extLst>
      <p:ext uri="{BB962C8B-B14F-4D97-AF65-F5344CB8AC3E}">
        <p14:creationId xmlns:p14="http://schemas.microsoft.com/office/powerpoint/2010/main" val="4074585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HOW TO THINK ABOUT THIS SLIDE</a:t>
            </a:r>
            <a:endParaRPr lang="en-US" dirty="0"/>
          </a:p>
          <a:p>
            <a:r>
              <a:rPr lang="en-US" dirty="0"/>
              <a:t>Here you just want to make sure the clients knows that no matter what they need in terms of marketing services, we've got them covered. Even though you won't be covering all the solutions we offer today, we want them to know we have them all in our back pocket ready to boot up as our partnership evolves.  </a:t>
            </a:r>
          </a:p>
          <a:p>
            <a:endParaRPr lang="en-US" dirty="0"/>
          </a:p>
          <a:p>
            <a:r>
              <a:rPr lang="en-US" b="1" dirty="0"/>
              <a:t>EXAMPLE LYRICS</a:t>
            </a:r>
            <a:endParaRPr lang="en-US" dirty="0"/>
          </a:p>
          <a:p>
            <a:r>
              <a:rPr lang="en-US" dirty="0"/>
              <a:t>And in the same way that I told you that we have teams that do all of the things. I just want to remind you that we do all of the things from a solution perspective. We're not going to be talking about every single solution today, but based on your needs analysis you gave us some specific solutions that you want us to talk about and so you can see those are highlighted on the screen. We're going to be talking to you about search. We're going to talk about social. We're going to talk about display. But there's a lot of other things that we do that we're not going to be talking about, but in the future you might need those things. Fact is, you probably will, so maybe that's websites or SEO or branded content. I just wanted you to know that we do all of those things as well. In fact, even if you have something that sounds like an insane request, if you wanted to develop an augmented reality app and then and shoot a video on sight in India, we also have teams of people that will do that for you. But we wanted to focus on the specific place that you told us to, which was to immediately drive leads for your business. </a:t>
            </a:r>
          </a:p>
          <a:p>
            <a:endParaRPr lang="en-US" dirty="0"/>
          </a:p>
          <a:p>
            <a:endParaRPr lang="en-US" dirty="0"/>
          </a:p>
          <a:p>
            <a:r>
              <a:rPr lang="en-US" b="1" dirty="0"/>
              <a:t>EXAMPLE LYRICS 2</a:t>
            </a:r>
            <a:endParaRPr lang="en-US" dirty="0"/>
          </a:p>
          <a:p>
            <a:r>
              <a:rPr lang="en-US" b="1" i="1" dirty="0"/>
              <a:t>Key Point of Slide: </a:t>
            </a:r>
            <a:r>
              <a:rPr lang="en-US" i="1" dirty="0"/>
              <a:t>Introduce the breadth of solutions and the expertise that will back it up.  </a:t>
            </a:r>
            <a:endParaRPr lang="en-US" dirty="0"/>
          </a:p>
          <a:p>
            <a:endParaRPr lang="en-US" dirty="0"/>
          </a:p>
          <a:p>
            <a:r>
              <a:rPr lang="en-US" dirty="0"/>
              <a:t>What’s important here is to see the scope of solutions we’ve invested in, and the team of digital experts we have to deliver these. </a:t>
            </a:r>
          </a:p>
          <a:p>
            <a:r>
              <a:rPr lang="en-US" dirty="0"/>
              <a:t>Our goal is to give you the option to consolidate as much as it makes sense with one partner, and then to provide a proven approach to gives you more context on how to invest your money. </a:t>
            </a:r>
          </a:p>
          <a:p>
            <a:endParaRPr lang="en-US" dirty="0"/>
          </a:p>
          <a:p>
            <a:r>
              <a:rPr lang="en-US" dirty="0"/>
              <a:t>Our solutions can be thought of in these buckets: </a:t>
            </a:r>
          </a:p>
          <a:p>
            <a:endParaRPr lang="en-US" dirty="0"/>
          </a:p>
          <a:p>
            <a:r>
              <a:rPr lang="en-US" b="1" dirty="0"/>
              <a:t>Building Your Presence:</a:t>
            </a:r>
            <a:r>
              <a:rPr lang="en-US" dirty="0"/>
              <a:t>  </a:t>
            </a:r>
            <a:endParaRPr lang="en-US" dirty="0">
              <a:cs typeface="Calibri"/>
            </a:endParaRPr>
          </a:p>
          <a:p>
            <a:r>
              <a:rPr lang="en-US" dirty="0"/>
              <a:t>Make sure your business presence is set up right, that you are found easily on the web, and set up to convert consumers. </a:t>
            </a:r>
          </a:p>
          <a:p>
            <a:endParaRPr lang="en-US" dirty="0"/>
          </a:p>
          <a:p>
            <a:r>
              <a:rPr lang="en-US" b="1" dirty="0"/>
              <a:t>Driving Awareness &amp; Leads:</a:t>
            </a:r>
            <a:r>
              <a:rPr lang="en-US" dirty="0"/>
              <a:t> </a:t>
            </a:r>
            <a:endParaRPr lang="en-US" dirty="0">
              <a:cs typeface="Calibri"/>
            </a:endParaRPr>
          </a:p>
          <a:p>
            <a:r>
              <a:rPr lang="en-US" dirty="0"/>
              <a:t>Once you have your presence established, its about finding consumers looking for what you have to offer, finding ways to reach new consumers, targeting existing customers to come back.  </a:t>
            </a:r>
          </a:p>
          <a:p>
            <a:endParaRPr lang="en-US" dirty="0"/>
          </a:p>
          <a:p>
            <a:r>
              <a:rPr lang="en-US" b="1" dirty="0"/>
              <a:t>Grow your audience &amp; connect:</a:t>
            </a:r>
            <a:r>
              <a:rPr lang="en-US" dirty="0"/>
              <a:t> </a:t>
            </a:r>
            <a:endParaRPr lang="en-US" dirty="0">
              <a:cs typeface="Calibri"/>
            </a:endParaRPr>
          </a:p>
          <a:p>
            <a:r>
              <a:rPr lang="en-US" dirty="0"/>
              <a:t>Build your audience, connect with your customers, and tell your story through engaging content and events. </a:t>
            </a:r>
          </a:p>
          <a:p>
            <a:endParaRPr lang="en-US" dirty="0"/>
          </a:p>
          <a:p>
            <a:r>
              <a:rPr lang="en-US" b="1" dirty="0"/>
              <a:t>Manage your leads &amp; Customers:</a:t>
            </a:r>
            <a:endParaRPr lang="en-US" dirty="0"/>
          </a:p>
          <a:p>
            <a:r>
              <a:rPr lang="en-US" dirty="0"/>
              <a:t>After promoting your brand and driving leads to your website, it’s critical you engage with these new prospects quickly. LOCALiQ can help you </a:t>
            </a:r>
            <a:r>
              <a:rPr lang="en-US" dirty="0" err="1"/>
              <a:t>nuture</a:t>
            </a:r>
            <a:r>
              <a:rPr lang="en-US" dirty="0"/>
              <a:t> your leads in effort to have better closing ratios.</a:t>
            </a:r>
          </a:p>
          <a:p>
            <a:endParaRPr lang="en-US" dirty="0"/>
          </a:p>
          <a:p>
            <a:r>
              <a:rPr lang="en-US" b="1" dirty="0"/>
              <a:t>Know What Works:</a:t>
            </a:r>
            <a:endParaRPr lang="en-US" dirty="0"/>
          </a:p>
          <a:p>
            <a:r>
              <a:rPr lang="en-US" dirty="0"/>
              <a:t>Marketing can be complex and it’s hard to know what is generating new business. Know what works with LOCALiQ client center which is a 24/7 dashboard where </a:t>
            </a:r>
            <a:r>
              <a:rPr lang="en-US" dirty="0" err="1"/>
              <a:t>yo</a:t>
            </a:r>
            <a:r>
              <a:rPr lang="en-US" dirty="0"/>
              <a:t> </a:t>
            </a:r>
            <a:r>
              <a:rPr lang="en-US" dirty="0" err="1"/>
              <a:t>ucan</a:t>
            </a:r>
            <a:r>
              <a:rPr lang="en-US" dirty="0"/>
              <a:t> measure performance in real time.</a:t>
            </a:r>
          </a:p>
        </p:txBody>
      </p:sp>
      <p:sp>
        <p:nvSpPr>
          <p:cNvPr id="4" name="Slide Number Placeholder 3"/>
          <p:cNvSpPr>
            <a:spLocks noGrp="1"/>
          </p:cNvSpPr>
          <p:nvPr>
            <p:ph type="sldNum" sz="quarter" idx="5"/>
          </p:nvPr>
        </p:nvSpPr>
        <p:spPr/>
        <p:txBody>
          <a:bodyPr/>
          <a:lstStyle/>
          <a:p>
            <a:pPr marL="0" marR="0" lvl="0" indent="0" algn="r" defTabSz="1097280" rtl="0" eaLnBrk="1" fontAlgn="auto" latinLnBrk="0" hangingPunct="1">
              <a:lnSpc>
                <a:spcPct val="100000"/>
              </a:lnSpc>
              <a:spcBef>
                <a:spcPts val="0"/>
              </a:spcBef>
              <a:spcAft>
                <a:spcPts val="0"/>
              </a:spcAft>
              <a:buClrTx/>
              <a:buSzTx/>
              <a:buFontTx/>
              <a:buNone/>
              <a:tabLst/>
              <a:defRPr/>
            </a:pPr>
            <a:fld id="{C7AA0FAA-E680-E54F-B4C5-339E1780556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09728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5851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7586A-4C04-4D32-81F3-34EB577EA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737A3F-D2A9-4DE4-A277-862508D408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5004D3-DBA0-4D1C-925E-CA523109308F}"/>
              </a:ext>
            </a:extLst>
          </p:cNvPr>
          <p:cNvSpPr>
            <a:spLocks noGrp="1"/>
          </p:cNvSpPr>
          <p:nvPr>
            <p:ph type="dt" sz="half" idx="10"/>
          </p:nvPr>
        </p:nvSpPr>
        <p:spPr/>
        <p:txBody>
          <a:bodyPr/>
          <a:lstStyle/>
          <a:p>
            <a:fld id="{CC123987-31F3-4AE2-B75A-375052C78F5C}" type="datetimeFigureOut">
              <a:rPr lang="en-US" smtClean="0"/>
              <a:t>12/12/2021</a:t>
            </a:fld>
            <a:endParaRPr lang="en-US"/>
          </a:p>
        </p:txBody>
      </p:sp>
      <p:sp>
        <p:nvSpPr>
          <p:cNvPr id="5" name="Footer Placeholder 4">
            <a:extLst>
              <a:ext uri="{FF2B5EF4-FFF2-40B4-BE49-F238E27FC236}">
                <a16:creationId xmlns:a16="http://schemas.microsoft.com/office/drawing/2014/main" id="{654C698C-0463-4C3E-914F-3BC7364CCA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5DAD6A-137F-488D-B16B-38A402B0E205}"/>
              </a:ext>
            </a:extLst>
          </p:cNvPr>
          <p:cNvSpPr>
            <a:spLocks noGrp="1"/>
          </p:cNvSpPr>
          <p:nvPr>
            <p:ph type="sldNum" sz="quarter" idx="12"/>
          </p:nvPr>
        </p:nvSpPr>
        <p:spPr/>
        <p:txBody>
          <a:bodyPr/>
          <a:lstStyle/>
          <a:p>
            <a:fld id="{09A0CC5B-5A95-4AB6-9C88-02DD7355E4ED}" type="slidenum">
              <a:rPr lang="en-US" smtClean="0"/>
              <a:t>‹#›</a:t>
            </a:fld>
            <a:endParaRPr lang="en-US"/>
          </a:p>
        </p:txBody>
      </p:sp>
    </p:spTree>
    <p:extLst>
      <p:ext uri="{BB962C8B-B14F-4D97-AF65-F5344CB8AC3E}">
        <p14:creationId xmlns:p14="http://schemas.microsoft.com/office/powerpoint/2010/main" val="23090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004AE-1B7F-4860-94C0-B8F3860DD5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E4E5D1-D105-4F71-8C06-9CFD944F9F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E3E87D-60F6-4352-9DB2-E117A9872BB6}"/>
              </a:ext>
            </a:extLst>
          </p:cNvPr>
          <p:cNvSpPr>
            <a:spLocks noGrp="1"/>
          </p:cNvSpPr>
          <p:nvPr>
            <p:ph type="dt" sz="half" idx="10"/>
          </p:nvPr>
        </p:nvSpPr>
        <p:spPr/>
        <p:txBody>
          <a:bodyPr/>
          <a:lstStyle/>
          <a:p>
            <a:fld id="{CC123987-31F3-4AE2-B75A-375052C78F5C}" type="datetimeFigureOut">
              <a:rPr lang="en-US" smtClean="0"/>
              <a:t>12/12/2021</a:t>
            </a:fld>
            <a:endParaRPr lang="en-US"/>
          </a:p>
        </p:txBody>
      </p:sp>
      <p:sp>
        <p:nvSpPr>
          <p:cNvPr id="5" name="Footer Placeholder 4">
            <a:extLst>
              <a:ext uri="{FF2B5EF4-FFF2-40B4-BE49-F238E27FC236}">
                <a16:creationId xmlns:a16="http://schemas.microsoft.com/office/drawing/2014/main" id="{36D74F5B-01DF-4929-AF21-22BF4CC5F1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1968F2-7E3A-4161-AC2A-A4C487DEF39D}"/>
              </a:ext>
            </a:extLst>
          </p:cNvPr>
          <p:cNvSpPr>
            <a:spLocks noGrp="1"/>
          </p:cNvSpPr>
          <p:nvPr>
            <p:ph type="sldNum" sz="quarter" idx="12"/>
          </p:nvPr>
        </p:nvSpPr>
        <p:spPr/>
        <p:txBody>
          <a:bodyPr/>
          <a:lstStyle/>
          <a:p>
            <a:fld id="{09A0CC5B-5A95-4AB6-9C88-02DD7355E4ED}" type="slidenum">
              <a:rPr lang="en-US" smtClean="0"/>
              <a:t>‹#›</a:t>
            </a:fld>
            <a:endParaRPr lang="en-US"/>
          </a:p>
        </p:txBody>
      </p:sp>
    </p:spTree>
    <p:extLst>
      <p:ext uri="{BB962C8B-B14F-4D97-AF65-F5344CB8AC3E}">
        <p14:creationId xmlns:p14="http://schemas.microsoft.com/office/powerpoint/2010/main" val="1143193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B9F23-4CD3-4231-B555-FEF5AFAA08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567299-8C49-4887-A157-8C6668BF23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29436F-9451-4909-8789-1068C05977F1}"/>
              </a:ext>
            </a:extLst>
          </p:cNvPr>
          <p:cNvSpPr>
            <a:spLocks noGrp="1"/>
          </p:cNvSpPr>
          <p:nvPr>
            <p:ph type="dt" sz="half" idx="10"/>
          </p:nvPr>
        </p:nvSpPr>
        <p:spPr/>
        <p:txBody>
          <a:bodyPr/>
          <a:lstStyle/>
          <a:p>
            <a:fld id="{CC123987-31F3-4AE2-B75A-375052C78F5C}" type="datetimeFigureOut">
              <a:rPr lang="en-US" smtClean="0"/>
              <a:t>12/12/2021</a:t>
            </a:fld>
            <a:endParaRPr lang="en-US"/>
          </a:p>
        </p:txBody>
      </p:sp>
      <p:sp>
        <p:nvSpPr>
          <p:cNvPr id="5" name="Footer Placeholder 4">
            <a:extLst>
              <a:ext uri="{FF2B5EF4-FFF2-40B4-BE49-F238E27FC236}">
                <a16:creationId xmlns:a16="http://schemas.microsoft.com/office/drawing/2014/main" id="{623DF1FC-990B-4850-AC61-0F6CB9D4FE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E6DC1A-A994-4F61-ADC5-5822F3D214F6}"/>
              </a:ext>
            </a:extLst>
          </p:cNvPr>
          <p:cNvSpPr>
            <a:spLocks noGrp="1"/>
          </p:cNvSpPr>
          <p:nvPr>
            <p:ph type="sldNum" sz="quarter" idx="12"/>
          </p:nvPr>
        </p:nvSpPr>
        <p:spPr/>
        <p:txBody>
          <a:bodyPr/>
          <a:lstStyle/>
          <a:p>
            <a:fld id="{09A0CC5B-5A95-4AB6-9C88-02DD7355E4ED}" type="slidenum">
              <a:rPr lang="en-US" smtClean="0"/>
              <a:t>‹#›</a:t>
            </a:fld>
            <a:endParaRPr lang="en-US"/>
          </a:p>
        </p:txBody>
      </p:sp>
    </p:spTree>
    <p:extLst>
      <p:ext uri="{BB962C8B-B14F-4D97-AF65-F5344CB8AC3E}">
        <p14:creationId xmlns:p14="http://schemas.microsoft.com/office/powerpoint/2010/main" val="1467246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577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7A46F-9D02-49BA-8F99-48D167EDC2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94F836-DF58-49EF-9699-1C30238CB1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0D7935-12FB-4A36-89CB-697AEB436B7C}"/>
              </a:ext>
            </a:extLst>
          </p:cNvPr>
          <p:cNvSpPr>
            <a:spLocks noGrp="1"/>
          </p:cNvSpPr>
          <p:nvPr>
            <p:ph type="dt" sz="half" idx="10"/>
          </p:nvPr>
        </p:nvSpPr>
        <p:spPr/>
        <p:txBody>
          <a:bodyPr/>
          <a:lstStyle/>
          <a:p>
            <a:fld id="{CC123987-31F3-4AE2-B75A-375052C78F5C}" type="datetimeFigureOut">
              <a:rPr lang="en-US" smtClean="0"/>
              <a:t>12/12/2021</a:t>
            </a:fld>
            <a:endParaRPr lang="en-US"/>
          </a:p>
        </p:txBody>
      </p:sp>
      <p:sp>
        <p:nvSpPr>
          <p:cNvPr id="5" name="Footer Placeholder 4">
            <a:extLst>
              <a:ext uri="{FF2B5EF4-FFF2-40B4-BE49-F238E27FC236}">
                <a16:creationId xmlns:a16="http://schemas.microsoft.com/office/drawing/2014/main" id="{6BA37887-9EA0-4E3F-8943-B247545132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6274E-D522-459A-9230-B98BD98E72F2}"/>
              </a:ext>
            </a:extLst>
          </p:cNvPr>
          <p:cNvSpPr>
            <a:spLocks noGrp="1"/>
          </p:cNvSpPr>
          <p:nvPr>
            <p:ph type="sldNum" sz="quarter" idx="12"/>
          </p:nvPr>
        </p:nvSpPr>
        <p:spPr/>
        <p:txBody>
          <a:bodyPr/>
          <a:lstStyle/>
          <a:p>
            <a:fld id="{09A0CC5B-5A95-4AB6-9C88-02DD7355E4ED}" type="slidenum">
              <a:rPr lang="en-US" smtClean="0"/>
              <a:t>‹#›</a:t>
            </a:fld>
            <a:endParaRPr lang="en-US"/>
          </a:p>
        </p:txBody>
      </p:sp>
    </p:spTree>
    <p:extLst>
      <p:ext uri="{BB962C8B-B14F-4D97-AF65-F5344CB8AC3E}">
        <p14:creationId xmlns:p14="http://schemas.microsoft.com/office/powerpoint/2010/main" val="1505634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D560D-D5D5-4A81-97DE-42A6851647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1D30E7-D2A5-4497-B06D-D2C33A56BD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E1535E-438A-46AF-8F96-F9D1B49E6E8F}"/>
              </a:ext>
            </a:extLst>
          </p:cNvPr>
          <p:cNvSpPr>
            <a:spLocks noGrp="1"/>
          </p:cNvSpPr>
          <p:nvPr>
            <p:ph type="dt" sz="half" idx="10"/>
          </p:nvPr>
        </p:nvSpPr>
        <p:spPr/>
        <p:txBody>
          <a:bodyPr/>
          <a:lstStyle/>
          <a:p>
            <a:fld id="{CC123987-31F3-4AE2-B75A-375052C78F5C}" type="datetimeFigureOut">
              <a:rPr lang="en-US" smtClean="0"/>
              <a:t>12/12/2021</a:t>
            </a:fld>
            <a:endParaRPr lang="en-US"/>
          </a:p>
        </p:txBody>
      </p:sp>
      <p:sp>
        <p:nvSpPr>
          <p:cNvPr id="5" name="Footer Placeholder 4">
            <a:extLst>
              <a:ext uri="{FF2B5EF4-FFF2-40B4-BE49-F238E27FC236}">
                <a16:creationId xmlns:a16="http://schemas.microsoft.com/office/drawing/2014/main" id="{CCD75B7A-DFC4-4816-93A8-0852C5F3AA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7C8A2D-1C30-4B1E-8598-3B55D803367D}"/>
              </a:ext>
            </a:extLst>
          </p:cNvPr>
          <p:cNvSpPr>
            <a:spLocks noGrp="1"/>
          </p:cNvSpPr>
          <p:nvPr>
            <p:ph type="sldNum" sz="quarter" idx="12"/>
          </p:nvPr>
        </p:nvSpPr>
        <p:spPr/>
        <p:txBody>
          <a:bodyPr/>
          <a:lstStyle/>
          <a:p>
            <a:fld id="{09A0CC5B-5A95-4AB6-9C88-02DD7355E4ED}" type="slidenum">
              <a:rPr lang="en-US" smtClean="0"/>
              <a:t>‹#›</a:t>
            </a:fld>
            <a:endParaRPr lang="en-US"/>
          </a:p>
        </p:txBody>
      </p:sp>
    </p:spTree>
    <p:extLst>
      <p:ext uri="{BB962C8B-B14F-4D97-AF65-F5344CB8AC3E}">
        <p14:creationId xmlns:p14="http://schemas.microsoft.com/office/powerpoint/2010/main" val="406262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BF542-5499-48F4-8FEE-1119057133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202461-0BCA-4125-9D15-A489AD86EF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FF0256-6EBA-4FC0-A8F7-A3B017C81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B0F4BB-5A0F-4161-8EE6-C30AEF790C90}"/>
              </a:ext>
            </a:extLst>
          </p:cNvPr>
          <p:cNvSpPr>
            <a:spLocks noGrp="1"/>
          </p:cNvSpPr>
          <p:nvPr>
            <p:ph type="dt" sz="half" idx="10"/>
          </p:nvPr>
        </p:nvSpPr>
        <p:spPr/>
        <p:txBody>
          <a:bodyPr/>
          <a:lstStyle/>
          <a:p>
            <a:fld id="{CC123987-31F3-4AE2-B75A-375052C78F5C}" type="datetimeFigureOut">
              <a:rPr lang="en-US" smtClean="0"/>
              <a:t>12/12/2021</a:t>
            </a:fld>
            <a:endParaRPr lang="en-US"/>
          </a:p>
        </p:txBody>
      </p:sp>
      <p:sp>
        <p:nvSpPr>
          <p:cNvPr id="6" name="Footer Placeholder 5">
            <a:extLst>
              <a:ext uri="{FF2B5EF4-FFF2-40B4-BE49-F238E27FC236}">
                <a16:creationId xmlns:a16="http://schemas.microsoft.com/office/drawing/2014/main" id="{3AED368F-D438-46A0-8AC1-8327B321CE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CCAE5A-C12F-4294-8B8D-03ACE690D9B9}"/>
              </a:ext>
            </a:extLst>
          </p:cNvPr>
          <p:cNvSpPr>
            <a:spLocks noGrp="1"/>
          </p:cNvSpPr>
          <p:nvPr>
            <p:ph type="sldNum" sz="quarter" idx="12"/>
          </p:nvPr>
        </p:nvSpPr>
        <p:spPr/>
        <p:txBody>
          <a:bodyPr/>
          <a:lstStyle/>
          <a:p>
            <a:fld id="{09A0CC5B-5A95-4AB6-9C88-02DD7355E4ED}" type="slidenum">
              <a:rPr lang="en-US" smtClean="0"/>
              <a:t>‹#›</a:t>
            </a:fld>
            <a:endParaRPr lang="en-US"/>
          </a:p>
        </p:txBody>
      </p:sp>
    </p:spTree>
    <p:extLst>
      <p:ext uri="{BB962C8B-B14F-4D97-AF65-F5344CB8AC3E}">
        <p14:creationId xmlns:p14="http://schemas.microsoft.com/office/powerpoint/2010/main" val="219839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F0EB-B562-4439-AD75-C140B9324F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42917E6-8BB2-4E4B-A6D6-0CECBFD35D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AC1DAF-6445-46A7-BB25-0C8A892CC3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F48A53-3695-45A8-A793-82364F47DA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8A7973-2802-4F4A-A66C-7C54DF8C42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E83415-458C-4E47-BD3B-2E0EA1137612}"/>
              </a:ext>
            </a:extLst>
          </p:cNvPr>
          <p:cNvSpPr>
            <a:spLocks noGrp="1"/>
          </p:cNvSpPr>
          <p:nvPr>
            <p:ph type="dt" sz="half" idx="10"/>
          </p:nvPr>
        </p:nvSpPr>
        <p:spPr/>
        <p:txBody>
          <a:bodyPr/>
          <a:lstStyle/>
          <a:p>
            <a:fld id="{CC123987-31F3-4AE2-B75A-375052C78F5C}" type="datetimeFigureOut">
              <a:rPr lang="en-US" smtClean="0"/>
              <a:t>12/12/2021</a:t>
            </a:fld>
            <a:endParaRPr lang="en-US"/>
          </a:p>
        </p:txBody>
      </p:sp>
      <p:sp>
        <p:nvSpPr>
          <p:cNvPr id="8" name="Footer Placeholder 7">
            <a:extLst>
              <a:ext uri="{FF2B5EF4-FFF2-40B4-BE49-F238E27FC236}">
                <a16:creationId xmlns:a16="http://schemas.microsoft.com/office/drawing/2014/main" id="{C8DB1573-E576-41F0-A8D0-8F357B44B3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237312-5CD8-40DA-9C7F-95C7EB336CE3}"/>
              </a:ext>
            </a:extLst>
          </p:cNvPr>
          <p:cNvSpPr>
            <a:spLocks noGrp="1"/>
          </p:cNvSpPr>
          <p:nvPr>
            <p:ph type="sldNum" sz="quarter" idx="12"/>
          </p:nvPr>
        </p:nvSpPr>
        <p:spPr/>
        <p:txBody>
          <a:bodyPr/>
          <a:lstStyle/>
          <a:p>
            <a:fld id="{09A0CC5B-5A95-4AB6-9C88-02DD7355E4ED}" type="slidenum">
              <a:rPr lang="en-US" smtClean="0"/>
              <a:t>‹#›</a:t>
            </a:fld>
            <a:endParaRPr lang="en-US"/>
          </a:p>
        </p:txBody>
      </p:sp>
    </p:spTree>
    <p:extLst>
      <p:ext uri="{BB962C8B-B14F-4D97-AF65-F5344CB8AC3E}">
        <p14:creationId xmlns:p14="http://schemas.microsoft.com/office/powerpoint/2010/main" val="3430807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9B095-A544-480E-B3BD-0E07D7C267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E9AE47-4A86-4677-86CC-80027E525452}"/>
              </a:ext>
            </a:extLst>
          </p:cNvPr>
          <p:cNvSpPr>
            <a:spLocks noGrp="1"/>
          </p:cNvSpPr>
          <p:nvPr>
            <p:ph type="dt" sz="half" idx="10"/>
          </p:nvPr>
        </p:nvSpPr>
        <p:spPr/>
        <p:txBody>
          <a:bodyPr/>
          <a:lstStyle/>
          <a:p>
            <a:fld id="{CC123987-31F3-4AE2-B75A-375052C78F5C}" type="datetimeFigureOut">
              <a:rPr lang="en-US" smtClean="0"/>
              <a:t>12/12/2021</a:t>
            </a:fld>
            <a:endParaRPr lang="en-US"/>
          </a:p>
        </p:txBody>
      </p:sp>
      <p:sp>
        <p:nvSpPr>
          <p:cNvPr id="4" name="Footer Placeholder 3">
            <a:extLst>
              <a:ext uri="{FF2B5EF4-FFF2-40B4-BE49-F238E27FC236}">
                <a16:creationId xmlns:a16="http://schemas.microsoft.com/office/drawing/2014/main" id="{181C31BF-241C-413F-B096-06EC7E8C2A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FE94EA-F375-42F7-A3EE-D5103FA5D112}"/>
              </a:ext>
            </a:extLst>
          </p:cNvPr>
          <p:cNvSpPr>
            <a:spLocks noGrp="1"/>
          </p:cNvSpPr>
          <p:nvPr>
            <p:ph type="sldNum" sz="quarter" idx="12"/>
          </p:nvPr>
        </p:nvSpPr>
        <p:spPr/>
        <p:txBody>
          <a:bodyPr/>
          <a:lstStyle/>
          <a:p>
            <a:fld id="{09A0CC5B-5A95-4AB6-9C88-02DD7355E4ED}" type="slidenum">
              <a:rPr lang="en-US" smtClean="0"/>
              <a:t>‹#›</a:t>
            </a:fld>
            <a:endParaRPr lang="en-US"/>
          </a:p>
        </p:txBody>
      </p:sp>
    </p:spTree>
    <p:extLst>
      <p:ext uri="{BB962C8B-B14F-4D97-AF65-F5344CB8AC3E}">
        <p14:creationId xmlns:p14="http://schemas.microsoft.com/office/powerpoint/2010/main" val="2868533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A5FFB-EC10-446E-9109-83503847A67E}"/>
              </a:ext>
            </a:extLst>
          </p:cNvPr>
          <p:cNvSpPr>
            <a:spLocks noGrp="1"/>
          </p:cNvSpPr>
          <p:nvPr>
            <p:ph type="dt" sz="half" idx="10"/>
          </p:nvPr>
        </p:nvSpPr>
        <p:spPr/>
        <p:txBody>
          <a:bodyPr/>
          <a:lstStyle/>
          <a:p>
            <a:fld id="{CC123987-31F3-4AE2-B75A-375052C78F5C}" type="datetimeFigureOut">
              <a:rPr lang="en-US" smtClean="0"/>
              <a:t>12/12/2021</a:t>
            </a:fld>
            <a:endParaRPr lang="en-US"/>
          </a:p>
        </p:txBody>
      </p:sp>
      <p:sp>
        <p:nvSpPr>
          <p:cNvPr id="3" name="Footer Placeholder 2">
            <a:extLst>
              <a:ext uri="{FF2B5EF4-FFF2-40B4-BE49-F238E27FC236}">
                <a16:creationId xmlns:a16="http://schemas.microsoft.com/office/drawing/2014/main" id="{FD0C2C0D-F23F-4A7F-BADD-A39C3FD833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858A73E-A3E7-4521-A732-A05764621F9F}"/>
              </a:ext>
            </a:extLst>
          </p:cNvPr>
          <p:cNvSpPr>
            <a:spLocks noGrp="1"/>
          </p:cNvSpPr>
          <p:nvPr>
            <p:ph type="sldNum" sz="quarter" idx="12"/>
          </p:nvPr>
        </p:nvSpPr>
        <p:spPr/>
        <p:txBody>
          <a:bodyPr/>
          <a:lstStyle/>
          <a:p>
            <a:fld id="{09A0CC5B-5A95-4AB6-9C88-02DD7355E4ED}" type="slidenum">
              <a:rPr lang="en-US" smtClean="0"/>
              <a:t>‹#›</a:t>
            </a:fld>
            <a:endParaRPr lang="en-US"/>
          </a:p>
        </p:txBody>
      </p:sp>
    </p:spTree>
    <p:extLst>
      <p:ext uri="{BB962C8B-B14F-4D97-AF65-F5344CB8AC3E}">
        <p14:creationId xmlns:p14="http://schemas.microsoft.com/office/powerpoint/2010/main" val="826671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7C90D-6C34-4872-BDD1-F11D75E7A2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F4EA69-B943-4559-8F1F-85C229A4FF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4ACF81-224B-49B9-B88D-77B12E3CE4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CD3DC0-F503-466C-B99A-686B1FA4A0C1}"/>
              </a:ext>
            </a:extLst>
          </p:cNvPr>
          <p:cNvSpPr>
            <a:spLocks noGrp="1"/>
          </p:cNvSpPr>
          <p:nvPr>
            <p:ph type="dt" sz="half" idx="10"/>
          </p:nvPr>
        </p:nvSpPr>
        <p:spPr/>
        <p:txBody>
          <a:bodyPr/>
          <a:lstStyle/>
          <a:p>
            <a:fld id="{CC123987-31F3-4AE2-B75A-375052C78F5C}" type="datetimeFigureOut">
              <a:rPr lang="en-US" smtClean="0"/>
              <a:t>12/12/2021</a:t>
            </a:fld>
            <a:endParaRPr lang="en-US"/>
          </a:p>
        </p:txBody>
      </p:sp>
      <p:sp>
        <p:nvSpPr>
          <p:cNvPr id="6" name="Footer Placeholder 5">
            <a:extLst>
              <a:ext uri="{FF2B5EF4-FFF2-40B4-BE49-F238E27FC236}">
                <a16:creationId xmlns:a16="http://schemas.microsoft.com/office/drawing/2014/main" id="{2E265BA7-8D4C-4845-A50B-D927E3F320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A68AB2-060E-4DEC-B71B-1F0838B59794}"/>
              </a:ext>
            </a:extLst>
          </p:cNvPr>
          <p:cNvSpPr>
            <a:spLocks noGrp="1"/>
          </p:cNvSpPr>
          <p:nvPr>
            <p:ph type="sldNum" sz="quarter" idx="12"/>
          </p:nvPr>
        </p:nvSpPr>
        <p:spPr/>
        <p:txBody>
          <a:bodyPr/>
          <a:lstStyle/>
          <a:p>
            <a:fld id="{09A0CC5B-5A95-4AB6-9C88-02DD7355E4ED}" type="slidenum">
              <a:rPr lang="en-US" smtClean="0"/>
              <a:t>‹#›</a:t>
            </a:fld>
            <a:endParaRPr lang="en-US"/>
          </a:p>
        </p:txBody>
      </p:sp>
    </p:spTree>
    <p:extLst>
      <p:ext uri="{BB962C8B-B14F-4D97-AF65-F5344CB8AC3E}">
        <p14:creationId xmlns:p14="http://schemas.microsoft.com/office/powerpoint/2010/main" val="1540191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1ADBA-BF4C-491C-B20B-49426A0450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410C65-FC63-4741-B4D8-33C64AA439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52070E-EB1C-405F-8216-46C33D5DEB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C620D9-875A-4606-8796-0B3421F341C9}"/>
              </a:ext>
            </a:extLst>
          </p:cNvPr>
          <p:cNvSpPr>
            <a:spLocks noGrp="1"/>
          </p:cNvSpPr>
          <p:nvPr>
            <p:ph type="dt" sz="half" idx="10"/>
          </p:nvPr>
        </p:nvSpPr>
        <p:spPr/>
        <p:txBody>
          <a:bodyPr/>
          <a:lstStyle/>
          <a:p>
            <a:fld id="{CC123987-31F3-4AE2-B75A-375052C78F5C}" type="datetimeFigureOut">
              <a:rPr lang="en-US" smtClean="0"/>
              <a:t>12/12/2021</a:t>
            </a:fld>
            <a:endParaRPr lang="en-US"/>
          </a:p>
        </p:txBody>
      </p:sp>
      <p:sp>
        <p:nvSpPr>
          <p:cNvPr id="6" name="Footer Placeholder 5">
            <a:extLst>
              <a:ext uri="{FF2B5EF4-FFF2-40B4-BE49-F238E27FC236}">
                <a16:creationId xmlns:a16="http://schemas.microsoft.com/office/drawing/2014/main" id="{56B86E4E-04E4-40B4-B810-05C6595C78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8B54FA-0090-4EF4-8651-DD7347576070}"/>
              </a:ext>
            </a:extLst>
          </p:cNvPr>
          <p:cNvSpPr>
            <a:spLocks noGrp="1"/>
          </p:cNvSpPr>
          <p:nvPr>
            <p:ph type="sldNum" sz="quarter" idx="12"/>
          </p:nvPr>
        </p:nvSpPr>
        <p:spPr/>
        <p:txBody>
          <a:bodyPr/>
          <a:lstStyle/>
          <a:p>
            <a:fld id="{09A0CC5B-5A95-4AB6-9C88-02DD7355E4ED}" type="slidenum">
              <a:rPr lang="en-US" smtClean="0"/>
              <a:t>‹#›</a:t>
            </a:fld>
            <a:endParaRPr lang="en-US"/>
          </a:p>
        </p:txBody>
      </p:sp>
    </p:spTree>
    <p:extLst>
      <p:ext uri="{BB962C8B-B14F-4D97-AF65-F5344CB8AC3E}">
        <p14:creationId xmlns:p14="http://schemas.microsoft.com/office/powerpoint/2010/main" val="3084275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618C67-A693-4280-AD4B-8C251731F8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82D95F-826A-4A86-8F4B-8FF520512A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2A333E-49F6-4CAE-862F-849431CB0E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123987-31F3-4AE2-B75A-375052C78F5C}" type="datetimeFigureOut">
              <a:rPr lang="en-US" smtClean="0"/>
              <a:t>12/12/2021</a:t>
            </a:fld>
            <a:endParaRPr lang="en-US"/>
          </a:p>
        </p:txBody>
      </p:sp>
      <p:sp>
        <p:nvSpPr>
          <p:cNvPr id="5" name="Footer Placeholder 4">
            <a:extLst>
              <a:ext uri="{FF2B5EF4-FFF2-40B4-BE49-F238E27FC236}">
                <a16:creationId xmlns:a16="http://schemas.microsoft.com/office/drawing/2014/main" id="{A063D3D4-99E6-4DEF-992C-15B1BE445E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A97C82-908E-4D93-84EE-E0934531CA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A0CC5B-5A95-4AB6-9C88-02DD7355E4ED}" type="slidenum">
              <a:rPr lang="en-US" smtClean="0"/>
              <a:t>‹#›</a:t>
            </a:fld>
            <a:endParaRPr lang="en-US"/>
          </a:p>
        </p:txBody>
      </p:sp>
    </p:spTree>
    <p:extLst>
      <p:ext uri="{BB962C8B-B14F-4D97-AF65-F5344CB8AC3E}">
        <p14:creationId xmlns:p14="http://schemas.microsoft.com/office/powerpoint/2010/main" val="2467706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a:extLst>
              <a:ext uri="{FF2B5EF4-FFF2-40B4-BE49-F238E27FC236}">
                <a16:creationId xmlns:a16="http://schemas.microsoft.com/office/drawing/2014/main" id="{625FF604-D404-424D-94FF-FD7AFA1A12B6}"/>
              </a:ext>
            </a:extLst>
          </p:cNvPr>
          <p:cNvSpPr txBox="1"/>
          <p:nvPr/>
        </p:nvSpPr>
        <p:spPr>
          <a:xfrm>
            <a:off x="502299" y="426372"/>
            <a:ext cx="6572443" cy="990143"/>
          </a:xfrm>
          <a:prstGeom prst="rect">
            <a:avLst/>
          </a:prstGeom>
          <a:noFill/>
        </p:spPr>
        <p:txBody>
          <a:bodyPr wrap="square" rtlCol="0">
            <a:spAutoFit/>
          </a:bodyPr>
          <a:lstStyle/>
          <a:p>
            <a:pPr defTabSz="914363"/>
            <a:r>
              <a:rPr lang="en-US" sz="3167" b="1">
                <a:solidFill>
                  <a:srgbClr val="545454"/>
                </a:solidFill>
                <a:latin typeface="Unify Sans" panose="020B0603020203020204" pitchFamily="34" charset="0"/>
              </a:rPr>
              <a:t>One partner</a:t>
            </a:r>
          </a:p>
          <a:p>
            <a:pPr defTabSz="914363"/>
            <a:r>
              <a:rPr lang="en-US" sz="2667" b="1">
                <a:solidFill>
                  <a:prstClr val="white">
                    <a:lumMod val="75000"/>
                  </a:prstClr>
                </a:solidFill>
                <a:latin typeface="Unify Sans" panose="020B0603020203020204" pitchFamily="34" charset="0"/>
              </a:rPr>
              <a:t>Providing you the solutions you need.</a:t>
            </a:r>
          </a:p>
        </p:txBody>
      </p:sp>
      <p:cxnSp>
        <p:nvCxnSpPr>
          <p:cNvPr id="8" name="Straight Connector 7">
            <a:extLst>
              <a:ext uri="{FF2B5EF4-FFF2-40B4-BE49-F238E27FC236}">
                <a16:creationId xmlns:a16="http://schemas.microsoft.com/office/drawing/2014/main" id="{D8FA9D07-A591-AE4B-8BFF-1436F7C281D3}"/>
              </a:ext>
            </a:extLst>
          </p:cNvPr>
          <p:cNvCxnSpPr>
            <a:cxnSpLocks/>
          </p:cNvCxnSpPr>
          <p:nvPr/>
        </p:nvCxnSpPr>
        <p:spPr>
          <a:xfrm>
            <a:off x="590668" y="2618387"/>
            <a:ext cx="1905000" cy="0"/>
          </a:xfrm>
          <a:prstGeom prst="line">
            <a:avLst/>
          </a:prstGeom>
          <a:ln w="44450">
            <a:solidFill>
              <a:srgbClr val="545454"/>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69A276C-1A1B-964F-B040-DE9CAFF472FD}"/>
              </a:ext>
            </a:extLst>
          </p:cNvPr>
          <p:cNvCxnSpPr>
            <a:cxnSpLocks/>
          </p:cNvCxnSpPr>
          <p:nvPr/>
        </p:nvCxnSpPr>
        <p:spPr>
          <a:xfrm>
            <a:off x="2852768" y="2618387"/>
            <a:ext cx="1905000" cy="0"/>
          </a:xfrm>
          <a:prstGeom prst="line">
            <a:avLst/>
          </a:prstGeom>
          <a:ln w="44450">
            <a:solidFill>
              <a:srgbClr val="545454"/>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774699E9-D96A-784F-965C-BC81076F16CE}"/>
              </a:ext>
            </a:extLst>
          </p:cNvPr>
          <p:cNvCxnSpPr>
            <a:cxnSpLocks/>
          </p:cNvCxnSpPr>
          <p:nvPr/>
        </p:nvCxnSpPr>
        <p:spPr>
          <a:xfrm>
            <a:off x="5114868" y="2618387"/>
            <a:ext cx="1905000" cy="0"/>
          </a:xfrm>
          <a:prstGeom prst="line">
            <a:avLst/>
          </a:prstGeom>
          <a:ln w="44450">
            <a:solidFill>
              <a:srgbClr val="545454"/>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3A6217FC-91CF-E44B-8F4A-5DFD08FAC127}"/>
              </a:ext>
            </a:extLst>
          </p:cNvPr>
          <p:cNvCxnSpPr>
            <a:cxnSpLocks/>
          </p:cNvCxnSpPr>
          <p:nvPr/>
        </p:nvCxnSpPr>
        <p:spPr>
          <a:xfrm>
            <a:off x="7376968" y="2618387"/>
            <a:ext cx="1905000" cy="0"/>
          </a:xfrm>
          <a:prstGeom prst="line">
            <a:avLst/>
          </a:prstGeom>
          <a:ln w="44450">
            <a:solidFill>
              <a:srgbClr val="545454"/>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F274501-281A-1445-81BF-748FC2BE9DC8}"/>
              </a:ext>
            </a:extLst>
          </p:cNvPr>
          <p:cNvCxnSpPr>
            <a:cxnSpLocks/>
          </p:cNvCxnSpPr>
          <p:nvPr/>
        </p:nvCxnSpPr>
        <p:spPr>
          <a:xfrm>
            <a:off x="9639068" y="2618387"/>
            <a:ext cx="1905000" cy="0"/>
          </a:xfrm>
          <a:prstGeom prst="line">
            <a:avLst/>
          </a:prstGeom>
          <a:ln w="44450">
            <a:solidFill>
              <a:srgbClr val="545454"/>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6461C0C-F0DB-964B-B683-54733FFF94C9}"/>
              </a:ext>
            </a:extLst>
          </p:cNvPr>
          <p:cNvSpPr txBox="1"/>
          <p:nvPr/>
        </p:nvSpPr>
        <p:spPr>
          <a:xfrm>
            <a:off x="590668" y="1979317"/>
            <a:ext cx="1905000" cy="461665"/>
          </a:xfrm>
          <a:prstGeom prst="rect">
            <a:avLst/>
          </a:prstGeom>
          <a:noFill/>
        </p:spPr>
        <p:txBody>
          <a:bodyPr wrap="square" lIns="0" tIns="0" rIns="0" bIns="0" rtlCol="0" anchor="t">
            <a:spAutoFit/>
          </a:bodyPr>
          <a:lstStyle/>
          <a:p>
            <a:pPr defTabSz="914363">
              <a:lnSpc>
                <a:spcPts val="1833"/>
              </a:lnSpc>
            </a:pPr>
            <a:r>
              <a:rPr lang="en-US" sz="1667" b="1">
                <a:solidFill>
                  <a:srgbClr val="009BFF"/>
                </a:solidFill>
                <a:latin typeface="Unify Sans" panose="020B0603020203020204" pitchFamily="34" charset="0"/>
              </a:rPr>
              <a:t>Build your </a:t>
            </a:r>
            <a:br>
              <a:rPr lang="en-US" sz="1667" b="1">
                <a:solidFill>
                  <a:srgbClr val="009BFF"/>
                </a:solidFill>
                <a:latin typeface="Unify Sans" panose="020B0603020203020204" pitchFamily="34" charset="0"/>
              </a:rPr>
            </a:br>
            <a:r>
              <a:rPr lang="en-US" sz="1667" b="1">
                <a:solidFill>
                  <a:srgbClr val="009BFF"/>
                </a:solidFill>
                <a:latin typeface="Unify Sans" panose="020B0603020203020204" pitchFamily="34" charset="0"/>
              </a:rPr>
              <a:t>presence.</a:t>
            </a:r>
            <a:endParaRPr lang="en-US" sz="1667">
              <a:solidFill>
                <a:srgbClr val="009BFF"/>
              </a:solidFill>
              <a:latin typeface="Unify Sans"/>
            </a:endParaRPr>
          </a:p>
        </p:txBody>
      </p:sp>
      <p:sp>
        <p:nvSpPr>
          <p:cNvPr id="31" name="TextBox 30">
            <a:extLst>
              <a:ext uri="{FF2B5EF4-FFF2-40B4-BE49-F238E27FC236}">
                <a16:creationId xmlns:a16="http://schemas.microsoft.com/office/drawing/2014/main" id="{31F8F6E6-6E07-3B41-9A4E-5BE0BE8AE236}"/>
              </a:ext>
            </a:extLst>
          </p:cNvPr>
          <p:cNvSpPr txBox="1"/>
          <p:nvPr/>
        </p:nvSpPr>
        <p:spPr>
          <a:xfrm>
            <a:off x="590668" y="2783183"/>
            <a:ext cx="1905000" cy="2039020"/>
          </a:xfrm>
          <a:prstGeom prst="rect">
            <a:avLst/>
          </a:prstGeom>
          <a:noFill/>
        </p:spPr>
        <p:txBody>
          <a:bodyPr wrap="square" lIns="0" tIns="0" rIns="0" bIns="0" rtlCol="0" anchor="t">
            <a:spAutoFit/>
          </a:bodyPr>
          <a:lstStyle/>
          <a:p>
            <a:pPr marL="152382" indent="-152382" defTabSz="914327">
              <a:lnSpc>
                <a:spcPts val="1667"/>
              </a:lnSpc>
              <a:spcBef>
                <a:spcPts val="750"/>
              </a:spcBef>
              <a:buFont typeface="Univers" panose="020B0503020202020204" pitchFamily="34" charset="0"/>
              <a:buChar char="–"/>
              <a:defRPr/>
            </a:pPr>
            <a:r>
              <a:rPr lang="en-US" sz="1500" dirty="0">
                <a:solidFill>
                  <a:srgbClr val="545454"/>
                </a:solidFill>
              </a:rPr>
              <a:t>Websites </a:t>
            </a:r>
          </a:p>
          <a:p>
            <a:pPr marL="152382" indent="-152382" defTabSz="914327">
              <a:lnSpc>
                <a:spcPts val="1667"/>
              </a:lnSpc>
              <a:spcBef>
                <a:spcPts val="750"/>
              </a:spcBef>
              <a:buFont typeface="Univers" panose="020B0503020202020204" pitchFamily="34" charset="0"/>
              <a:buChar char="–"/>
              <a:defRPr/>
            </a:pPr>
            <a:r>
              <a:rPr lang="en-US" sz="1500" dirty="0">
                <a:solidFill>
                  <a:srgbClr val="545454"/>
                </a:solidFill>
              </a:rPr>
              <a:t>Landing Pages</a:t>
            </a:r>
          </a:p>
          <a:p>
            <a:pPr marL="152382" indent="-152382" defTabSz="914327">
              <a:lnSpc>
                <a:spcPts val="1667"/>
              </a:lnSpc>
              <a:spcBef>
                <a:spcPts val="750"/>
              </a:spcBef>
              <a:buFont typeface="Univers" panose="020B0503020202020204" pitchFamily="34" charset="0"/>
              <a:buChar char="–"/>
              <a:defRPr/>
            </a:pPr>
            <a:r>
              <a:rPr lang="en-US" sz="1500" dirty="0">
                <a:solidFill>
                  <a:srgbClr val="545454"/>
                </a:solidFill>
              </a:rPr>
              <a:t>Live Chat</a:t>
            </a:r>
          </a:p>
          <a:p>
            <a:pPr marL="152382" indent="-152382" defTabSz="914327">
              <a:lnSpc>
                <a:spcPts val="1667"/>
              </a:lnSpc>
              <a:spcBef>
                <a:spcPts val="750"/>
              </a:spcBef>
              <a:buFont typeface="Univers" panose="020B0503020202020204" pitchFamily="34" charset="0"/>
              <a:buChar char="–"/>
              <a:defRPr/>
            </a:pPr>
            <a:r>
              <a:rPr lang="en-US" sz="1500" dirty="0">
                <a:solidFill>
                  <a:srgbClr val="545454"/>
                </a:solidFill>
              </a:rPr>
              <a:t>Listings Management</a:t>
            </a:r>
          </a:p>
          <a:p>
            <a:pPr marL="152382" indent="-152382" defTabSz="914327">
              <a:lnSpc>
                <a:spcPts val="1667"/>
              </a:lnSpc>
              <a:spcBef>
                <a:spcPts val="750"/>
              </a:spcBef>
              <a:buFont typeface="Univers" panose="020B0503020202020204" pitchFamily="34" charset="0"/>
              <a:buChar char="–"/>
              <a:defRPr/>
            </a:pPr>
            <a:r>
              <a:rPr lang="en-US" sz="1500" dirty="0">
                <a:solidFill>
                  <a:srgbClr val="545454"/>
                </a:solidFill>
              </a:rPr>
              <a:t>SEO</a:t>
            </a:r>
          </a:p>
          <a:p>
            <a:pPr marL="152394" indent="-152394" defTabSz="914363">
              <a:lnSpc>
                <a:spcPts val="1667"/>
              </a:lnSpc>
              <a:spcBef>
                <a:spcPts val="750"/>
              </a:spcBef>
              <a:buFont typeface="Univers" panose="020B0503020202020204" pitchFamily="34" charset="0"/>
              <a:buChar char="–"/>
            </a:pPr>
            <a:endParaRPr lang="en-US" sz="1500" dirty="0">
              <a:solidFill>
                <a:srgbClr val="545454"/>
              </a:solidFill>
              <a:latin typeface="Unify Sans"/>
            </a:endParaRPr>
          </a:p>
        </p:txBody>
      </p:sp>
      <p:sp>
        <p:nvSpPr>
          <p:cNvPr id="32" name="TextBox 31">
            <a:extLst>
              <a:ext uri="{FF2B5EF4-FFF2-40B4-BE49-F238E27FC236}">
                <a16:creationId xmlns:a16="http://schemas.microsoft.com/office/drawing/2014/main" id="{702449C5-B128-5D48-8280-BCBE72BF791C}"/>
              </a:ext>
            </a:extLst>
          </p:cNvPr>
          <p:cNvSpPr txBox="1"/>
          <p:nvPr/>
        </p:nvSpPr>
        <p:spPr>
          <a:xfrm>
            <a:off x="2852768" y="1979317"/>
            <a:ext cx="1905000" cy="461665"/>
          </a:xfrm>
          <a:prstGeom prst="rect">
            <a:avLst/>
          </a:prstGeom>
          <a:noFill/>
        </p:spPr>
        <p:txBody>
          <a:bodyPr wrap="square" lIns="0" tIns="0" rIns="0" bIns="0" rtlCol="0">
            <a:spAutoFit/>
          </a:bodyPr>
          <a:lstStyle/>
          <a:p>
            <a:pPr defTabSz="914363">
              <a:lnSpc>
                <a:spcPts val="1833"/>
              </a:lnSpc>
            </a:pPr>
            <a:r>
              <a:rPr lang="en-US" sz="1667" b="1">
                <a:solidFill>
                  <a:srgbClr val="009BFF"/>
                </a:solidFill>
                <a:latin typeface="Unify Sans" panose="020B0603020203020204" pitchFamily="34" charset="0"/>
              </a:rPr>
              <a:t>Drive awareness </a:t>
            </a:r>
            <a:br>
              <a:rPr lang="en-US" sz="1667" b="1">
                <a:solidFill>
                  <a:srgbClr val="009BFF"/>
                </a:solidFill>
                <a:latin typeface="Unify Sans" panose="020B0603020203020204" pitchFamily="34" charset="0"/>
              </a:rPr>
            </a:br>
            <a:r>
              <a:rPr lang="en-US" sz="1667" b="1">
                <a:solidFill>
                  <a:srgbClr val="009BFF"/>
                </a:solidFill>
                <a:latin typeface="Unify Sans" panose="020B0603020203020204" pitchFamily="34" charset="0"/>
              </a:rPr>
              <a:t>&amp; leads.</a:t>
            </a:r>
            <a:endParaRPr lang="en-US" sz="1667">
              <a:solidFill>
                <a:srgbClr val="009BFF"/>
              </a:solidFill>
              <a:latin typeface="Unify Sans"/>
            </a:endParaRPr>
          </a:p>
        </p:txBody>
      </p:sp>
      <p:sp>
        <p:nvSpPr>
          <p:cNvPr id="35" name="TextBox 34">
            <a:extLst>
              <a:ext uri="{FF2B5EF4-FFF2-40B4-BE49-F238E27FC236}">
                <a16:creationId xmlns:a16="http://schemas.microsoft.com/office/drawing/2014/main" id="{D26154FF-6C1E-D146-9C86-D43CA717E3BC}"/>
              </a:ext>
            </a:extLst>
          </p:cNvPr>
          <p:cNvSpPr txBox="1"/>
          <p:nvPr/>
        </p:nvSpPr>
        <p:spPr>
          <a:xfrm>
            <a:off x="2852768" y="2783183"/>
            <a:ext cx="1905000" cy="3321422"/>
          </a:xfrm>
          <a:prstGeom prst="rect">
            <a:avLst/>
          </a:prstGeom>
          <a:noFill/>
        </p:spPr>
        <p:txBody>
          <a:bodyPr wrap="square" lIns="0" tIns="0" rIns="0" bIns="0" rtlCol="0" anchor="t">
            <a:spAutoFit/>
          </a:bodyPr>
          <a:lstStyle/>
          <a:p>
            <a:pPr marL="151859" indent="-151859" defTabSz="914327">
              <a:lnSpc>
                <a:spcPts val="1667"/>
              </a:lnSpc>
              <a:spcBef>
                <a:spcPts val="750"/>
              </a:spcBef>
              <a:buFont typeface="Univers" panose="020B0503020202020204" pitchFamily="34" charset="0"/>
              <a:buChar char="–"/>
              <a:defRPr/>
            </a:pPr>
            <a:r>
              <a:rPr lang="en-US" sz="1500">
                <a:solidFill>
                  <a:srgbClr val="545454"/>
                </a:solidFill>
              </a:rPr>
              <a:t>Search Marketing</a:t>
            </a:r>
          </a:p>
          <a:p>
            <a:pPr marL="151859" indent="-151859" defTabSz="914327">
              <a:lnSpc>
                <a:spcPts val="1667"/>
              </a:lnSpc>
              <a:spcBef>
                <a:spcPts val="750"/>
              </a:spcBef>
              <a:buFont typeface="Univers" panose="020B0503020202020204" pitchFamily="34" charset="0"/>
              <a:buChar char="–"/>
              <a:defRPr/>
            </a:pPr>
            <a:r>
              <a:rPr lang="en-US" sz="1500">
                <a:solidFill>
                  <a:srgbClr val="545454"/>
                </a:solidFill>
              </a:rPr>
              <a:t>Google Shopping</a:t>
            </a:r>
          </a:p>
          <a:p>
            <a:pPr marL="151859" indent="-151859" defTabSz="914327">
              <a:lnSpc>
                <a:spcPts val="1667"/>
              </a:lnSpc>
              <a:spcBef>
                <a:spcPts val="750"/>
              </a:spcBef>
              <a:buFont typeface="Univers" panose="020B0503020202020204" pitchFamily="34" charset="0"/>
              <a:buChar char="–"/>
              <a:defRPr/>
            </a:pPr>
            <a:r>
              <a:rPr lang="en-US" sz="1500">
                <a:solidFill>
                  <a:schemeClr val="tx1">
                    <a:lumMod val="65000"/>
                    <a:lumOff val="35000"/>
                  </a:schemeClr>
                </a:solidFill>
              </a:rPr>
              <a:t>Social Ads </a:t>
            </a:r>
          </a:p>
          <a:p>
            <a:pPr marL="151859" indent="-151859" defTabSz="914327">
              <a:lnSpc>
                <a:spcPts val="1667"/>
              </a:lnSpc>
              <a:spcBef>
                <a:spcPts val="750"/>
              </a:spcBef>
              <a:buFont typeface="Univers" panose="020B0503020202020204" pitchFamily="34" charset="0"/>
              <a:buChar char="–"/>
              <a:defRPr/>
            </a:pPr>
            <a:r>
              <a:rPr lang="en-US" sz="1500">
                <a:solidFill>
                  <a:schemeClr val="tx1">
                    <a:lumMod val="65000"/>
                    <a:lumOff val="35000"/>
                  </a:schemeClr>
                </a:solidFill>
              </a:rPr>
              <a:t>Targeted Display</a:t>
            </a:r>
          </a:p>
          <a:p>
            <a:pPr marL="151859" indent="-151859" defTabSz="914327">
              <a:lnSpc>
                <a:spcPts val="1667"/>
              </a:lnSpc>
              <a:spcBef>
                <a:spcPts val="750"/>
              </a:spcBef>
              <a:buFont typeface="Univers" panose="020B0503020202020204" pitchFamily="34" charset="0"/>
              <a:buChar char="–"/>
              <a:defRPr/>
            </a:pPr>
            <a:r>
              <a:rPr lang="en-US" sz="1500">
                <a:solidFill>
                  <a:schemeClr val="tx1">
                    <a:lumMod val="65000"/>
                    <a:lumOff val="35000"/>
                  </a:schemeClr>
                </a:solidFill>
              </a:rPr>
              <a:t>OTT/CTV</a:t>
            </a:r>
          </a:p>
          <a:p>
            <a:pPr marL="151859" indent="-151859" defTabSz="914327">
              <a:lnSpc>
                <a:spcPts val="1667"/>
              </a:lnSpc>
              <a:spcBef>
                <a:spcPts val="750"/>
              </a:spcBef>
              <a:buFont typeface="Univers" panose="020B0503020202020204" pitchFamily="34" charset="0"/>
              <a:buChar char="–"/>
              <a:defRPr/>
            </a:pPr>
            <a:r>
              <a:rPr lang="en-US" sz="1500">
                <a:solidFill>
                  <a:srgbClr val="545454"/>
                </a:solidFill>
              </a:rPr>
              <a:t>Targeted Email Marketing</a:t>
            </a:r>
          </a:p>
          <a:p>
            <a:pPr marL="151859" indent="-151859" defTabSz="914327">
              <a:lnSpc>
                <a:spcPts val="1667"/>
              </a:lnSpc>
              <a:spcBef>
                <a:spcPts val="750"/>
              </a:spcBef>
              <a:buFont typeface="Univers" panose="020B0503020202020204" pitchFamily="34" charset="0"/>
              <a:buChar char="–"/>
              <a:defRPr/>
            </a:pPr>
            <a:r>
              <a:rPr lang="en-US" sz="1500">
                <a:solidFill>
                  <a:schemeClr val="tx1">
                    <a:lumMod val="65000"/>
                    <a:lumOff val="35000"/>
                  </a:schemeClr>
                </a:solidFill>
              </a:rPr>
              <a:t>Waze</a:t>
            </a:r>
          </a:p>
          <a:p>
            <a:pPr marL="151859" indent="-151859" defTabSz="914327">
              <a:lnSpc>
                <a:spcPts val="1667"/>
              </a:lnSpc>
              <a:spcBef>
                <a:spcPts val="750"/>
              </a:spcBef>
              <a:buFont typeface="Univers" panose="020B0503020202020204" pitchFamily="34" charset="0"/>
              <a:buChar char="–"/>
              <a:defRPr/>
            </a:pPr>
            <a:r>
              <a:rPr lang="en-US" sz="1500">
                <a:solidFill>
                  <a:schemeClr val="tx1">
                    <a:lumMod val="65000"/>
                    <a:lumOff val="35000"/>
                  </a:schemeClr>
                </a:solidFill>
              </a:rPr>
              <a:t>Spotify/Pandora</a:t>
            </a:r>
          </a:p>
          <a:p>
            <a:pPr marL="151859" indent="-151859" defTabSz="914327">
              <a:lnSpc>
                <a:spcPts val="1667"/>
              </a:lnSpc>
              <a:spcBef>
                <a:spcPts val="750"/>
              </a:spcBef>
              <a:buFont typeface="Univers" panose="020B0503020202020204" pitchFamily="34" charset="0"/>
              <a:buChar char="–"/>
              <a:defRPr/>
            </a:pPr>
            <a:r>
              <a:rPr lang="en-US" sz="1500">
                <a:solidFill>
                  <a:schemeClr val="tx1">
                    <a:lumMod val="65000"/>
                    <a:lumOff val="35000"/>
                  </a:schemeClr>
                </a:solidFill>
              </a:rPr>
              <a:t>Snapchat</a:t>
            </a:r>
          </a:p>
          <a:p>
            <a:pPr defTabSz="914363">
              <a:lnSpc>
                <a:spcPts val="1667"/>
              </a:lnSpc>
              <a:spcBef>
                <a:spcPts val="750"/>
              </a:spcBef>
            </a:pPr>
            <a:endParaRPr lang="en-US" sz="1500">
              <a:solidFill>
                <a:srgbClr val="545454"/>
              </a:solidFill>
              <a:latin typeface="Unify Sans"/>
              <a:cs typeface="Calibri"/>
            </a:endParaRPr>
          </a:p>
        </p:txBody>
      </p:sp>
      <p:sp>
        <p:nvSpPr>
          <p:cNvPr id="37" name="TextBox 36">
            <a:extLst>
              <a:ext uri="{FF2B5EF4-FFF2-40B4-BE49-F238E27FC236}">
                <a16:creationId xmlns:a16="http://schemas.microsoft.com/office/drawing/2014/main" id="{D70459D5-C3FB-8C49-B889-378B0CA4C606}"/>
              </a:ext>
            </a:extLst>
          </p:cNvPr>
          <p:cNvSpPr txBox="1"/>
          <p:nvPr/>
        </p:nvSpPr>
        <p:spPr>
          <a:xfrm>
            <a:off x="5068687" y="1979317"/>
            <a:ext cx="2182090" cy="461665"/>
          </a:xfrm>
          <a:prstGeom prst="rect">
            <a:avLst/>
          </a:prstGeom>
          <a:noFill/>
        </p:spPr>
        <p:txBody>
          <a:bodyPr wrap="square" lIns="0" tIns="0" rIns="0" bIns="0" rtlCol="0" anchor="t">
            <a:spAutoFit/>
          </a:bodyPr>
          <a:lstStyle/>
          <a:p>
            <a:pPr defTabSz="914363">
              <a:lnSpc>
                <a:spcPts val="1833"/>
              </a:lnSpc>
            </a:pPr>
            <a:r>
              <a:rPr lang="en-US" sz="1667" b="1">
                <a:solidFill>
                  <a:srgbClr val="009BFF"/>
                </a:solidFill>
                <a:latin typeface="Unify Sans"/>
              </a:rPr>
              <a:t>Build your audience </a:t>
            </a:r>
            <a:br>
              <a:rPr lang="en-US" sz="1667" b="1">
                <a:solidFill>
                  <a:prstClr val="black"/>
                </a:solidFill>
                <a:latin typeface="Unify Sans" panose="020B0603020203020204" pitchFamily="34" charset="0"/>
              </a:rPr>
            </a:br>
            <a:r>
              <a:rPr lang="en-US" sz="1667" b="1">
                <a:solidFill>
                  <a:srgbClr val="009BFF"/>
                </a:solidFill>
                <a:latin typeface="Unify Sans"/>
              </a:rPr>
              <a:t>&amp; connect.</a:t>
            </a:r>
            <a:endParaRPr lang="en-US" sz="1667">
              <a:solidFill>
                <a:srgbClr val="009BFF"/>
              </a:solidFill>
              <a:latin typeface="Unify Sans"/>
            </a:endParaRPr>
          </a:p>
        </p:txBody>
      </p:sp>
      <p:sp>
        <p:nvSpPr>
          <p:cNvPr id="38" name="TextBox 37">
            <a:extLst>
              <a:ext uri="{FF2B5EF4-FFF2-40B4-BE49-F238E27FC236}">
                <a16:creationId xmlns:a16="http://schemas.microsoft.com/office/drawing/2014/main" id="{88007F6D-6A5D-E84E-8C75-1367486DB42B}"/>
              </a:ext>
            </a:extLst>
          </p:cNvPr>
          <p:cNvSpPr txBox="1"/>
          <p:nvPr/>
        </p:nvSpPr>
        <p:spPr>
          <a:xfrm>
            <a:off x="5114868" y="2783183"/>
            <a:ext cx="1905000" cy="1615827"/>
          </a:xfrm>
          <a:prstGeom prst="rect">
            <a:avLst/>
          </a:prstGeom>
          <a:noFill/>
        </p:spPr>
        <p:txBody>
          <a:bodyPr wrap="square" lIns="0" tIns="0" rIns="0" bIns="0" rtlCol="0" anchor="t">
            <a:spAutoFit/>
          </a:bodyPr>
          <a:lstStyle/>
          <a:p>
            <a:pPr marL="152394" indent="-152394" defTabSz="914363">
              <a:lnSpc>
                <a:spcPts val="1667"/>
              </a:lnSpc>
              <a:spcBef>
                <a:spcPts val="750"/>
              </a:spcBef>
              <a:buFont typeface="Univers" panose="020B0503020202020204" pitchFamily="34" charset="0"/>
              <a:buChar char="–"/>
            </a:pPr>
            <a:r>
              <a:rPr lang="en-US" sz="1500">
                <a:solidFill>
                  <a:srgbClr val="545454"/>
                </a:solidFill>
                <a:latin typeface="Unify Sans"/>
              </a:rPr>
              <a:t>Branded Content</a:t>
            </a:r>
          </a:p>
          <a:p>
            <a:pPr marL="152394" indent="-152394" defTabSz="914363">
              <a:lnSpc>
                <a:spcPts val="1667"/>
              </a:lnSpc>
              <a:spcBef>
                <a:spcPts val="750"/>
              </a:spcBef>
              <a:buFont typeface="Univers" panose="020B0503020202020204" pitchFamily="34" charset="0"/>
              <a:buChar char="–"/>
            </a:pPr>
            <a:r>
              <a:rPr lang="en-US" sz="1500">
                <a:solidFill>
                  <a:srgbClr val="545454"/>
                </a:solidFill>
                <a:latin typeface="Unify Sans"/>
              </a:rPr>
              <a:t>Social Media </a:t>
            </a:r>
            <a:br>
              <a:rPr lang="en-US" sz="1500">
                <a:solidFill>
                  <a:srgbClr val="545454"/>
                </a:solidFill>
                <a:latin typeface="Unify Sans"/>
              </a:rPr>
            </a:br>
            <a:r>
              <a:rPr lang="en-US" sz="1500">
                <a:solidFill>
                  <a:srgbClr val="545454"/>
                </a:solidFill>
                <a:latin typeface="Unify Sans"/>
              </a:rPr>
              <a:t>Marketing</a:t>
            </a:r>
          </a:p>
          <a:p>
            <a:pPr marL="152394" indent="-152394" defTabSz="914363">
              <a:lnSpc>
                <a:spcPts val="1667"/>
              </a:lnSpc>
              <a:spcBef>
                <a:spcPts val="750"/>
              </a:spcBef>
              <a:buFont typeface="Univers" panose="020B0503020202020204" pitchFamily="34" charset="0"/>
              <a:buChar char="–"/>
            </a:pPr>
            <a:r>
              <a:rPr lang="en-US" sz="1500">
                <a:solidFill>
                  <a:srgbClr val="545454"/>
                </a:solidFill>
                <a:latin typeface="Unify Sans"/>
              </a:rPr>
              <a:t>Event </a:t>
            </a:r>
            <a:br>
              <a:rPr lang="en-US" sz="1500">
                <a:solidFill>
                  <a:srgbClr val="545454"/>
                </a:solidFill>
                <a:latin typeface="Unify Sans"/>
              </a:rPr>
            </a:br>
            <a:r>
              <a:rPr lang="en-US" sz="1500">
                <a:solidFill>
                  <a:srgbClr val="545454"/>
                </a:solidFill>
                <a:latin typeface="Unify Sans"/>
              </a:rPr>
              <a:t>Sponsorships</a:t>
            </a:r>
          </a:p>
          <a:p>
            <a:pPr marL="152394" indent="-152394" defTabSz="914363">
              <a:lnSpc>
                <a:spcPts val="1667"/>
              </a:lnSpc>
              <a:spcBef>
                <a:spcPts val="750"/>
              </a:spcBef>
              <a:buFont typeface="Univers" panose="020B0503020202020204" pitchFamily="34" charset="0"/>
              <a:buChar char="–"/>
            </a:pPr>
            <a:r>
              <a:rPr lang="en-US" sz="1500">
                <a:solidFill>
                  <a:srgbClr val="545454"/>
                </a:solidFill>
                <a:latin typeface="Unify Sans"/>
              </a:rPr>
              <a:t>Creative Services</a:t>
            </a:r>
          </a:p>
        </p:txBody>
      </p:sp>
      <p:sp>
        <p:nvSpPr>
          <p:cNvPr id="39" name="TextBox 38">
            <a:extLst>
              <a:ext uri="{FF2B5EF4-FFF2-40B4-BE49-F238E27FC236}">
                <a16:creationId xmlns:a16="http://schemas.microsoft.com/office/drawing/2014/main" id="{420CA7AD-E45A-AF49-B165-693CDA3A45B9}"/>
              </a:ext>
            </a:extLst>
          </p:cNvPr>
          <p:cNvSpPr txBox="1"/>
          <p:nvPr/>
        </p:nvSpPr>
        <p:spPr>
          <a:xfrm>
            <a:off x="7434696" y="1979317"/>
            <a:ext cx="1905000" cy="461665"/>
          </a:xfrm>
          <a:prstGeom prst="rect">
            <a:avLst/>
          </a:prstGeom>
          <a:noFill/>
        </p:spPr>
        <p:txBody>
          <a:bodyPr wrap="square" lIns="0" tIns="0" rIns="0" bIns="0" rtlCol="0" anchor="t">
            <a:spAutoFit/>
          </a:bodyPr>
          <a:lstStyle/>
          <a:p>
            <a:pPr defTabSz="914363">
              <a:lnSpc>
                <a:spcPts val="1833"/>
              </a:lnSpc>
            </a:pPr>
            <a:r>
              <a:rPr lang="en-US" sz="1667" b="1">
                <a:solidFill>
                  <a:srgbClr val="009BFF"/>
                </a:solidFill>
                <a:latin typeface="Unify Sans"/>
              </a:rPr>
              <a:t>Manage leads &amp; customers.</a:t>
            </a:r>
            <a:endParaRPr lang="en-US" sz="1667">
              <a:solidFill>
                <a:srgbClr val="009BFF"/>
              </a:solidFill>
              <a:latin typeface="Unify Sans"/>
            </a:endParaRPr>
          </a:p>
        </p:txBody>
      </p:sp>
      <p:sp>
        <p:nvSpPr>
          <p:cNvPr id="41" name="TextBox 40">
            <a:extLst>
              <a:ext uri="{FF2B5EF4-FFF2-40B4-BE49-F238E27FC236}">
                <a16:creationId xmlns:a16="http://schemas.microsoft.com/office/drawing/2014/main" id="{5C3D8F9C-DF05-2E45-BA05-70926DFF4931}"/>
              </a:ext>
            </a:extLst>
          </p:cNvPr>
          <p:cNvSpPr txBox="1"/>
          <p:nvPr/>
        </p:nvSpPr>
        <p:spPr>
          <a:xfrm>
            <a:off x="7376968" y="2783183"/>
            <a:ext cx="1905000" cy="436017"/>
          </a:xfrm>
          <a:prstGeom prst="rect">
            <a:avLst/>
          </a:prstGeom>
          <a:noFill/>
        </p:spPr>
        <p:txBody>
          <a:bodyPr wrap="square" lIns="0" tIns="0" rIns="0" bIns="0" rtlCol="0" anchor="t">
            <a:spAutoFit/>
          </a:bodyPr>
          <a:lstStyle/>
          <a:p>
            <a:pPr marL="152394" indent="-152394" defTabSz="914363">
              <a:lnSpc>
                <a:spcPts val="1667"/>
              </a:lnSpc>
              <a:spcBef>
                <a:spcPts val="750"/>
              </a:spcBef>
              <a:buFont typeface="Univers" panose="020B0503020202020204" pitchFamily="34" charset="0"/>
              <a:buChar char="–"/>
            </a:pPr>
            <a:r>
              <a:rPr lang="en-US" sz="1500">
                <a:solidFill>
                  <a:srgbClr val="545454"/>
                </a:solidFill>
                <a:latin typeface="Unify Sans"/>
              </a:rPr>
              <a:t>Client Center with Lead Engagement </a:t>
            </a:r>
          </a:p>
        </p:txBody>
      </p:sp>
      <p:sp>
        <p:nvSpPr>
          <p:cNvPr id="42" name="TextBox 41">
            <a:extLst>
              <a:ext uri="{FF2B5EF4-FFF2-40B4-BE49-F238E27FC236}">
                <a16:creationId xmlns:a16="http://schemas.microsoft.com/office/drawing/2014/main" id="{F5D6AADE-096C-3D40-A734-65C5EB3243FD}"/>
              </a:ext>
            </a:extLst>
          </p:cNvPr>
          <p:cNvSpPr txBox="1"/>
          <p:nvPr/>
        </p:nvSpPr>
        <p:spPr>
          <a:xfrm>
            <a:off x="9639068" y="1979317"/>
            <a:ext cx="1905000" cy="461665"/>
          </a:xfrm>
          <a:prstGeom prst="rect">
            <a:avLst/>
          </a:prstGeom>
          <a:noFill/>
        </p:spPr>
        <p:txBody>
          <a:bodyPr wrap="square" lIns="0" tIns="0" rIns="0" bIns="0" rtlCol="0">
            <a:spAutoFit/>
          </a:bodyPr>
          <a:lstStyle/>
          <a:p>
            <a:pPr defTabSz="914363">
              <a:lnSpc>
                <a:spcPts val="1833"/>
              </a:lnSpc>
            </a:pPr>
            <a:r>
              <a:rPr lang="en-US" sz="1667" b="1">
                <a:solidFill>
                  <a:srgbClr val="009BFF"/>
                </a:solidFill>
                <a:latin typeface="Unify Sans" panose="020B0603020203020204" pitchFamily="34" charset="0"/>
              </a:rPr>
              <a:t>Know </a:t>
            </a:r>
            <a:br>
              <a:rPr lang="en-US" sz="1667" b="1">
                <a:solidFill>
                  <a:srgbClr val="009BFF"/>
                </a:solidFill>
                <a:latin typeface="Unify Sans" panose="020B0603020203020204" pitchFamily="34" charset="0"/>
              </a:rPr>
            </a:br>
            <a:r>
              <a:rPr lang="en-US" sz="1667" b="1">
                <a:solidFill>
                  <a:srgbClr val="009BFF"/>
                </a:solidFill>
                <a:latin typeface="Unify Sans" panose="020B0603020203020204" pitchFamily="34" charset="0"/>
              </a:rPr>
              <a:t>what works.</a:t>
            </a:r>
            <a:endParaRPr lang="en-US" sz="1667">
              <a:solidFill>
                <a:srgbClr val="009BFF"/>
              </a:solidFill>
              <a:latin typeface="Unify Sans"/>
            </a:endParaRPr>
          </a:p>
        </p:txBody>
      </p:sp>
      <p:sp>
        <p:nvSpPr>
          <p:cNvPr id="43" name="TextBox 42">
            <a:extLst>
              <a:ext uri="{FF2B5EF4-FFF2-40B4-BE49-F238E27FC236}">
                <a16:creationId xmlns:a16="http://schemas.microsoft.com/office/drawing/2014/main" id="{A259C728-13BF-2245-AE42-D213FAAA55C6}"/>
              </a:ext>
            </a:extLst>
          </p:cNvPr>
          <p:cNvSpPr txBox="1"/>
          <p:nvPr/>
        </p:nvSpPr>
        <p:spPr>
          <a:xfrm>
            <a:off x="9639068" y="2783183"/>
            <a:ext cx="1905000" cy="859210"/>
          </a:xfrm>
          <a:prstGeom prst="rect">
            <a:avLst/>
          </a:prstGeom>
          <a:noFill/>
        </p:spPr>
        <p:txBody>
          <a:bodyPr wrap="square" lIns="0" tIns="0" rIns="0" bIns="0" rtlCol="0" anchor="t">
            <a:spAutoFit/>
          </a:bodyPr>
          <a:lstStyle/>
          <a:p>
            <a:pPr marL="152382" indent="-152382" defTabSz="914327">
              <a:lnSpc>
                <a:spcPts val="1667"/>
              </a:lnSpc>
              <a:spcBef>
                <a:spcPts val="750"/>
              </a:spcBef>
              <a:buFont typeface="Univers" panose="020B0503020202020204" pitchFamily="34" charset="0"/>
              <a:buChar char="–"/>
              <a:defRPr/>
            </a:pPr>
            <a:r>
              <a:rPr lang="en-US" sz="1500">
                <a:solidFill>
                  <a:srgbClr val="545454"/>
                </a:solidFill>
              </a:rPr>
              <a:t>Client Center</a:t>
            </a:r>
          </a:p>
          <a:p>
            <a:pPr marL="152382" indent="-152382" defTabSz="914327">
              <a:lnSpc>
                <a:spcPts val="1667"/>
              </a:lnSpc>
              <a:spcBef>
                <a:spcPts val="750"/>
              </a:spcBef>
              <a:buFont typeface="Univers" panose="020B0503020202020204" pitchFamily="34" charset="0"/>
              <a:buChar char="–"/>
              <a:defRPr/>
            </a:pPr>
            <a:r>
              <a:rPr lang="en-US" sz="1500">
                <a:solidFill>
                  <a:srgbClr val="545454"/>
                </a:solidFill>
              </a:rPr>
              <a:t>Capture Code </a:t>
            </a:r>
            <a:endParaRPr lang="en-US" sz="1500">
              <a:solidFill>
                <a:srgbClr val="545454"/>
              </a:solidFill>
              <a:cs typeface="Calibri"/>
            </a:endParaRPr>
          </a:p>
          <a:p>
            <a:pPr marL="152382" indent="-152382" defTabSz="914327">
              <a:lnSpc>
                <a:spcPts val="1667"/>
              </a:lnSpc>
              <a:spcBef>
                <a:spcPts val="750"/>
              </a:spcBef>
              <a:buFont typeface="Univers" panose="020B0503020202020204" pitchFamily="34" charset="0"/>
              <a:buChar char="–"/>
              <a:defRPr/>
            </a:pPr>
            <a:r>
              <a:rPr lang="en-US" sz="1500">
                <a:solidFill>
                  <a:srgbClr val="545454"/>
                </a:solidFill>
              </a:rPr>
              <a:t>Custom Tracking</a:t>
            </a:r>
          </a:p>
        </p:txBody>
      </p:sp>
      <p:sp>
        <p:nvSpPr>
          <p:cNvPr id="19" name="Rectangle 18">
            <a:extLst>
              <a:ext uri="{FF2B5EF4-FFF2-40B4-BE49-F238E27FC236}">
                <a16:creationId xmlns:a16="http://schemas.microsoft.com/office/drawing/2014/main" id="{5531A57E-1C27-B141-8E34-73BBD230AEF2}"/>
              </a:ext>
            </a:extLst>
          </p:cNvPr>
          <p:cNvSpPr/>
          <p:nvPr/>
        </p:nvSpPr>
        <p:spPr>
          <a:xfrm>
            <a:off x="0" y="6658707"/>
            <a:ext cx="12192000" cy="199292"/>
          </a:xfrm>
          <a:prstGeom prst="rect">
            <a:avLst/>
          </a:prstGeom>
          <a:gradFill flip="none" rotWithShape="1">
            <a:gsLst>
              <a:gs pos="0">
                <a:srgbClr val="8FD16A"/>
              </a:gs>
              <a:gs pos="100000">
                <a:srgbClr val="009BFF"/>
              </a:gs>
            </a:gsLst>
            <a:lin ang="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63"/>
            <a:endParaRPr lang="en-US" sz="2880">
              <a:solidFill>
                <a:prstClr val="white"/>
              </a:solidFill>
              <a:latin typeface="Unify Sans"/>
            </a:endParaRPr>
          </a:p>
        </p:txBody>
      </p:sp>
    </p:spTree>
    <p:extLst>
      <p:ext uri="{BB962C8B-B14F-4D97-AF65-F5344CB8AC3E}">
        <p14:creationId xmlns:p14="http://schemas.microsoft.com/office/powerpoint/2010/main" val="3063918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669</Words>
  <Application>Microsoft Office PowerPoint</Application>
  <PresentationFormat>Widescreen</PresentationFormat>
  <Paragraphs>59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Unify Sans</vt:lpstr>
      <vt:lpstr>Univers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Whittaker, Leslie</dc:creator>
  <cp:lastModifiedBy>Whittaker, Leslie</cp:lastModifiedBy>
  <cp:revision>1</cp:revision>
  <dcterms:created xsi:type="dcterms:W3CDTF">2021-12-12T19:26:39Z</dcterms:created>
  <dcterms:modified xsi:type="dcterms:W3CDTF">2021-12-12T19:27:26Z</dcterms:modified>
</cp:coreProperties>
</file>