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6" r:id="rId3"/>
    <p:sldId id="347" r:id="rId4"/>
    <p:sldId id="351" r:id="rId5"/>
    <p:sldId id="349" r:id="rId6"/>
    <p:sldId id="350" r:id="rId7"/>
    <p:sldId id="358" r:id="rId8"/>
    <p:sldId id="356" r:id="rId9"/>
    <p:sldId id="357" r:id="rId10"/>
  </p:sldIdLst>
  <p:sldSz cx="7315200" cy="4572000"/>
  <p:notesSz cx="6858000" cy="9144000"/>
  <p:defaultTextStyle>
    <a:defPPr>
      <a:defRPr lang="en-US"/>
    </a:defPPr>
    <a:lvl1pPr marL="0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2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03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05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07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08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10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11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13" algn="l" defTabSz="6792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E45"/>
    <a:srgbClr val="399980"/>
    <a:srgbClr val="F79646"/>
    <a:srgbClr val="CE1C1C"/>
    <a:srgbClr val="B91919"/>
    <a:srgbClr val="FBC02D"/>
    <a:srgbClr val="313C41"/>
    <a:srgbClr val="31413C"/>
    <a:srgbClr val="AFB42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5"/>
    <p:restoredTop sz="94694"/>
  </p:normalViewPr>
  <p:slideViewPr>
    <p:cSldViewPr>
      <p:cViewPr varScale="1">
        <p:scale>
          <a:sx n="182" d="100"/>
          <a:sy n="182" d="100"/>
        </p:scale>
        <p:origin x="1288" y="168"/>
      </p:cViewPr>
      <p:guideLst>
        <p:guide orient="horz" pos="144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174E4-5CE9-4220-9059-D0C576371A2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7F7A2-C1CD-4D6C-9C6F-71A88544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39602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9203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18805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58407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98008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37610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77211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16813" algn="l" defTabSz="67920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20285"/>
            <a:ext cx="621792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590800"/>
            <a:ext cx="512064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183092"/>
            <a:ext cx="164592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83092"/>
            <a:ext cx="481584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37934"/>
            <a:ext cx="621792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937810"/>
            <a:ext cx="621792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1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1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66801"/>
            <a:ext cx="3230880" cy="30173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066801"/>
            <a:ext cx="3230880" cy="30173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23409"/>
            <a:ext cx="3232150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2" indent="0">
              <a:buNone/>
              <a:defRPr sz="1500" b="1"/>
            </a:lvl2pPr>
            <a:lvl3pPr marL="679203" indent="0">
              <a:buNone/>
              <a:defRPr sz="1300" b="1"/>
            </a:lvl3pPr>
            <a:lvl4pPr marL="1018805" indent="0">
              <a:buNone/>
              <a:defRPr sz="1200" b="1"/>
            </a:lvl4pPr>
            <a:lvl5pPr marL="1358407" indent="0">
              <a:buNone/>
              <a:defRPr sz="1200" b="1"/>
            </a:lvl5pPr>
            <a:lvl6pPr marL="1698008" indent="0">
              <a:buNone/>
              <a:defRPr sz="1200" b="1"/>
            </a:lvl6pPr>
            <a:lvl7pPr marL="2037610" indent="0">
              <a:buNone/>
              <a:defRPr sz="1200" b="1"/>
            </a:lvl7pPr>
            <a:lvl8pPr marL="2377211" indent="0">
              <a:buNone/>
              <a:defRPr sz="1200" b="1"/>
            </a:lvl8pPr>
            <a:lvl9pPr marL="27168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449917"/>
            <a:ext cx="3232150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023409"/>
            <a:ext cx="3233420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2" indent="0">
              <a:buNone/>
              <a:defRPr sz="1500" b="1"/>
            </a:lvl2pPr>
            <a:lvl3pPr marL="679203" indent="0">
              <a:buNone/>
              <a:defRPr sz="1300" b="1"/>
            </a:lvl3pPr>
            <a:lvl4pPr marL="1018805" indent="0">
              <a:buNone/>
              <a:defRPr sz="1200" b="1"/>
            </a:lvl4pPr>
            <a:lvl5pPr marL="1358407" indent="0">
              <a:buNone/>
              <a:defRPr sz="1200" b="1"/>
            </a:lvl5pPr>
            <a:lvl6pPr marL="1698008" indent="0">
              <a:buNone/>
              <a:defRPr sz="1200" b="1"/>
            </a:lvl6pPr>
            <a:lvl7pPr marL="2037610" indent="0">
              <a:buNone/>
              <a:defRPr sz="1200" b="1"/>
            </a:lvl7pPr>
            <a:lvl8pPr marL="2377211" indent="0">
              <a:buNone/>
              <a:defRPr sz="1200" b="1"/>
            </a:lvl8pPr>
            <a:lvl9pPr marL="27168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449917"/>
            <a:ext cx="3233420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182033"/>
            <a:ext cx="2406650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182035"/>
            <a:ext cx="4089400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956735"/>
            <a:ext cx="2406650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2" indent="0">
              <a:buNone/>
              <a:defRPr sz="900"/>
            </a:lvl2pPr>
            <a:lvl3pPr marL="679203" indent="0">
              <a:buNone/>
              <a:defRPr sz="700"/>
            </a:lvl3pPr>
            <a:lvl4pPr marL="1018805" indent="0">
              <a:buNone/>
              <a:defRPr sz="700"/>
            </a:lvl4pPr>
            <a:lvl5pPr marL="1358407" indent="0">
              <a:buNone/>
              <a:defRPr sz="700"/>
            </a:lvl5pPr>
            <a:lvl6pPr marL="1698008" indent="0">
              <a:buNone/>
              <a:defRPr sz="700"/>
            </a:lvl6pPr>
            <a:lvl7pPr marL="2037610" indent="0">
              <a:buNone/>
              <a:defRPr sz="700"/>
            </a:lvl7pPr>
            <a:lvl8pPr marL="2377211" indent="0">
              <a:buNone/>
              <a:defRPr sz="700"/>
            </a:lvl8pPr>
            <a:lvl9pPr marL="271681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3200401"/>
            <a:ext cx="438912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408517"/>
            <a:ext cx="438912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2" indent="0">
              <a:buNone/>
              <a:defRPr sz="2100"/>
            </a:lvl2pPr>
            <a:lvl3pPr marL="679203" indent="0">
              <a:buNone/>
              <a:defRPr sz="1800"/>
            </a:lvl3pPr>
            <a:lvl4pPr marL="1018805" indent="0">
              <a:buNone/>
              <a:defRPr sz="1500"/>
            </a:lvl4pPr>
            <a:lvl5pPr marL="1358407" indent="0">
              <a:buNone/>
              <a:defRPr sz="1500"/>
            </a:lvl5pPr>
            <a:lvl6pPr marL="1698008" indent="0">
              <a:buNone/>
              <a:defRPr sz="1500"/>
            </a:lvl6pPr>
            <a:lvl7pPr marL="2037610" indent="0">
              <a:buNone/>
              <a:defRPr sz="1500"/>
            </a:lvl7pPr>
            <a:lvl8pPr marL="2377211" indent="0">
              <a:buNone/>
              <a:defRPr sz="1500"/>
            </a:lvl8pPr>
            <a:lvl9pPr marL="271681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3578226"/>
            <a:ext cx="438912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2" indent="0">
              <a:buNone/>
              <a:defRPr sz="900"/>
            </a:lvl2pPr>
            <a:lvl3pPr marL="679203" indent="0">
              <a:buNone/>
              <a:defRPr sz="700"/>
            </a:lvl3pPr>
            <a:lvl4pPr marL="1018805" indent="0">
              <a:buNone/>
              <a:defRPr sz="700"/>
            </a:lvl4pPr>
            <a:lvl5pPr marL="1358407" indent="0">
              <a:buNone/>
              <a:defRPr sz="700"/>
            </a:lvl5pPr>
            <a:lvl6pPr marL="1698008" indent="0">
              <a:buNone/>
              <a:defRPr sz="700"/>
            </a:lvl6pPr>
            <a:lvl7pPr marL="2037610" indent="0">
              <a:buNone/>
              <a:defRPr sz="700"/>
            </a:lvl7pPr>
            <a:lvl8pPr marL="2377211" indent="0">
              <a:buNone/>
              <a:defRPr sz="700"/>
            </a:lvl8pPr>
            <a:lvl9pPr marL="271681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83092"/>
            <a:ext cx="6583680" cy="762000"/>
          </a:xfrm>
          <a:prstGeom prst="rect">
            <a:avLst/>
          </a:prstGeom>
        </p:spPr>
        <p:txBody>
          <a:bodyPr vert="horz" lIns="67920" tIns="33961" rIns="67920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66801"/>
            <a:ext cx="6583680" cy="3017309"/>
          </a:xfrm>
          <a:prstGeom prst="rect">
            <a:avLst/>
          </a:prstGeom>
        </p:spPr>
        <p:txBody>
          <a:bodyPr vert="horz" lIns="67920" tIns="33961" rIns="67920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4237568"/>
            <a:ext cx="1706880" cy="243417"/>
          </a:xfrm>
          <a:prstGeom prst="rect">
            <a:avLst/>
          </a:prstGeom>
        </p:spPr>
        <p:txBody>
          <a:bodyPr vert="horz" lIns="67920" tIns="33961" rIns="67920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B58B-4787-4AE0-A101-6EA485FD727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4237568"/>
            <a:ext cx="2316480" cy="243417"/>
          </a:xfrm>
          <a:prstGeom prst="rect">
            <a:avLst/>
          </a:prstGeom>
        </p:spPr>
        <p:txBody>
          <a:bodyPr vert="horz" lIns="67920" tIns="33961" rIns="67920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4237568"/>
            <a:ext cx="1706880" cy="243417"/>
          </a:xfrm>
          <a:prstGeom prst="rect">
            <a:avLst/>
          </a:prstGeom>
        </p:spPr>
        <p:txBody>
          <a:bodyPr vert="horz" lIns="67920" tIns="33961" rIns="67920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A080-0238-4120-B914-BB7BAA73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0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1" indent="-254701" algn="l" defTabSz="679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52" indent="-212251" algn="l" defTabSz="6792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04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06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08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09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11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12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13" indent="-169800" algn="l" defTabSz="679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2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03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05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07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08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10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11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13" algn="l" defTabSz="6792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5"/>
          <a:stretch/>
        </p:blipFill>
        <p:spPr>
          <a:xfrm>
            <a:off x="990600" y="0"/>
            <a:ext cx="63246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47244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" sz="4000" b="1" dirty="0">
                <a:solidFill>
                  <a:srgbClr val="0070C0"/>
                </a:solidFill>
              </a:rPr>
              <a:t>SEO Presentation</a:t>
            </a:r>
            <a:endParaRPr lang="en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362200"/>
            <a:ext cx="4724400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/>
            <a:r>
              <a:rPr lang="en-US" sz="2000" dirty="0"/>
              <a:t>Name and logo of Agency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09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216411"/>
            <a:ext cx="3886200" cy="46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Agenda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93;p14"/>
          <p:cNvSpPr txBox="1">
            <a:spLocks/>
          </p:cNvSpPr>
          <p:nvPr/>
        </p:nvSpPr>
        <p:spPr>
          <a:xfrm>
            <a:off x="654050" y="914400"/>
            <a:ext cx="3876168" cy="312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4701" indent="-25470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852" indent="-21225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9004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606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208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7809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7411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7012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6613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is SEO important?</a:t>
            </a:r>
          </a:p>
          <a:p>
            <a:pPr marL="0" indent="0">
              <a:spcBef>
                <a:spcPts val="0"/>
              </a:spcBef>
              <a:buSzPts val="1300"/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SEO consist of?</a:t>
            </a:r>
          </a:p>
          <a:p>
            <a:pPr marL="0" indent="0">
              <a:spcBef>
                <a:spcPts val="0"/>
              </a:spcBef>
              <a:buSzPts val="1300"/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your opportunity?</a:t>
            </a:r>
          </a:p>
          <a:p>
            <a:pPr marL="0" indent="0">
              <a:spcBef>
                <a:spcPts val="0"/>
              </a:spcBef>
              <a:buSzPts val="1300"/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do SEO with us?</a:t>
            </a:r>
          </a:p>
          <a:p>
            <a:pPr marL="0" indent="0">
              <a:spcBef>
                <a:spcPts val="0"/>
              </a:spcBef>
              <a:buSzPts val="1300"/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to expect.</a:t>
            </a:r>
          </a:p>
        </p:txBody>
      </p:sp>
      <p:pic>
        <p:nvPicPr>
          <p:cNvPr id="6" name="Picture 2" descr="Z:\Social media design\freepik\seo-elements-background-flat-style\244632-P44L46-4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99" y="727853"/>
            <a:ext cx="2659978" cy="338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74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47693"/>
          <a:stretch/>
        </p:blipFill>
        <p:spPr>
          <a:xfrm>
            <a:off x="4527550" y="892515"/>
            <a:ext cx="2787650" cy="3323927"/>
          </a:xfrm>
          <a:prstGeom prst="rect">
            <a:avLst/>
          </a:prstGeom>
        </p:spPr>
      </p:pic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216411"/>
            <a:ext cx="3886200" cy="393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is SEO important?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sp>
        <p:nvSpPr>
          <p:cNvPr id="5" name="Google Shape;93;p14"/>
          <p:cNvSpPr txBox="1">
            <a:spLocks/>
          </p:cNvSpPr>
          <p:nvPr/>
        </p:nvSpPr>
        <p:spPr>
          <a:xfrm>
            <a:off x="381000" y="838200"/>
            <a:ext cx="4146550" cy="34328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4701" indent="-25470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852" indent="-21225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9004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606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208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7809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7411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7012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6613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</a:t>
            </a:r>
            <a:r>
              <a:rPr lang="en-US" sz="1200" b="1" dirty="0">
                <a:solidFill>
                  <a:srgbClr val="F36E45"/>
                </a:solidFill>
              </a:rPr>
              <a:t>80%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consumers research online before buying.</a:t>
            </a:r>
          </a:p>
          <a:p>
            <a:pPr marL="0" lvl="0" indent="0">
              <a:spcBef>
                <a:spcPts val="0"/>
              </a:spcBef>
              <a:buSzPts val="13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Nearly </a:t>
            </a:r>
            <a:r>
              <a:rPr lang="en-US" sz="1200" b="1" dirty="0">
                <a:solidFill>
                  <a:srgbClr val="F36E45"/>
                </a:solidFill>
              </a:rPr>
              <a:t>92%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organic clicks to sites come from Google’s page 1 results.</a:t>
            </a:r>
          </a:p>
          <a:p>
            <a:pPr marL="0" lvl="0" indent="0">
              <a:spcBef>
                <a:spcPts val="0"/>
              </a:spcBef>
              <a:buSzPts val="13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36E45"/>
                </a:solidFill>
              </a:rPr>
              <a:t>Organic SEO traffic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the largest form of traffic to a website and SEO directly impacts this.</a:t>
            </a:r>
          </a:p>
          <a:p>
            <a:pPr marL="0" lvl="0" indent="0">
              <a:spcBef>
                <a:spcPts val="0"/>
              </a:spcBef>
              <a:buSzPts val="13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SzPts val="13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 </a:t>
            </a:r>
            <a:r>
              <a:rPr lang="en-US" sz="1200" b="1" dirty="0">
                <a:solidFill>
                  <a:srgbClr val="F36E45"/>
                </a:solidFill>
              </a:rPr>
              <a:t>SEO practices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improve the user experience and usability of a web site, which leads to higher conversions.</a:t>
            </a:r>
          </a:p>
          <a:p>
            <a:pPr marL="0" lvl="0" indent="0">
              <a:spcBef>
                <a:spcPts val="0"/>
              </a:spcBef>
              <a:buSzPts val="13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Clr>
                <a:srgbClr val="43464B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SEO helps make your </a:t>
            </a:r>
            <a:r>
              <a:rPr lang="en-US" sz="1200" b="1" dirty="0">
                <a:solidFill>
                  <a:srgbClr val="F36E45"/>
                </a:solidFill>
              </a:rPr>
              <a:t>Google My Business listing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more visible.</a:t>
            </a:r>
          </a:p>
          <a:p>
            <a:pPr marL="0" lvl="0" indent="0">
              <a:spcBef>
                <a:spcPts val="0"/>
              </a:spcBef>
              <a:buClr>
                <a:srgbClr val="43464B"/>
              </a:buClr>
              <a:buSzPts val="13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Clr>
                <a:srgbClr val="43464B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SEO impacts </a:t>
            </a:r>
            <a:r>
              <a:rPr lang="en-US" sz="1200" b="1" dirty="0">
                <a:solidFill>
                  <a:srgbClr val="F36E45"/>
                </a:solidFill>
              </a:rPr>
              <a:t>Voice Search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enhances your </a:t>
            </a:r>
            <a:r>
              <a:rPr lang="en-US" sz="1200" b="1" dirty="0">
                <a:solidFill>
                  <a:srgbClr val="F36E45"/>
                </a:solidFill>
              </a:rPr>
              <a:t>Mobile Rankings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helps your business dominate the competition!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87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216411"/>
            <a:ext cx="5486400" cy="46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What does SEO consist of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sp>
        <p:nvSpPr>
          <p:cNvPr id="5" name="Google Shape;93;p14"/>
          <p:cNvSpPr txBox="1">
            <a:spLocks/>
          </p:cNvSpPr>
          <p:nvPr/>
        </p:nvSpPr>
        <p:spPr>
          <a:xfrm>
            <a:off x="381000" y="685800"/>
            <a:ext cx="6172200" cy="38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4701" indent="-25470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852" indent="-21225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9004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606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208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7809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7411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7012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6613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layman's terms, SEO consists of 3 main things.</a:t>
            </a:r>
          </a:p>
        </p:txBody>
      </p:sp>
      <p:pic>
        <p:nvPicPr>
          <p:cNvPr id="1026" name="Picture 2" descr="C:\Users\swapnil\Desktop\Technical-S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7967"/>
            <a:ext cx="3048000" cy="26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F79646"/>
                </a:solidFill>
              </a:rPr>
              <a:t>Technical SEO</a:t>
            </a:r>
            <a:endParaRPr lang="en-US" dirty="0">
              <a:solidFill>
                <a:srgbClr val="F79646"/>
              </a:solidFill>
            </a:endParaRP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ensures your website is visible to Search Engines and they can crawl and index your website.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2057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1400" b="1" dirty="0">
                <a:solidFill>
                  <a:srgbClr val="0070C0"/>
                </a:solidFill>
              </a:rPr>
              <a:t>Onsite SEO</a:t>
            </a:r>
            <a:endParaRPr lang="en-US" sz="1400" b="1" dirty="0">
              <a:solidFill>
                <a:srgbClr val="0070C0"/>
              </a:solidFill>
            </a:endParaRPr>
          </a:p>
          <a:p>
            <a:pPr lvl="0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ensures your site is Search Engine friendly and includes various components such as Titles, Schema, Content, H1’s, Architecture, and more. They get optimized with a focus on your main keywords and geographies.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" y="3048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Offsite SEO</a:t>
            </a:r>
          </a:p>
          <a:p>
            <a:pPr lvl="0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consists of activities such as targeted link building, which is done to enhance the relevance and reputation of your site to help it gain credibility and higher rankings.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13" name="Rectangle 12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6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216411"/>
            <a:ext cx="5486400" cy="469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SEO opportunity for (</a:t>
            </a:r>
            <a:r>
              <a:rPr lang="en" sz="2000" b="1" dirty="0">
                <a:solidFill>
                  <a:srgbClr val="0070C0"/>
                </a:solidFill>
              </a:rPr>
              <a:t>clients name) 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sp>
        <p:nvSpPr>
          <p:cNvPr id="5" name="Google Shape;93;p14"/>
          <p:cNvSpPr txBox="1">
            <a:spLocks/>
          </p:cNvSpPr>
          <p:nvPr/>
        </p:nvSpPr>
        <p:spPr>
          <a:xfrm>
            <a:off x="381000" y="762000"/>
            <a:ext cx="6172200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4701" indent="-25470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852" indent="-21225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9004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606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208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7809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7411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7012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6613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this slide cut and paste relevant snips of the prospects current rankings, snips from the audit report, or competitors rankings, based on prior research or knowledge.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not able to do so, delete this slide.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29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7" y="890114"/>
            <a:ext cx="6658896" cy="3071128"/>
          </a:xfrm>
          <a:prstGeom prst="rect">
            <a:avLst/>
          </a:prstGeom>
        </p:spPr>
      </p:pic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152401"/>
            <a:ext cx="5105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should you be doing SEO with us?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662939" y="-117351"/>
            <a:ext cx="45719" cy="609601"/>
          </a:xfrm>
          <a:prstGeom prst="rect">
            <a:avLst/>
          </a:prstGeom>
          <a:solidFill>
            <a:srgbClr val="399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1120140" y="-117351"/>
            <a:ext cx="45719" cy="609601"/>
          </a:xfrm>
          <a:prstGeom prst="rect">
            <a:avLst/>
          </a:prstGeom>
          <a:solidFill>
            <a:srgbClr val="F36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8" y="914400"/>
            <a:ext cx="6658895" cy="3071128"/>
          </a:xfrm>
          <a:prstGeom prst="rect">
            <a:avLst/>
          </a:prstGeom>
        </p:spPr>
      </p:pic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5105400" cy="457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should you be doing SEO with us?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7" name="Rectangle 6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313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0" y="1141046"/>
            <a:ext cx="6045620" cy="3278554"/>
          </a:xfrm>
          <a:prstGeom prst="rect">
            <a:avLst/>
          </a:prstGeom>
        </p:spPr>
      </p:pic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54864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Why should you be doing SEO with us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sp>
        <p:nvSpPr>
          <p:cNvPr id="12" name="Google Shape;93;p14"/>
          <p:cNvSpPr txBox="1">
            <a:spLocks/>
          </p:cNvSpPr>
          <p:nvPr/>
        </p:nvSpPr>
        <p:spPr>
          <a:xfrm>
            <a:off x="381000" y="594781"/>
            <a:ext cx="69342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4701" indent="-25470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852" indent="-212251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9004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606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8208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67809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7411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7012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6613" indent="-169800" algn="l" defTabSz="6792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reporting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Dashboard that shows work being done, improvements in rankings, and much more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13" name="Rectangle 12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23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4"/>
          <p:cNvSpPr txBox="1">
            <a:spLocks noGrp="1"/>
          </p:cNvSpPr>
          <p:nvPr>
            <p:ph type="title"/>
          </p:nvPr>
        </p:nvSpPr>
        <p:spPr>
          <a:xfrm>
            <a:off x="304800" y="216411"/>
            <a:ext cx="5486400" cy="393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What should you expect?</a:t>
            </a:r>
            <a:endParaRPr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216442"/>
            <a:ext cx="2400300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www.YourCompanyName.com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16442"/>
            <a:ext cx="24003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Logo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8" y="164590"/>
            <a:ext cx="1066802" cy="45719"/>
            <a:chOff x="380998" y="164590"/>
            <a:chExt cx="1066802" cy="45719"/>
          </a:xfrm>
        </p:grpSpPr>
        <p:sp>
          <p:nvSpPr>
            <p:cNvPr id="13" name="Rectangle 12"/>
            <p:cNvSpPr/>
            <p:nvPr/>
          </p:nvSpPr>
          <p:spPr>
            <a:xfrm rot="5400000">
              <a:off x="662939" y="-117351"/>
              <a:ext cx="45719" cy="609601"/>
            </a:xfrm>
            <a:prstGeom prst="rect">
              <a:avLst/>
            </a:prstGeom>
            <a:solidFill>
              <a:srgbClr val="399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120140" y="-117351"/>
              <a:ext cx="45719" cy="609601"/>
            </a:xfrm>
            <a:prstGeom prst="rect">
              <a:avLst/>
            </a:prstGeom>
            <a:solidFill>
              <a:srgbClr val="F36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227EEB-72FF-BB40-8A54-15047AF3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869"/>
            <a:ext cx="7315200" cy="26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</TotalTime>
  <Words>396</Words>
  <Application>Microsoft Macintosh PowerPoint</Application>
  <PresentationFormat>Custom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Agenda</vt:lpstr>
      <vt:lpstr>Why is SEO important?</vt:lpstr>
      <vt:lpstr>What does SEO consist of</vt:lpstr>
      <vt:lpstr>SEO opportunity for (clients name) </vt:lpstr>
      <vt:lpstr>Why should you be doing SEO with us?</vt:lpstr>
      <vt:lpstr>Why should you be doing SEO with us?</vt:lpstr>
      <vt:lpstr>Why should you be doing SEO with us</vt:lpstr>
      <vt:lpstr>What should you expect?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swapnil-mali</dc:creator>
  <cp:lastModifiedBy>Tom Lombardi</cp:lastModifiedBy>
  <cp:revision>2034</cp:revision>
  <dcterms:created xsi:type="dcterms:W3CDTF">2018-04-03T06:23:43Z</dcterms:created>
  <dcterms:modified xsi:type="dcterms:W3CDTF">2019-11-05T16:24:19Z</dcterms:modified>
</cp:coreProperties>
</file>